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3" r:id="rId6"/>
    <p:sldId id="268" r:id="rId7"/>
    <p:sldId id="258" r:id="rId8"/>
    <p:sldId id="276" r:id="rId9"/>
    <p:sldId id="277" r:id="rId10"/>
    <p:sldId id="259" r:id="rId11"/>
    <p:sldId id="278" r:id="rId12"/>
    <p:sldId id="279" r:id="rId13"/>
    <p:sldId id="260" r:id="rId14"/>
    <p:sldId id="280" r:id="rId15"/>
    <p:sldId id="284" r:id="rId16"/>
    <p:sldId id="283" r:id="rId17"/>
    <p:sldId id="271" r:id="rId18"/>
    <p:sldId id="272" r:id="rId19"/>
    <p:sldId id="273" r:id="rId20"/>
    <p:sldId id="275" r:id="rId21"/>
    <p:sldId id="28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0231" autoAdjust="0"/>
  </p:normalViewPr>
  <p:slideViewPr>
    <p:cSldViewPr>
      <p:cViewPr varScale="1">
        <p:scale>
          <a:sx n="91" d="100"/>
          <a:sy n="91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7BC8B-E1E0-42B6-81BA-CC55C06C77AA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E6F52C-913F-4D10-8BCE-45034B55CA49}">
      <dgm:prSet phldrT="[Текст]"/>
      <dgm:spPr>
        <a:solidFill>
          <a:srgbClr val="FFCC99"/>
        </a:solidFill>
      </dgm:spPr>
      <dgm:t>
        <a:bodyPr/>
        <a:lstStyle/>
        <a:p>
          <a:endParaRPr lang="ru-RU" dirty="0"/>
        </a:p>
      </dgm:t>
    </dgm:pt>
    <dgm:pt modelId="{5254A668-508D-44D0-BB8F-67689F68CDF8}" type="parTrans" cxnId="{3487B2E7-23E5-4ADD-B108-8D27B1219D88}">
      <dgm:prSet/>
      <dgm:spPr/>
      <dgm:t>
        <a:bodyPr/>
        <a:lstStyle/>
        <a:p>
          <a:endParaRPr lang="ru-RU"/>
        </a:p>
      </dgm:t>
    </dgm:pt>
    <dgm:pt modelId="{949F65D2-C9CD-4CC9-B040-4A6A038A4957}" type="sibTrans" cxnId="{3487B2E7-23E5-4ADD-B108-8D27B1219D88}">
      <dgm:prSet/>
      <dgm:spPr/>
      <dgm:t>
        <a:bodyPr/>
        <a:lstStyle/>
        <a:p>
          <a:endParaRPr lang="ru-RU"/>
        </a:p>
      </dgm:t>
    </dgm:pt>
    <dgm:pt modelId="{81E6F944-9037-43C3-BDF0-81AE28E65C2B}">
      <dgm:prSet phldrT="[Текст]"/>
      <dgm:spPr>
        <a:solidFill>
          <a:srgbClr val="CCCCFF"/>
        </a:solidFill>
      </dgm:spPr>
      <dgm:t>
        <a:bodyPr/>
        <a:lstStyle/>
        <a:p>
          <a:endParaRPr lang="ru-RU" dirty="0"/>
        </a:p>
      </dgm:t>
    </dgm:pt>
    <dgm:pt modelId="{DD7BC3CC-383C-46AF-99EA-8BDC7A497DA5}" type="parTrans" cxnId="{E3719E3D-28EB-469F-B79A-2DC652F2EB36}">
      <dgm:prSet/>
      <dgm:spPr/>
      <dgm:t>
        <a:bodyPr/>
        <a:lstStyle/>
        <a:p>
          <a:endParaRPr lang="ru-RU"/>
        </a:p>
      </dgm:t>
    </dgm:pt>
    <dgm:pt modelId="{6C1C1032-AF70-4F88-89DA-2880BAEBA536}" type="sibTrans" cxnId="{E3719E3D-28EB-469F-B79A-2DC652F2EB36}">
      <dgm:prSet/>
      <dgm:spPr/>
      <dgm:t>
        <a:bodyPr/>
        <a:lstStyle/>
        <a:p>
          <a:endParaRPr lang="ru-RU"/>
        </a:p>
      </dgm:t>
    </dgm:pt>
    <dgm:pt modelId="{2FDCBD7D-8996-4B05-83C8-E7AC16C4007F}" type="pres">
      <dgm:prSet presAssocID="{CE57BC8B-E1E0-42B6-81BA-CC55C06C77A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FE2B1C8-EA14-41C8-9C6C-47DCD4ADE92C}" type="pres">
      <dgm:prSet presAssocID="{5FE6F52C-913F-4D10-8BCE-45034B55CA49}" presName="Parent" presStyleLbl="node0" presStyleIdx="0" presStyleCnt="1" custScaleX="102238" custScaleY="97762" custLinFactNeighborX="29717" custLinFactNeighborY="-1963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C3E32008-D824-4B57-87F8-E57ED4A847D7}" type="pres">
      <dgm:prSet presAssocID="{5FE6F52C-913F-4D10-8BCE-45034B55CA49}" presName="Accent1" presStyleLbl="node1" presStyleIdx="0" presStyleCnt="9"/>
      <dgm:spPr/>
    </dgm:pt>
    <dgm:pt modelId="{87D785D9-6372-47DA-8783-84F7B94E8696}" type="pres">
      <dgm:prSet presAssocID="{5FE6F52C-913F-4D10-8BCE-45034B55CA49}" presName="Accent2" presStyleLbl="node1" presStyleIdx="1" presStyleCnt="9" custLinFactY="-100000" custLinFactNeighborX="1629" custLinFactNeighborY="-105990"/>
      <dgm:spPr/>
    </dgm:pt>
    <dgm:pt modelId="{35FE2B84-D1C2-493C-A41E-FF97AA68D395}" type="pres">
      <dgm:prSet presAssocID="{5FE6F52C-913F-4D10-8BCE-45034B55CA49}" presName="Accent3" presStyleLbl="node1" presStyleIdx="2" presStyleCnt="9" custLinFactY="758063" custLinFactNeighborX="5373" custLinFactNeighborY="800000"/>
      <dgm:spPr/>
    </dgm:pt>
    <dgm:pt modelId="{6E2CEA08-268D-4652-A2AD-5F69F2620893}" type="pres">
      <dgm:prSet presAssocID="{5FE6F52C-913F-4D10-8BCE-45034B55CA49}" presName="Accent4" presStyleLbl="node1" presStyleIdx="3" presStyleCnt="9" custLinFactX="-501128" custLinFactNeighborX="-600000" custLinFactNeighborY="-98394"/>
      <dgm:spPr/>
    </dgm:pt>
    <dgm:pt modelId="{72F7F448-E449-4610-8DC4-E584B99EB9D4}" type="pres">
      <dgm:prSet presAssocID="{5FE6F52C-913F-4D10-8BCE-45034B55CA49}" presName="Accent5" presStyleLbl="node1" presStyleIdx="4" presStyleCnt="9" custLinFactX="400000" custLinFactNeighborX="413796" custLinFactNeighborY="-83469"/>
      <dgm:spPr/>
    </dgm:pt>
    <dgm:pt modelId="{17770543-C824-4E39-9EE2-DF88A75F6BAB}" type="pres">
      <dgm:prSet presAssocID="{5FE6F52C-913F-4D10-8BCE-45034B55CA49}" presName="Accent6" presStyleLbl="node1" presStyleIdx="5" presStyleCnt="9"/>
      <dgm:spPr/>
    </dgm:pt>
    <dgm:pt modelId="{D28D23AD-CD61-428C-9F48-73B36C9D43D8}" type="pres">
      <dgm:prSet presAssocID="{81E6F944-9037-43C3-BDF0-81AE28E65C2B}" presName="Child1" presStyleLbl="node1" presStyleIdx="6" presStyleCnt="9" custScaleX="275888" custScaleY="287439" custLinFactNeighborX="43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CC50C3A-8265-431D-A8B3-362F2AA88021}" type="pres">
      <dgm:prSet presAssocID="{81E6F944-9037-43C3-BDF0-81AE28E65C2B}" presName="Accent7" presStyleCnt="0"/>
      <dgm:spPr/>
    </dgm:pt>
    <dgm:pt modelId="{07C402BA-DF9B-4EC9-8DB0-26D8C722D56B}" type="pres">
      <dgm:prSet presAssocID="{81E6F944-9037-43C3-BDF0-81AE28E65C2B}" presName="AccentHold1" presStyleLbl="node1" presStyleIdx="7" presStyleCnt="9" custLinFactX="400000" custLinFactY="282844" custLinFactNeighborX="425767" custLinFactNeighborY="300000"/>
      <dgm:spPr/>
    </dgm:pt>
    <dgm:pt modelId="{4713DC64-D39C-4955-A7FA-9A830C16B96B}" type="pres">
      <dgm:prSet presAssocID="{81E6F944-9037-43C3-BDF0-81AE28E65C2B}" presName="Accent8" presStyleCnt="0"/>
      <dgm:spPr/>
    </dgm:pt>
    <dgm:pt modelId="{02270F76-43AB-4353-8A04-759403FD0A68}" type="pres">
      <dgm:prSet presAssocID="{81E6F944-9037-43C3-BDF0-81AE28E65C2B}" presName="AccentHold2" presStyleLbl="node1" presStyleIdx="8" presStyleCnt="9" custLinFactX="392384" custLinFactNeighborX="400000" custLinFactNeighborY="594"/>
      <dgm:spPr/>
    </dgm:pt>
  </dgm:ptLst>
  <dgm:cxnLst>
    <dgm:cxn modelId="{3487B2E7-23E5-4ADD-B108-8D27B1219D88}" srcId="{CE57BC8B-E1E0-42B6-81BA-CC55C06C77AA}" destId="{5FE6F52C-913F-4D10-8BCE-45034B55CA49}" srcOrd="0" destOrd="0" parTransId="{5254A668-508D-44D0-BB8F-67689F68CDF8}" sibTransId="{949F65D2-C9CD-4CC9-B040-4A6A038A4957}"/>
    <dgm:cxn modelId="{2B646DF0-39CE-4ECB-90B4-0CCAF8F36F7D}" type="presOf" srcId="{81E6F944-9037-43C3-BDF0-81AE28E65C2B}" destId="{D28D23AD-CD61-428C-9F48-73B36C9D43D8}" srcOrd="0" destOrd="0" presId="urn:microsoft.com/office/officeart/2009/3/layout/CircleRelationship"/>
    <dgm:cxn modelId="{0BE9339A-2BAC-439C-A779-3E76E3B13E17}" type="presOf" srcId="{CE57BC8B-E1E0-42B6-81BA-CC55C06C77AA}" destId="{2FDCBD7D-8996-4B05-83C8-E7AC16C4007F}" srcOrd="0" destOrd="0" presId="urn:microsoft.com/office/officeart/2009/3/layout/CircleRelationship"/>
    <dgm:cxn modelId="{4E9486B2-D895-4C60-9A23-7401CF9A3FDF}" type="presOf" srcId="{5FE6F52C-913F-4D10-8BCE-45034B55CA49}" destId="{AFE2B1C8-EA14-41C8-9C6C-47DCD4ADE92C}" srcOrd="0" destOrd="0" presId="urn:microsoft.com/office/officeart/2009/3/layout/CircleRelationship"/>
    <dgm:cxn modelId="{E3719E3D-28EB-469F-B79A-2DC652F2EB36}" srcId="{5FE6F52C-913F-4D10-8BCE-45034B55CA49}" destId="{81E6F944-9037-43C3-BDF0-81AE28E65C2B}" srcOrd="0" destOrd="0" parTransId="{DD7BC3CC-383C-46AF-99EA-8BDC7A497DA5}" sibTransId="{6C1C1032-AF70-4F88-89DA-2880BAEBA536}"/>
    <dgm:cxn modelId="{A58D2136-5B11-4096-8A28-E35A97CCFEC3}" type="presParOf" srcId="{2FDCBD7D-8996-4B05-83C8-E7AC16C4007F}" destId="{AFE2B1C8-EA14-41C8-9C6C-47DCD4ADE92C}" srcOrd="0" destOrd="0" presId="urn:microsoft.com/office/officeart/2009/3/layout/CircleRelationship"/>
    <dgm:cxn modelId="{2170F013-ACDC-4D1E-AB41-C138E652CCFD}" type="presParOf" srcId="{2FDCBD7D-8996-4B05-83C8-E7AC16C4007F}" destId="{C3E32008-D824-4B57-87F8-E57ED4A847D7}" srcOrd="1" destOrd="0" presId="urn:microsoft.com/office/officeart/2009/3/layout/CircleRelationship"/>
    <dgm:cxn modelId="{ED513E02-6538-4C00-9E51-E54A5CE53409}" type="presParOf" srcId="{2FDCBD7D-8996-4B05-83C8-E7AC16C4007F}" destId="{87D785D9-6372-47DA-8783-84F7B94E8696}" srcOrd="2" destOrd="0" presId="urn:microsoft.com/office/officeart/2009/3/layout/CircleRelationship"/>
    <dgm:cxn modelId="{190805AC-48EE-4344-8186-425A19E1FD20}" type="presParOf" srcId="{2FDCBD7D-8996-4B05-83C8-E7AC16C4007F}" destId="{35FE2B84-D1C2-493C-A41E-FF97AA68D395}" srcOrd="3" destOrd="0" presId="urn:microsoft.com/office/officeart/2009/3/layout/CircleRelationship"/>
    <dgm:cxn modelId="{591C3430-5912-4614-9641-C9FB354AA227}" type="presParOf" srcId="{2FDCBD7D-8996-4B05-83C8-E7AC16C4007F}" destId="{6E2CEA08-268D-4652-A2AD-5F69F2620893}" srcOrd="4" destOrd="0" presId="urn:microsoft.com/office/officeart/2009/3/layout/CircleRelationship"/>
    <dgm:cxn modelId="{2754DC52-1AC3-42A2-8E84-7E2E61BCEFFB}" type="presParOf" srcId="{2FDCBD7D-8996-4B05-83C8-E7AC16C4007F}" destId="{72F7F448-E449-4610-8DC4-E584B99EB9D4}" srcOrd="5" destOrd="0" presId="urn:microsoft.com/office/officeart/2009/3/layout/CircleRelationship"/>
    <dgm:cxn modelId="{AD6764CD-1CC9-44D2-B1A3-5038C79080F9}" type="presParOf" srcId="{2FDCBD7D-8996-4B05-83C8-E7AC16C4007F}" destId="{17770543-C824-4E39-9EE2-DF88A75F6BAB}" srcOrd="6" destOrd="0" presId="urn:microsoft.com/office/officeart/2009/3/layout/CircleRelationship"/>
    <dgm:cxn modelId="{C81F0986-9823-4FC8-9C63-20E3897E6EBB}" type="presParOf" srcId="{2FDCBD7D-8996-4B05-83C8-E7AC16C4007F}" destId="{D28D23AD-CD61-428C-9F48-73B36C9D43D8}" srcOrd="7" destOrd="0" presId="urn:microsoft.com/office/officeart/2009/3/layout/CircleRelationship"/>
    <dgm:cxn modelId="{4A64A64E-E3CB-46C6-AA8A-C16399B5E58A}" type="presParOf" srcId="{2FDCBD7D-8996-4B05-83C8-E7AC16C4007F}" destId="{ACC50C3A-8265-431D-A8B3-362F2AA88021}" srcOrd="8" destOrd="0" presId="urn:microsoft.com/office/officeart/2009/3/layout/CircleRelationship"/>
    <dgm:cxn modelId="{494333C9-6EB5-4555-851B-CC427316D870}" type="presParOf" srcId="{ACC50C3A-8265-431D-A8B3-362F2AA88021}" destId="{07C402BA-DF9B-4EC9-8DB0-26D8C722D56B}" srcOrd="0" destOrd="0" presId="urn:microsoft.com/office/officeart/2009/3/layout/CircleRelationship"/>
    <dgm:cxn modelId="{96445EC0-7499-4F04-ADB2-F14E4A17F846}" type="presParOf" srcId="{2FDCBD7D-8996-4B05-83C8-E7AC16C4007F}" destId="{4713DC64-D39C-4955-A7FA-9A830C16B96B}" srcOrd="9" destOrd="0" presId="urn:microsoft.com/office/officeart/2009/3/layout/CircleRelationship"/>
    <dgm:cxn modelId="{8EC51009-AFD0-426A-951F-29B8BAB0014B}" type="presParOf" srcId="{4713DC64-D39C-4955-A7FA-9A830C16B96B}" destId="{02270F76-43AB-4353-8A04-759403FD0A6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2B1C8-EA14-41C8-9C6C-47DCD4ADE92C}">
      <dsp:nvSpPr>
        <dsp:cNvPr id="0" name=""/>
        <dsp:cNvSpPr/>
      </dsp:nvSpPr>
      <dsp:spPr>
        <a:xfrm>
          <a:off x="2815014" y="289689"/>
          <a:ext cx="2585585" cy="2472450"/>
        </a:xfrm>
        <a:prstGeom prst="ellipse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93664" y="651771"/>
        <a:ext cx="1828285" cy="1748286"/>
      </dsp:txXfrm>
    </dsp:sp>
    <dsp:sp modelId="{C3E32008-D824-4B57-87F8-E57ED4A847D7}">
      <dsp:nvSpPr>
        <dsp:cNvPr id="0" name=""/>
        <dsp:cNvSpPr/>
      </dsp:nvSpPr>
      <dsp:spPr>
        <a:xfrm>
          <a:off x="3542698" y="195809"/>
          <a:ext cx="281244" cy="2812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785D9-6372-47DA-8783-84F7B94E8696}">
      <dsp:nvSpPr>
        <dsp:cNvPr id="0" name=""/>
        <dsp:cNvSpPr/>
      </dsp:nvSpPr>
      <dsp:spPr>
        <a:xfrm>
          <a:off x="2880321" y="2232247"/>
          <a:ext cx="203837" cy="203860"/>
        </a:xfrm>
        <a:prstGeom prst="ellipse">
          <a:avLst/>
        </a:prstGeom>
        <a:gradFill rotWithShape="0">
          <a:gsLst>
            <a:gs pos="0">
              <a:schemeClr val="accent5">
                <a:hueOff val="-18829"/>
                <a:satOff val="-3613"/>
                <a:lumOff val="515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9"/>
                <a:satOff val="-3613"/>
                <a:lumOff val="515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9"/>
                <a:satOff val="-3613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E2B84-D1C2-493C-A41E-FF97AA68D395}">
      <dsp:nvSpPr>
        <dsp:cNvPr id="0" name=""/>
        <dsp:cNvSpPr/>
      </dsp:nvSpPr>
      <dsp:spPr>
        <a:xfrm>
          <a:off x="4802478" y="2750638"/>
          <a:ext cx="203837" cy="203860"/>
        </a:xfrm>
        <a:prstGeom prst="ellipse">
          <a:avLst/>
        </a:prstGeom>
        <a:gradFill rotWithShape="0">
          <a:gsLst>
            <a:gs pos="0">
              <a:schemeClr val="accent5">
                <a:hueOff val="-37659"/>
                <a:satOff val="-7225"/>
                <a:lumOff val="1030"/>
                <a:alphaOff val="0"/>
                <a:shade val="51000"/>
                <a:satMod val="130000"/>
              </a:schemeClr>
            </a:gs>
            <a:gs pos="80000">
              <a:schemeClr val="accent5">
                <a:hueOff val="-37659"/>
                <a:satOff val="-7225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5">
                <a:hueOff val="-37659"/>
                <a:satOff val="-7225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CEA08-268D-4652-A2AD-5F69F2620893}">
      <dsp:nvSpPr>
        <dsp:cNvPr id="0" name=""/>
        <dsp:cNvSpPr/>
      </dsp:nvSpPr>
      <dsp:spPr>
        <a:xfrm>
          <a:off x="720079" y="2592289"/>
          <a:ext cx="281244" cy="281268"/>
        </a:xfrm>
        <a:prstGeom prst="ellipse">
          <a:avLst/>
        </a:prstGeom>
        <a:gradFill rotWithShape="0">
          <a:gsLst>
            <a:gs pos="0">
              <a:schemeClr val="accent5">
                <a:hueOff val="-56488"/>
                <a:satOff val="-10838"/>
                <a:lumOff val="1544"/>
                <a:alphaOff val="0"/>
                <a:shade val="51000"/>
                <a:satMod val="130000"/>
              </a:schemeClr>
            </a:gs>
            <a:gs pos="80000">
              <a:schemeClr val="accent5">
                <a:hueOff val="-56488"/>
                <a:satOff val="-10838"/>
                <a:lumOff val="1544"/>
                <a:alphaOff val="0"/>
                <a:shade val="93000"/>
                <a:satMod val="130000"/>
              </a:schemeClr>
            </a:gs>
            <a:gs pos="100000">
              <a:schemeClr val="accent5">
                <a:hueOff val="-56488"/>
                <a:satOff val="-10838"/>
                <a:lumOff val="15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7F448-E449-4610-8DC4-E584B99EB9D4}">
      <dsp:nvSpPr>
        <dsp:cNvPr id="0" name=""/>
        <dsp:cNvSpPr/>
      </dsp:nvSpPr>
      <dsp:spPr>
        <a:xfrm>
          <a:off x="4593325" y="425393"/>
          <a:ext cx="203837" cy="203860"/>
        </a:xfrm>
        <a:prstGeom prst="ellipse">
          <a:avLst/>
        </a:prstGeom>
        <a:gradFill rotWithShape="0">
          <a:gsLst>
            <a:gs pos="0">
              <a:schemeClr val="accent5">
                <a:hueOff val="-75317"/>
                <a:satOff val="-14450"/>
                <a:lumOff val="2059"/>
                <a:alphaOff val="0"/>
                <a:shade val="51000"/>
                <a:satMod val="130000"/>
              </a:schemeClr>
            </a:gs>
            <a:gs pos="80000">
              <a:schemeClr val="accent5">
                <a:hueOff val="-75317"/>
                <a:satOff val="-14450"/>
                <a:lumOff val="2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75317"/>
                <a:satOff val="-14450"/>
                <a:lumOff val="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70543-C824-4E39-9EE2-DF88A75F6BAB}">
      <dsp:nvSpPr>
        <dsp:cNvPr id="0" name=""/>
        <dsp:cNvSpPr/>
      </dsp:nvSpPr>
      <dsp:spPr>
        <a:xfrm>
          <a:off x="2292764" y="1761694"/>
          <a:ext cx="203837" cy="203860"/>
        </a:xfrm>
        <a:prstGeom prst="ellipse">
          <a:avLst/>
        </a:prstGeom>
        <a:gradFill rotWithShape="0">
          <a:gsLst>
            <a:gs pos="0">
              <a:schemeClr val="accent5">
                <a:hueOff val="-94147"/>
                <a:satOff val="-18063"/>
                <a:lumOff val="2574"/>
                <a:alphaOff val="0"/>
                <a:shade val="51000"/>
                <a:satMod val="130000"/>
              </a:schemeClr>
            </a:gs>
            <a:gs pos="80000">
              <a:schemeClr val="accent5">
                <a:hueOff val="-94147"/>
                <a:satOff val="-18063"/>
                <a:lumOff val="2574"/>
                <a:alphaOff val="0"/>
                <a:shade val="93000"/>
                <a:satMod val="130000"/>
              </a:schemeClr>
            </a:gs>
            <a:gs pos="100000">
              <a:schemeClr val="accent5">
                <a:hueOff val="-94147"/>
                <a:satOff val="-18063"/>
                <a:lumOff val="25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D23AD-CD61-428C-9F48-73B36C9D43D8}">
      <dsp:nvSpPr>
        <dsp:cNvPr id="0" name=""/>
        <dsp:cNvSpPr/>
      </dsp:nvSpPr>
      <dsp:spPr>
        <a:xfrm>
          <a:off x="409738" y="-195809"/>
          <a:ext cx="2836224" cy="2954499"/>
        </a:xfrm>
        <a:prstGeom prst="ellipse">
          <a:avLst/>
        </a:prstGeom>
        <a:solidFill>
          <a:srgbClr val="CC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825093" y="236867"/>
        <a:ext cx="2005514" cy="2089147"/>
      </dsp:txXfrm>
    </dsp:sp>
    <dsp:sp modelId="{07C402BA-DF9B-4EC9-8DB0-26D8C722D56B}">
      <dsp:nvSpPr>
        <dsp:cNvPr id="0" name=""/>
        <dsp:cNvSpPr/>
      </dsp:nvSpPr>
      <dsp:spPr>
        <a:xfrm>
          <a:off x="5119355" y="2243772"/>
          <a:ext cx="281244" cy="281268"/>
        </a:xfrm>
        <a:prstGeom prst="ellipse">
          <a:avLst/>
        </a:prstGeom>
        <a:gradFill rotWithShape="0">
          <a:gsLst>
            <a:gs pos="0">
              <a:schemeClr val="accent5">
                <a:hueOff val="-131806"/>
                <a:satOff val="-25288"/>
                <a:lumOff val="3603"/>
                <a:alphaOff val="0"/>
                <a:shade val="51000"/>
                <a:satMod val="130000"/>
              </a:schemeClr>
            </a:gs>
            <a:gs pos="80000">
              <a:schemeClr val="accent5">
                <a:hueOff val="-131806"/>
                <a:satOff val="-25288"/>
                <a:lumOff val="3603"/>
                <a:alphaOff val="0"/>
                <a:shade val="93000"/>
                <a:satMod val="130000"/>
              </a:schemeClr>
            </a:gs>
            <a:gs pos="100000">
              <a:schemeClr val="accent5">
                <a:hueOff val="-131806"/>
                <a:satOff val="-25288"/>
                <a:lumOff val="36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70F76-43AB-4353-8A04-759403FD0A68}">
      <dsp:nvSpPr>
        <dsp:cNvPr id="0" name=""/>
        <dsp:cNvSpPr/>
      </dsp:nvSpPr>
      <dsp:spPr>
        <a:xfrm>
          <a:off x="4891927" y="2099754"/>
          <a:ext cx="508672" cy="508469"/>
        </a:xfrm>
        <a:prstGeom prst="ellipse">
          <a:avLst/>
        </a:prstGeom>
        <a:gradFill rotWithShape="0">
          <a:gsLst>
            <a:gs pos="0">
              <a:schemeClr val="accent5">
                <a:hueOff val="-150635"/>
                <a:satOff val="-28901"/>
                <a:lumOff val="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50635"/>
                <a:satOff val="-28901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50635"/>
                <a:satOff val="-28901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22ED-004F-464C-B988-089835DDEAAF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6EDAC-ADAD-4447-9E63-6AD993001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96FF-EC56-44E4-A2F9-DB02441465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4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96FF-EC56-44E4-A2F9-DB02441465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4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0D21-F741-43D2-9645-6E29356D21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c.dobryanka-edu.ru/projektnyj_ofi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32677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Проектное управление</a:t>
            </a:r>
            <a:br>
              <a:rPr lang="ru-RU" b="1" i="1" dirty="0" smtClean="0"/>
            </a:br>
            <a:r>
              <a:rPr lang="ru-RU" b="1" dirty="0" smtClean="0"/>
              <a:t>«Стратегическая </a:t>
            </a:r>
            <a:r>
              <a:rPr lang="ru-RU" b="1" dirty="0"/>
              <a:t>цель развития системы образования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Добрянского</a:t>
            </a:r>
            <a:r>
              <a:rPr lang="ru-RU" b="1" dirty="0"/>
              <a:t> муниципального района на 2018-2021 </a:t>
            </a:r>
            <a:r>
              <a:rPr lang="ru-RU" b="1" dirty="0" smtClean="0"/>
              <a:t>годы»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\\Admin\штат\АВГУСТОВСКИЕ КОНФЕРЕНЦИИ\Августовская 2018\Доклад Кривенко\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691" y="3717032"/>
            <a:ext cx="3044429" cy="30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697" y="5589240"/>
            <a:ext cx="5689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Е. В. Кривенко, </a:t>
            </a:r>
          </a:p>
          <a:p>
            <a:r>
              <a:rPr lang="ru-RU" i="1" dirty="0" smtClean="0"/>
              <a:t>начальник управления образования </a:t>
            </a:r>
          </a:p>
          <a:p>
            <a:r>
              <a:rPr lang="ru-RU" i="1" dirty="0" smtClean="0"/>
              <a:t>администрации </a:t>
            </a:r>
            <a:r>
              <a:rPr lang="ru-RU" i="1" dirty="0" err="1" smtClean="0"/>
              <a:t>Добрянского</a:t>
            </a:r>
            <a:r>
              <a:rPr lang="ru-RU" i="1" dirty="0" smtClean="0"/>
              <a:t> муниципального района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5949280"/>
            <a:ext cx="194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29 мая 2019 г.</a:t>
            </a:r>
            <a:endParaRPr lang="ru-RU" b="1" i="1" dirty="0"/>
          </a:p>
        </p:txBody>
      </p:sp>
      <p:pic>
        <p:nvPicPr>
          <p:cNvPr id="1026" name="Picture 2" descr="герб Добрянки Перм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6542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93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4" y="0"/>
            <a:ext cx="882047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r>
              <a:rPr lang="ru-RU" sz="1800" u="sng" dirty="0" smtClean="0"/>
              <a:t>2. Управленческий </a:t>
            </a:r>
            <a:r>
              <a:rPr lang="ru-RU" sz="1800" u="sng" dirty="0"/>
              <a:t>портфель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«Повышение привлекательности системы внеурочной (воспитательной) деятельности как условие личного развития разных категорий детей»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9928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Новые формы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работы;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условий в дополнительном образовании, во внеурочной (воспитательной) деятельности для формирования инновационного мышления;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внедрение новых форм, методов, формирующих управленческое мышление;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цифровых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2736304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«Создание в МАОУ </a:t>
            </a:r>
            <a:r>
              <a:rPr lang="ru-RU" sz="1400" b="1" dirty="0" err="1" smtClean="0"/>
              <a:t>Полазненская</a:t>
            </a:r>
            <a:r>
              <a:rPr lang="ru-RU" sz="1400" b="1" dirty="0" smtClean="0"/>
              <a:t> СОШ№1 Инженерного центра как модели  развития образовательной организации в условиях проектирования образовательной среды технической направленности Школы инженерной культуры»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589240"/>
            <a:ext cx="251127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«Талантливые дети» (МБУ ДО «ЦДОД «ЛОГОС»)</a:t>
            </a:r>
            <a:endParaRPr lang="ru-RU" sz="1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573016"/>
            <a:ext cx="265529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«Развитие инновационного мышления у разных категорий детей дошкольного возраста через краткосрочные образовательные практики (КОП) в МБДОУ «</a:t>
            </a:r>
            <a:r>
              <a:rPr lang="ru-RU" sz="1400" b="1" dirty="0" err="1" smtClean="0"/>
              <a:t>Добрянский</a:t>
            </a:r>
            <a:r>
              <a:rPr lang="ru-RU" sz="1400" b="1" dirty="0" smtClean="0"/>
              <a:t> детский сад №19» «Первые шаги к успеху»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229200"/>
            <a:ext cx="2511274" cy="1482778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Развитие инновационного мышления у разных категорий детей дошкольного возраста через краткосрочные образовательные практики (КОП) в МАДОУ «</a:t>
            </a:r>
            <a:r>
              <a:rPr lang="ru-RU" sz="1400" b="1" dirty="0" err="1" smtClean="0"/>
              <a:t>Полазненский</a:t>
            </a:r>
            <a:r>
              <a:rPr lang="ru-RU" sz="1400" b="1" dirty="0" smtClean="0"/>
              <a:t> детский сад №1»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5229200"/>
            <a:ext cx="2511274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«Развитие </a:t>
            </a:r>
            <a:r>
              <a:rPr lang="ru-RU" sz="1400" b="1" dirty="0" err="1" smtClean="0"/>
              <a:t>креативного</a:t>
            </a:r>
            <a:r>
              <a:rPr lang="ru-RU" sz="1400" b="1" dirty="0" smtClean="0"/>
              <a:t> мышления и формирование начал патриотизма  для всех категорий детей ДОО через создание интерактивного музея «</a:t>
            </a:r>
            <a:r>
              <a:rPr lang="ru-RU" sz="1400" b="1" dirty="0" err="1" smtClean="0"/>
              <a:t>Добрянская</a:t>
            </a:r>
            <a:r>
              <a:rPr lang="ru-RU" sz="1400" b="1" dirty="0" smtClean="0"/>
              <a:t> искорка», МБДОУ «ДДС №20»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573016"/>
            <a:ext cx="2511274" cy="1790555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«Сетевое взаимодействие образовательных организаций </a:t>
            </a:r>
            <a:r>
              <a:rPr lang="ru-RU" sz="1400" b="1" dirty="0" err="1" smtClean="0"/>
              <a:t>Добрянского</a:t>
            </a:r>
            <a:r>
              <a:rPr lang="ru-RU" sz="1400" b="1" dirty="0" smtClean="0"/>
              <a:t> муниципального района по сопровождению профильного и профессионального самоопределения обучающихся 8,9,10 классов» /#Учусь выбору/-  МБОУ «ДСОШ №3»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175351" cy="8640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МАДОУ «ЦРР детский сад №11» корпус 2 (МБДОУ№19)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/>
              <a:ea typeface="Calibri"/>
            </a:endParaRPr>
          </a:p>
          <a:p>
            <a:pPr algn="ctr"/>
            <a:endParaRPr lang="ru-RU" sz="2000" dirty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Управленческий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ea typeface="Calibri"/>
              </a:rPr>
              <a:t>проект «Развитие инновационного мышления у разных категорий детей дошкольного возраста через краткосрочные образовательные практики (КОП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Calibri"/>
              </a:rPr>
              <a:t>)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 Black" pitchFamily="34" charset="0"/>
              <a:ea typeface="Calibri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«Первые шаги к успеху»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1079500" cy="107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1530350" cy="132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98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563346026"/>
              </p:ext>
            </p:extLst>
          </p:nvPr>
        </p:nvGraphicFramePr>
        <p:xfrm>
          <a:off x="1143000" y="260648"/>
          <a:ext cx="7461447" cy="168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7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7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прель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,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Проведение 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онлайн-семинаров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для педагогов ДМР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Создана закрытая группа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ВКонтакте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 «Шаг в будущее»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00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99" name="Picture 3" descr="C:\Users\Userr\Downloads\Screenshot_20190419-085354_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248638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r\Downloads\Screenshot_20190419-085428_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67972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r\Downloads\Screenshot_20190419-085459_V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88032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939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3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512168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3. Управленческий </a:t>
            </a:r>
            <a:r>
              <a:rPr lang="ru-RU" sz="3200" u="sng" dirty="0"/>
              <a:t>портфель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 «Внедрение новых форм системы оценивания качества образования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856" y="2708920"/>
            <a:ext cx="2736000" cy="720000"/>
          </a:xfrm>
          <a:prstGeom prst="rect">
            <a:avLst/>
          </a:prstGeom>
          <a:solidFill>
            <a:srgbClr val="FF0000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856" y="4149160"/>
            <a:ext cx="2736000" cy="720000"/>
          </a:xfrm>
          <a:prstGeom prst="rect">
            <a:avLst/>
          </a:prstGeom>
          <a:solidFill>
            <a:srgbClr val="FF0000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149080"/>
            <a:ext cx="2736000" cy="720000"/>
          </a:xfrm>
          <a:prstGeom prst="rect">
            <a:avLst/>
          </a:prstGeom>
          <a:solidFill>
            <a:srgbClr val="FF0000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708920"/>
            <a:ext cx="2736000" cy="720000"/>
          </a:xfrm>
          <a:prstGeom prst="rect">
            <a:avLst/>
          </a:prstGeom>
          <a:solidFill>
            <a:srgbClr val="FF0000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40691696"/>
              </p:ext>
            </p:extLst>
          </p:nvPr>
        </p:nvGraphicFramePr>
        <p:xfrm>
          <a:off x="251520" y="404664"/>
          <a:ext cx="5400600" cy="295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115616" y="476672"/>
            <a:ext cx="741682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1543"/>
            <a:ext cx="8428807" cy="3674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a typeface="PT Astra Serif" panose="020A0603040505020204" pitchFamily="18" charset="-52"/>
              </a:rPr>
              <a:t>Механизм проектного управления</a:t>
            </a:r>
            <a:endParaRPr lang="ru-RU" sz="2800" b="1" dirty="0">
              <a:ea typeface="PT Astra Serif" panose="020A0603040505020204" pitchFamily="18" charset="-52"/>
            </a:endParaRPr>
          </a:p>
        </p:txBody>
      </p:sp>
      <p:sp>
        <p:nvSpPr>
          <p:cNvPr id="3" name="AutoShape 2" descr="Картинки по запросу рукопожатие"/>
          <p:cNvSpPr>
            <a:spLocks noChangeAspect="1" noChangeArrowheads="1"/>
          </p:cNvSpPr>
          <p:nvPr/>
        </p:nvSpPr>
        <p:spPr bwMode="auto">
          <a:xfrm>
            <a:off x="155575" y="383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196752"/>
            <a:ext cx="2016224" cy="16927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ea typeface="PT Astra Serif" panose="020A0603040505020204" pitchFamily="18" charset="-52"/>
              </a:rPr>
              <a:t>Проектный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PT Astra Serif" panose="020A0603040505020204" pitchFamily="18" charset="-52"/>
              </a:rPr>
              <a:t>офис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PT Astra Serif" panose="020A0603040505020204" pitchFamily="18" charset="-52"/>
              </a:rPr>
              <a:t>(«Информационно-методический центр»)</a:t>
            </a:r>
            <a:endParaRPr lang="ru-RU" b="1" dirty="0">
              <a:solidFill>
                <a:srgbClr val="002060"/>
              </a:solidFill>
              <a:latin typeface="+mj-lt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620688"/>
            <a:ext cx="2339752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b="1" dirty="0" smtClean="0">
                <a:latin typeface="+mj-lt"/>
                <a:ea typeface="PT Astra Serif" panose="020A0603040505020204" pitchFamily="18" charset="-52"/>
              </a:rPr>
              <a:t>Экспертный совет </a:t>
            </a:r>
          </a:p>
          <a:p>
            <a:pPr lvl="0" algn="ctr"/>
            <a:r>
              <a:rPr lang="ru-RU" sz="1400" b="1" dirty="0" smtClean="0">
                <a:latin typeface="+mj-lt"/>
                <a:ea typeface="PT Astra Serif" panose="020A0603040505020204" pitchFamily="18" charset="-52"/>
              </a:rPr>
              <a:t>(</a:t>
            </a:r>
            <a:r>
              <a:rPr lang="ru-RU" sz="1400" b="1" dirty="0" smtClean="0">
                <a:latin typeface="+mj-lt"/>
              </a:rPr>
              <a:t>начальник управления образования, заместителя главы по экономике, заместителя председателя Земского Собрания заместителя начальника управления образования, «Информационно – методический центр» ) </a:t>
            </a:r>
            <a:endParaRPr lang="ru-RU" sz="1400" b="1" dirty="0">
              <a:latin typeface="+mj-lt"/>
              <a:ea typeface="PT Astra Serif" panose="020A0603040505020204" pitchFamily="18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980728"/>
            <a:ext cx="2448272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Методические требования к оформлению проектов</a:t>
            </a:r>
            <a:endParaRPr lang="ru-RU" sz="1600" b="1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708920"/>
            <a:ext cx="2376264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 участия ОО в проектном управлении</a:t>
            </a:r>
            <a:endParaRPr lang="ru-RU" sz="1600" b="1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4077072"/>
            <a:ext cx="2592288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 процесса реализации проектов по контрольным точкам</a:t>
            </a:r>
            <a:endParaRPr lang="ru-RU" sz="1600" b="1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>
            <a:off x="5436096" y="1268760"/>
            <a:ext cx="1512168" cy="864096"/>
          </a:xfrm>
          <a:prstGeom prst="bentConnector3">
            <a:avLst>
              <a:gd name="adj1" fmla="val 50000"/>
            </a:avLst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>
            <a:off x="5220072" y="2996952"/>
            <a:ext cx="2880320" cy="648072"/>
          </a:xfrm>
          <a:prstGeom prst="bentConnector3">
            <a:avLst>
              <a:gd name="adj1" fmla="val 27470"/>
            </a:avLst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4860032" y="4653136"/>
            <a:ext cx="2520280" cy="576064"/>
          </a:xfrm>
          <a:prstGeom prst="bentConnector3">
            <a:avLst>
              <a:gd name="adj1" fmla="val 50000"/>
            </a:avLst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36"/>
          <p:cNvSpPr/>
          <p:nvPr/>
        </p:nvSpPr>
        <p:spPr>
          <a:xfrm>
            <a:off x="1115616" y="3645024"/>
            <a:ext cx="1512169" cy="1440160"/>
          </a:xfrm>
          <a:prstGeom prst="gear6">
            <a:avLst/>
          </a:prstGeom>
          <a:solidFill>
            <a:srgbClr val="D9B3FF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5" name="Shape 34"/>
          <p:cNvSpPr/>
          <p:nvPr/>
        </p:nvSpPr>
        <p:spPr>
          <a:xfrm rot="21032237">
            <a:off x="2642694" y="3170003"/>
            <a:ext cx="1325797" cy="1167091"/>
          </a:xfrm>
          <a:prstGeom prst="gear6">
            <a:avLst/>
          </a:prstGeom>
          <a:solidFill>
            <a:srgbClr val="66FFCC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Круговая стрелка 31"/>
          <p:cNvSpPr/>
          <p:nvPr/>
        </p:nvSpPr>
        <p:spPr>
          <a:xfrm rot="7400504">
            <a:off x="1382570" y="4131237"/>
            <a:ext cx="1655190" cy="1649167"/>
          </a:xfrm>
          <a:prstGeom prst="circularArrow">
            <a:avLst>
              <a:gd name="adj1" fmla="val 4688"/>
              <a:gd name="adj2" fmla="val 299029"/>
              <a:gd name="adj3" fmla="val 2389891"/>
              <a:gd name="adj4" fmla="val 20631919"/>
              <a:gd name="adj5" fmla="val 5469"/>
            </a:avLst>
          </a:prstGeom>
          <a:solidFill>
            <a:srgbClr val="66CCFF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Shape 32"/>
          <p:cNvSpPr/>
          <p:nvPr/>
        </p:nvSpPr>
        <p:spPr>
          <a:xfrm>
            <a:off x="2627784" y="2852936"/>
            <a:ext cx="1129941" cy="112994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D9B3FF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Круговая стрелка 33"/>
          <p:cNvSpPr/>
          <p:nvPr/>
        </p:nvSpPr>
        <p:spPr>
          <a:xfrm rot="8250980">
            <a:off x="4679472" y="3104424"/>
            <a:ext cx="1218305" cy="121830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66FFCC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5004048" y="5733256"/>
            <a:ext cx="309634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Методическое сопровождение</a:t>
            </a:r>
            <a:endParaRPr lang="ru-RU" sz="1600" b="1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4139952" y="6021288"/>
            <a:ext cx="1742873" cy="522704"/>
          </a:xfrm>
          <a:prstGeom prst="bentConnector3">
            <a:avLst>
              <a:gd name="adj1" fmla="val 50000"/>
            </a:avLst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43"/>
          <p:cNvSpPr/>
          <p:nvPr/>
        </p:nvSpPr>
        <p:spPr>
          <a:xfrm rot="21142214">
            <a:off x="4019423" y="3171694"/>
            <a:ext cx="1650790" cy="1548572"/>
          </a:xfrm>
          <a:prstGeom prst="gear6">
            <a:avLst/>
          </a:prstGeom>
          <a:solidFill>
            <a:srgbClr val="66CCFF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Скругленный прямоугольник 5"/>
          <p:cNvSpPr/>
          <p:nvPr/>
        </p:nvSpPr>
        <p:spPr>
          <a:xfrm>
            <a:off x="2915816" y="3501008"/>
            <a:ext cx="864096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58" tIns="60958" rIns="60958" bIns="60958" numCol="1" spcCol="1693" anchor="ctr" anchorCtr="0">
            <a:noAutofit/>
          </a:bodyPr>
          <a:lstStyle/>
          <a:p>
            <a:pPr algn="ctr" defTabSz="711182">
              <a:lnSpc>
                <a:spcPts val="1467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КУРАТОР</a:t>
            </a:r>
            <a:endParaRPr lang="ru-RU" sz="12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3" name="Скругленный прямоугольник 5"/>
          <p:cNvSpPr/>
          <p:nvPr/>
        </p:nvSpPr>
        <p:spPr>
          <a:xfrm>
            <a:off x="4139952" y="3573016"/>
            <a:ext cx="1440160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58" tIns="60958" rIns="60958" bIns="60958" numCol="1" spcCol="1693" anchor="ctr" anchorCtr="0">
            <a:noAutofit/>
          </a:bodyPr>
          <a:lstStyle/>
          <a:p>
            <a:pPr algn="ctr" defTabSz="711182">
              <a:lnSpc>
                <a:spcPts val="1467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РУКОВОДИТЕЛИ ПРОЕКТОВ</a:t>
            </a:r>
            <a:endParaRPr lang="ru-RU" sz="12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4" name="Скругленный прямоугольник 5"/>
          <p:cNvSpPr/>
          <p:nvPr/>
        </p:nvSpPr>
        <p:spPr>
          <a:xfrm>
            <a:off x="331176" y="5986014"/>
            <a:ext cx="1125448" cy="3750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58" tIns="60958" rIns="60958" bIns="60958" numCol="1" spcCol="1693" anchor="ctr" anchorCtr="0">
            <a:noAutofit/>
          </a:bodyPr>
          <a:lstStyle/>
          <a:p>
            <a:pPr algn="ctr" defTabSz="711182">
              <a:lnSpc>
                <a:spcPts val="1467"/>
              </a:lnSpc>
              <a:spcBef>
                <a:spcPct val="0"/>
              </a:spcBef>
            </a:pPr>
            <a:endParaRPr lang="ru-RU" sz="12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220072" y="4365104"/>
            <a:ext cx="252164" cy="25216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25529"/>
              <a:satOff val="-24084"/>
              <a:lumOff val="3432"/>
              <a:alphaOff val="0"/>
            </a:schemeClr>
          </a:fillRef>
          <a:effectRef idx="2">
            <a:schemeClr val="accent5">
              <a:hueOff val="-125529"/>
              <a:satOff val="-24084"/>
              <a:lumOff val="3432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Овал 38"/>
          <p:cNvSpPr/>
          <p:nvPr/>
        </p:nvSpPr>
        <p:spPr>
          <a:xfrm>
            <a:off x="4283968" y="5733256"/>
            <a:ext cx="252164" cy="25216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25529"/>
              <a:satOff val="-24084"/>
              <a:lumOff val="3432"/>
              <a:alphaOff val="0"/>
            </a:schemeClr>
          </a:fillRef>
          <a:effectRef idx="2">
            <a:schemeClr val="accent5">
              <a:hueOff val="-125529"/>
              <a:satOff val="-24084"/>
              <a:lumOff val="343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Группа 45"/>
          <p:cNvGrpSpPr/>
          <p:nvPr/>
        </p:nvGrpSpPr>
        <p:grpSpPr>
          <a:xfrm>
            <a:off x="5652120" y="836712"/>
            <a:ext cx="405449" cy="379828"/>
            <a:chOff x="4534632" y="1296149"/>
            <a:chExt cx="405449" cy="379828"/>
          </a:xfrm>
          <a:scene3d>
            <a:camera prst="orthographicFront"/>
            <a:lightRig rig="flat" dir="t"/>
          </a:scene3d>
        </p:grpSpPr>
        <p:sp>
          <p:nvSpPr>
            <p:cNvPr id="47" name="Овал 46"/>
            <p:cNvSpPr/>
            <p:nvPr/>
          </p:nvSpPr>
          <p:spPr>
            <a:xfrm>
              <a:off x="4534632" y="1296149"/>
              <a:ext cx="405449" cy="379828"/>
            </a:xfrm>
            <a:prstGeom prst="ellipse">
              <a:avLst/>
            </a:prstGeom>
            <a:solidFill>
              <a:srgbClr val="99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12976"/>
                <a:satOff val="-21676"/>
                <a:lumOff val="30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4594009" y="1351773"/>
              <a:ext cx="286695" cy="268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sp>
        <p:nvSpPr>
          <p:cNvPr id="63" name="Shape 62"/>
          <p:cNvSpPr/>
          <p:nvPr/>
        </p:nvSpPr>
        <p:spPr>
          <a:xfrm rot="21032237">
            <a:off x="2320967" y="4401136"/>
            <a:ext cx="1831933" cy="1675092"/>
          </a:xfrm>
          <a:prstGeom prst="gear6">
            <a:avLst/>
          </a:prstGeom>
          <a:solidFill>
            <a:srgbClr val="66FFCC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Скругленный прямоугольник 5"/>
          <p:cNvSpPr/>
          <p:nvPr/>
        </p:nvSpPr>
        <p:spPr>
          <a:xfrm>
            <a:off x="2411760" y="4797152"/>
            <a:ext cx="1440160" cy="6480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58" tIns="60958" rIns="60958" bIns="60958" numCol="1" spcCol="1693" anchor="ctr" anchorCtr="0">
            <a:noAutofit/>
          </a:bodyPr>
          <a:lstStyle/>
          <a:p>
            <a:pPr algn="ctr" defTabSz="711182">
              <a:lnSpc>
                <a:spcPts val="1467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АДМИНИСТРАТОР </a:t>
            </a:r>
            <a:endParaRPr lang="ru-RU" sz="11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6" name="Скругленный прямоугольник 5"/>
          <p:cNvSpPr/>
          <p:nvPr/>
        </p:nvSpPr>
        <p:spPr>
          <a:xfrm>
            <a:off x="1331640" y="4077072"/>
            <a:ext cx="1224136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58" tIns="60958" rIns="60958" bIns="60958" numCol="1" spcCol="1693" anchor="ctr" anchorCtr="0">
            <a:noAutofit/>
          </a:bodyPr>
          <a:lstStyle/>
          <a:p>
            <a:pPr algn="ctr" defTabSz="711182">
              <a:lnSpc>
                <a:spcPts val="1467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СПЕЦИАЛИСТ ПО МОНИТОРИНГУ</a:t>
            </a:r>
            <a:endParaRPr lang="ru-RU" sz="11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7" name="Круговая стрелка 66"/>
          <p:cNvSpPr/>
          <p:nvPr/>
        </p:nvSpPr>
        <p:spPr>
          <a:xfrm rot="1967630">
            <a:off x="3374543" y="3817831"/>
            <a:ext cx="1655190" cy="1649167"/>
          </a:xfrm>
          <a:prstGeom prst="circularArrow">
            <a:avLst>
              <a:gd name="adj1" fmla="val 4688"/>
              <a:gd name="adj2" fmla="val 299029"/>
              <a:gd name="adj3" fmla="val 2389891"/>
              <a:gd name="adj4" fmla="val 20631919"/>
              <a:gd name="adj5" fmla="val 5469"/>
            </a:avLst>
          </a:prstGeom>
          <a:solidFill>
            <a:srgbClr val="66CCFF"/>
          </a:solidFill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438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отбора управленческих документов по проектам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актуальность и полнота информации, представленной в управленческих документах по проектам (программам проектов);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актуальность и приоритетность проектов (программ), представленных в предложении по проекту (программе проектов);</a:t>
            </a:r>
          </a:p>
          <a:p>
            <a:pPr lvl="0"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 обеспеченность </a:t>
            </a:r>
            <a:r>
              <a:rPr lang="ru-RU" dirty="0" smtClean="0">
                <a:solidFill>
                  <a:srgbClr val="002060"/>
                </a:solidFill>
              </a:rPr>
              <a:t>проекта ресурсами или наличие возможности перераспределения необходимых ресурсов в соответствии с приоритетом проекта (программы проектов).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844824"/>
            <a:ext cx="405449" cy="379828"/>
            <a:chOff x="4534632" y="1296149"/>
            <a:chExt cx="405449" cy="379828"/>
          </a:xfrm>
          <a:scene3d>
            <a:camera prst="orthographicFront"/>
            <a:lightRig rig="flat" dir="t"/>
          </a:scene3d>
        </p:grpSpPr>
        <p:sp>
          <p:nvSpPr>
            <p:cNvPr id="5" name="Овал 4"/>
            <p:cNvSpPr/>
            <p:nvPr/>
          </p:nvSpPr>
          <p:spPr>
            <a:xfrm>
              <a:off x="4534632" y="1296149"/>
              <a:ext cx="405449" cy="379828"/>
            </a:xfrm>
            <a:prstGeom prst="ellipse">
              <a:avLst/>
            </a:prstGeom>
            <a:solidFill>
              <a:srgbClr val="99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12976"/>
                <a:satOff val="-21676"/>
                <a:lumOff val="30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4594009" y="1351773"/>
              <a:ext cx="286695" cy="268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7544" y="3140968"/>
            <a:ext cx="405449" cy="379828"/>
            <a:chOff x="4534632" y="1296149"/>
            <a:chExt cx="405449" cy="379828"/>
          </a:xfrm>
          <a:scene3d>
            <a:camera prst="orthographicFront"/>
            <a:lightRig rig="flat" dir="t"/>
          </a:scene3d>
        </p:grpSpPr>
        <p:sp>
          <p:nvSpPr>
            <p:cNvPr id="8" name="Овал 7"/>
            <p:cNvSpPr/>
            <p:nvPr/>
          </p:nvSpPr>
          <p:spPr>
            <a:xfrm>
              <a:off x="4534632" y="1296149"/>
              <a:ext cx="405449" cy="379828"/>
            </a:xfrm>
            <a:prstGeom prst="ellipse">
              <a:avLst/>
            </a:prstGeom>
            <a:solidFill>
              <a:srgbClr val="99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12976"/>
                <a:satOff val="-21676"/>
                <a:lumOff val="30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4594009" y="1351773"/>
              <a:ext cx="286695" cy="268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4437112"/>
            <a:ext cx="405449" cy="379828"/>
            <a:chOff x="4534632" y="1296149"/>
            <a:chExt cx="405449" cy="379828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4534632" y="1296149"/>
              <a:ext cx="405449" cy="379828"/>
            </a:xfrm>
            <a:prstGeom prst="ellipse">
              <a:avLst/>
            </a:prstGeom>
            <a:solidFill>
              <a:srgbClr val="99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12976"/>
                <a:satOff val="-21676"/>
                <a:lumOff val="30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594009" y="1351773"/>
              <a:ext cx="286695" cy="268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3541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 сайте «Информационно – методического центра» г Добрянка размещается вся информация, необходимая образовательным организациям района для планирования и реализации управленческих проектов /</a:t>
            </a:r>
            <a:r>
              <a:rPr lang="ru-RU" sz="2000" b="1" u="sng" dirty="0" err="1" smtClean="0">
                <a:hlinkClick r:id="rId2"/>
              </a:rPr>
              <a:t>http</a:t>
            </a:r>
            <a:r>
              <a:rPr lang="ru-RU" sz="2000" b="1" u="sng" dirty="0" smtClean="0">
                <a:hlinkClick r:id="rId2"/>
              </a:rPr>
              <a:t>://</a:t>
            </a:r>
            <a:r>
              <a:rPr lang="ru-RU" sz="2000" b="1" u="sng" dirty="0" err="1" smtClean="0">
                <a:hlinkClick r:id="rId2"/>
              </a:rPr>
              <a:t>imc.dobryanka-edu.ru</a:t>
            </a:r>
            <a:r>
              <a:rPr lang="ru-RU" sz="2000" b="1" u="sng" dirty="0" smtClean="0">
                <a:hlinkClick r:id="rId2"/>
              </a:rPr>
              <a:t>/</a:t>
            </a:r>
            <a:r>
              <a:rPr lang="ru-RU" sz="2000" b="1" u="sng" dirty="0" err="1" smtClean="0">
                <a:hlinkClick r:id="rId2"/>
              </a:rPr>
              <a:t>projektnyj_ofis</a:t>
            </a:r>
            <a:r>
              <a:rPr lang="ru-RU" sz="2000" b="1" u="sng" dirty="0" smtClean="0">
                <a:hlinkClick r:id="rId2"/>
              </a:rPr>
              <a:t>/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600200"/>
            <a:ext cx="8201507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691680" y="4869160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Первый конкурсный отбор проектов образовательных организаций (июнь 2018 г.)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 первом конкурсном отборе проектов образовательных организаций было заслушано 15 проектов из 15 ОО.  В сентябре состоялись депутатские слушания Земского собрания, где  руководителями 10  проектов-победителей представлены  проекты с целью бюджетного финансирования на 2019 год. </a:t>
            </a:r>
            <a:r>
              <a:rPr lang="ru-RU" sz="1600" b="1" dirty="0" smtClean="0">
                <a:solidFill>
                  <a:srgbClr val="002060"/>
                </a:solidFill>
              </a:rPr>
              <a:t>Победителями конкурса стали:</a:t>
            </a:r>
          </a:p>
          <a:p>
            <a:endParaRPr lang="ru-RU" sz="1600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704772"/>
              </p:ext>
            </p:extLst>
          </p:nvPr>
        </p:nvGraphicFramePr>
        <p:xfrm>
          <a:off x="251520" y="1844827"/>
          <a:ext cx="8640960" cy="475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4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0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5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«ДСОШ № 3»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«Сетевое взаимодействие образовательных организаций </a:t>
                      </a:r>
                      <a:r>
                        <a:rPr lang="ru-RU" sz="1400" dirty="0" err="1" smtClean="0">
                          <a:effectLst/>
                        </a:rPr>
                        <a:t>Добрянского</a:t>
                      </a:r>
                      <a:r>
                        <a:rPr lang="ru-RU" sz="1400" dirty="0" smtClean="0">
                          <a:effectLst/>
                        </a:rPr>
                        <a:t> муниципального района по сопровождению профильного и профессионального самоопределения обучающихся 8,9,10 классов»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«Учусь выбору»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МБУ  ДО «ЦДОД «Логос»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проект по работе с одаренными детьми </a:t>
                      </a:r>
                      <a:r>
                        <a:rPr lang="ru-RU" sz="1400" b="1" dirty="0">
                          <a:effectLst/>
                        </a:rPr>
                        <a:t>«Талантливые дети»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МАДОУ «ЦРР ДДС №15»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«Организация центра интеллектуального развития и вовлечение в научно-техническое творчество детей дошкольного возраста»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«Интеллект – центр»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МАДОУ «ЦРР»ДДС № 16»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ru-RU" sz="1400" dirty="0" smtClean="0">
                          <a:effectLst/>
                        </a:rPr>
                        <a:t>Формирование ключевых качеств успеха личности дошкольника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средствами  </a:t>
                      </a:r>
                      <a:r>
                        <a:rPr lang="ru-RU" sz="1400" dirty="0" err="1" smtClean="0">
                          <a:effectLst/>
                        </a:rPr>
                        <a:t>социоигровой</a:t>
                      </a:r>
                      <a:r>
                        <a:rPr lang="ru-RU" sz="1400" dirty="0" smtClean="0">
                          <a:effectLst/>
                        </a:rPr>
                        <a:t> технологии»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«Играя</a:t>
                      </a:r>
                      <a:r>
                        <a:rPr lang="ru-RU" sz="1400" b="1" dirty="0">
                          <a:effectLst/>
                        </a:rPr>
                        <a:t>, шагаю к </a:t>
                      </a:r>
                      <a:r>
                        <a:rPr lang="ru-RU" sz="1400" b="1" dirty="0" smtClean="0">
                          <a:effectLst/>
                        </a:rPr>
                        <a:t>успеху»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0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dirty="0"/>
              <a:t>Первый конкурсный отбор проектов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образовательных </a:t>
            </a:r>
            <a:r>
              <a:rPr lang="ru-RU" sz="2500" b="1" dirty="0"/>
              <a:t>организаций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273606"/>
              </p:ext>
            </p:extLst>
          </p:nvPr>
        </p:nvGraphicFramePr>
        <p:xfrm>
          <a:off x="251520" y="1484784"/>
          <a:ext cx="8640960" cy="4902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9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МБДОУ «ДДС № 19»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инновационного мышления у разных категорий детей дошкольного возраста через краткосрочные образовательные практики (КОП)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«Первые </a:t>
                      </a:r>
                      <a:r>
                        <a:rPr lang="ru-RU" sz="1400" b="1" dirty="0">
                          <a:effectLst/>
                        </a:rPr>
                        <a:t>шаги к </a:t>
                      </a:r>
                      <a:r>
                        <a:rPr lang="ru-RU" sz="1400" b="1" dirty="0" smtClean="0">
                          <a:effectLst/>
                        </a:rPr>
                        <a:t>успеху»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МБДОУ «ПДС №1»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Развитие инновационного мышления у  разных категорий детей дошкольного возраста через краткосрочные образовательные практики   (дополнительное образование-вариативная часть ООП ДОО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ДОО»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МБДОУ «ДДС № 21»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Формирование основ финансовой грамотности дошкольников через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создание образовательного центра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ДОУ «ЭКОНОМГРАД»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«ЭКОНОМГРАД»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МАОУ «ПСОШ № 1</a:t>
                      </a:r>
                      <a:r>
                        <a:rPr lang="ru-RU" sz="1400" b="1" dirty="0" smtClean="0">
                          <a:effectLst/>
                        </a:rPr>
                        <a:t>» МБОУ «</a:t>
                      </a:r>
                      <a:r>
                        <a:rPr lang="ru-RU" sz="1400" b="1" dirty="0" err="1" smtClean="0">
                          <a:effectLst/>
                        </a:rPr>
                        <a:t>Дивьинская</a:t>
                      </a:r>
                      <a:r>
                        <a:rPr lang="ru-RU" sz="1400" b="1" dirty="0" smtClean="0">
                          <a:effectLst/>
                        </a:rPr>
                        <a:t> СОШ»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«Создание в МАОУ </a:t>
                      </a:r>
                      <a:r>
                        <a:rPr lang="ru-RU" sz="1400" dirty="0" err="1" smtClean="0">
                          <a:effectLst/>
                        </a:rPr>
                        <a:t>Полазненская</a:t>
                      </a:r>
                      <a:r>
                        <a:rPr lang="ru-RU" sz="1400" dirty="0" smtClean="0">
                          <a:effectLst/>
                        </a:rPr>
                        <a:t> СОШ№1 Инженерного центра как модели  развития образовательной организации в условиях проектирования образовательной среды технической направленности Школы инженерной культуры»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«Инженерный центр»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1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59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dirty="0"/>
              <a:t>Первый конкурсный отбор </a:t>
            </a:r>
            <a:r>
              <a:rPr lang="ru-RU" sz="2500" b="1" dirty="0" smtClean="0"/>
              <a:t>проектов</a:t>
            </a:r>
            <a:br>
              <a:rPr lang="ru-RU" sz="2500" b="1" dirty="0" smtClean="0"/>
            </a:br>
            <a:r>
              <a:rPr lang="ru-RU" sz="2500" b="1" dirty="0" smtClean="0"/>
              <a:t>образовательных </a:t>
            </a:r>
            <a:r>
              <a:rPr lang="ru-RU" sz="2500" b="1" dirty="0"/>
              <a:t>организаций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922051"/>
              </p:ext>
            </p:extLst>
          </p:nvPr>
        </p:nvGraphicFramePr>
        <p:xfrm>
          <a:off x="251517" y="1340768"/>
          <a:ext cx="8640962" cy="4772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5857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«ПСОШ № 3»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«Цифровая сетевая  школа как главный ресурс использования информационных образовательных технологий и элемент современной привлекательной образовательной среды для разных категорий детей»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«Цифровая  </a:t>
                      </a:r>
                      <a:r>
                        <a:rPr lang="ru-RU" sz="1400" b="1" dirty="0">
                          <a:effectLst/>
                        </a:rPr>
                        <a:t>школа – ключ к успешному </a:t>
                      </a:r>
                      <a:r>
                        <a:rPr lang="ru-RU" sz="1400" b="1" dirty="0" smtClean="0">
                          <a:effectLst/>
                        </a:rPr>
                        <a:t>обучению»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2655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«ДСОШ № 5»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 В поход за результатом: новые подходы к оценке  привлекательности урока для обучающихся»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 Учимся с удовольствием»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1496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МБОУ «ДООШ № 1(КШ)»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«Повышение привлекательности системы внеурочной (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направление) деятельности как условие личного развития разных категорий детей»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«Путь к успеху»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9582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МБДОУ «ДДС № 20»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Развитие креативного мышления и формирование начал патриотизма  для всех категорий детей ДОО через создание интерактивного музея»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Добрянская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искорка»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85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 smtClean="0"/>
              <a:t>Цель: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Создание </a:t>
            </a:r>
            <a:r>
              <a:rPr lang="ru-RU" sz="3600" b="1" dirty="0"/>
              <a:t>привлекательной образовательной среды для разных категорий детей, формирующей ключевые качества успеха личности</a:t>
            </a:r>
            <a:r>
              <a:rPr lang="ru-RU" sz="3600" b="1" dirty="0" smtClean="0"/>
              <a:t>:</a:t>
            </a:r>
          </a:p>
          <a:p>
            <a:pPr lvl="0"/>
            <a:r>
              <a:rPr lang="ru-RU" dirty="0"/>
              <a:t>Управленческое </a:t>
            </a:r>
            <a:r>
              <a:rPr lang="ru-RU" dirty="0" smtClean="0"/>
              <a:t>мышление</a:t>
            </a:r>
          </a:p>
          <a:p>
            <a:pPr lvl="0"/>
            <a:r>
              <a:rPr lang="ru-RU" dirty="0" smtClean="0"/>
              <a:t>Инновационное мышление</a:t>
            </a:r>
          </a:p>
          <a:p>
            <a:pPr lvl="0"/>
            <a:r>
              <a:rPr lang="ru-RU" dirty="0" smtClean="0"/>
              <a:t>Нравственное сознание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256535"/>
            <a:ext cx="7200800" cy="1117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Постановление Правительства РФ от 15 октября 2016 г №1050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«Об организации проектной деятельности в Правительстве Российской Федерации»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0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052736"/>
          </a:xfrm>
        </p:spPr>
        <p:txBody>
          <a:bodyPr>
            <a:normAutofit/>
          </a:bodyPr>
          <a:lstStyle/>
          <a:p>
            <a:r>
              <a:rPr lang="ru-RU" sz="2500" b="1" dirty="0"/>
              <a:t>Второй конкурсный отбор проектов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образовательных </a:t>
            </a:r>
            <a:r>
              <a:rPr lang="ru-RU" sz="2500" b="1" dirty="0"/>
              <a:t>организаций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На втором конкурсном отборе проектов образовательных организаций было заслушано 7 </a:t>
            </a:r>
            <a:r>
              <a:rPr lang="ru-RU" dirty="0" smtClean="0">
                <a:solidFill>
                  <a:srgbClr val="002060"/>
                </a:solidFill>
              </a:rPr>
              <a:t>проектов по 2 портфелям </a:t>
            </a:r>
            <a:r>
              <a:rPr lang="ru-RU" dirty="0">
                <a:solidFill>
                  <a:srgbClr val="002060"/>
                </a:solidFill>
              </a:rPr>
              <a:t>. Победителями конкурса </a:t>
            </a:r>
            <a:r>
              <a:rPr lang="ru-RU" dirty="0" smtClean="0">
                <a:solidFill>
                  <a:srgbClr val="002060"/>
                </a:solidFill>
              </a:rPr>
              <a:t>стали 3 проекта: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048505"/>
              </p:ext>
            </p:extLst>
          </p:nvPr>
        </p:nvGraphicFramePr>
        <p:xfrm>
          <a:off x="251519" y="1628799"/>
          <a:ext cx="864096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772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Добрянская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СОШ № 2»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Формирование проектно-исследовательского  мышления у обучающихся через  проектные сессии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Проектория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343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Добрянская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СОШ № 3»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«Использование ИКТ-ресурсов как средство повышения привлекательности урока технологии в 5-8 классах»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«ИКТ на уроках технологии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5-8 классах»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6772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Дивьинская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СОШ»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Совершенствование и оптимизация учебного процесса путем создания мобильной цифровой среды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«В ногу со временем»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9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8363272" cy="59766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Сегодня в образовательном пространстве муниципалитета реализуются 13 управленческих проектов, решением научно-методического общественного совета получивших статус «Муниципальный проект»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800" dirty="0" smtClean="0"/>
              <a:t> В реализации данных проектов занято 52% педагогов из общего количества педагогов, участвующих в проектах.</a:t>
            </a:r>
            <a:br>
              <a:rPr lang="ru-RU" sz="2800" dirty="0" smtClean="0"/>
            </a:b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2731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139"/>
            <a:ext cx="9144000" cy="36742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a typeface="PT Astra Serif" panose="020A0603040505020204" pitchFamily="18" charset="-52"/>
              </a:rPr>
              <a:t>Результаты и перспективы проектного </a:t>
            </a:r>
            <a:r>
              <a:rPr lang="ru-RU" sz="2500" b="1" dirty="0">
                <a:ea typeface="PT Astra Serif" panose="020A0603040505020204" pitchFamily="18" charset="-52"/>
              </a:rPr>
              <a:t>управления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4278" y="525397"/>
            <a:ext cx="8038095" cy="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779912" y="836711"/>
            <a:ext cx="3347528" cy="502412"/>
            <a:chOff x="2826226" y="922170"/>
            <a:chExt cx="2510646" cy="376809"/>
          </a:xfrm>
        </p:grpSpPr>
        <p:sp>
          <p:nvSpPr>
            <p:cNvPr id="4" name="Овал 3"/>
            <p:cNvSpPr/>
            <p:nvPr/>
          </p:nvSpPr>
          <p:spPr>
            <a:xfrm>
              <a:off x="2826226" y="922170"/>
              <a:ext cx="414292" cy="369801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8"/>
            <p:cNvGrpSpPr/>
            <p:nvPr/>
          </p:nvGrpSpPr>
          <p:grpSpPr>
            <a:xfrm>
              <a:off x="2880232" y="922170"/>
              <a:ext cx="2456640" cy="376809"/>
              <a:chOff x="762034" y="1693339"/>
              <a:chExt cx="2456640" cy="37680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140076" y="1693339"/>
                <a:ext cx="2078598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3399"/>
                    </a:solidFill>
                    <a:latin typeface="+mj-lt"/>
                    <a:ea typeface="PT Astra Serif" panose="020A0603040505020204" pitchFamily="18" charset="-52"/>
                  </a:rPr>
                  <a:t>Проблемные точки</a:t>
                </a:r>
                <a:endParaRPr lang="ru-RU" sz="2400" b="1" dirty="0">
                  <a:solidFill>
                    <a:srgbClr val="003399"/>
                  </a:solidFill>
                  <a:latin typeface="+mj-lt"/>
                  <a:ea typeface="PT Astra Serif" panose="020A0603040505020204" pitchFamily="18" charset="-52"/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100000" l="0" r="100000">
                            <a14:foregroundMark x1="46429" y1="80952" x2="75000" y2="51190"/>
                            <a14:foregroundMark x1="21429" y1="59524" x2="33333" y2="61905"/>
                            <a14:foregroundMark x1="29762" y1="50000" x2="36905" y2="48810"/>
                            <a14:foregroundMark x1="38095" y1="36905" x2="42857" y2="38095"/>
                            <a14:foregroundMark x1="29762" y1="95238" x2="29762" y2="91667"/>
                            <a14:foregroundMark x1="76190" y1="34524" x2="82143" y2="380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2034" y="1747345"/>
                <a:ext cx="346584" cy="32280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32"/>
          <p:cNvGrpSpPr/>
          <p:nvPr/>
        </p:nvGrpSpPr>
        <p:grpSpPr>
          <a:xfrm>
            <a:off x="6461452" y="1426324"/>
            <a:ext cx="2594502" cy="560557"/>
            <a:chOff x="4846088" y="1513888"/>
            <a:chExt cx="1945876" cy="420418"/>
          </a:xfrm>
        </p:grpSpPr>
        <p:sp>
          <p:nvSpPr>
            <p:cNvPr id="7" name="Овал 6"/>
            <p:cNvSpPr/>
            <p:nvPr/>
          </p:nvSpPr>
          <p:spPr>
            <a:xfrm>
              <a:off x="4869905" y="1513888"/>
              <a:ext cx="449060" cy="4204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7"/>
            <p:cNvGrpSpPr/>
            <p:nvPr/>
          </p:nvGrpSpPr>
          <p:grpSpPr>
            <a:xfrm>
              <a:off x="4846088" y="1549080"/>
              <a:ext cx="1945876" cy="381085"/>
              <a:chOff x="5958682" y="1575198"/>
              <a:chExt cx="1945876" cy="38108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431559" y="1610034"/>
                <a:ext cx="147299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3399"/>
                    </a:solidFill>
                    <a:latin typeface="+mj-lt"/>
                    <a:ea typeface="PT Astra Serif" panose="020A0603040505020204" pitchFamily="18" charset="-52"/>
                  </a:rPr>
                  <a:t>Перспективы</a:t>
                </a:r>
                <a:endParaRPr lang="ru-RU" sz="2400" b="1" dirty="0">
                  <a:solidFill>
                    <a:srgbClr val="003399"/>
                  </a:solidFill>
                  <a:latin typeface="+mj-lt"/>
                  <a:ea typeface="PT Astra Serif" panose="020A0603040505020204" pitchFamily="18" charset="-52"/>
                </a:endParaRPr>
              </a:p>
            </p:txBody>
          </p:sp>
          <p:pic>
            <p:nvPicPr>
              <p:cNvPr id="20" name="Picture 4" descr="ÐÐ°ÑÑÐ¸Ð½ÐºÐ¸ Ð¿Ð¾ Ð·Ð°Ð¿ÑÐ¾ÑÑ Ð¸ÐºÐ¾Ð½ÐºÐ¸ ÑÐ°Ð·Ð²Ð¸ÑÐ¸Ñ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25000"/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4478" b="98010" l="9562" r="892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8682" y="1575198"/>
                <a:ext cx="504897" cy="3395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Прямоугольник 28"/>
          <p:cNvSpPr/>
          <p:nvPr/>
        </p:nvSpPr>
        <p:spPr>
          <a:xfrm>
            <a:off x="3923928" y="1509784"/>
            <a:ext cx="2592288" cy="3098280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sz="2000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Слабый  уровень владения методами управления проектами</a:t>
            </a:r>
          </a:p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sz="2000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Недостаточность </a:t>
            </a:r>
            <a:r>
              <a:rPr lang="ru-RU" sz="2000" dirty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темпа запуска отдельных </a:t>
            </a:r>
            <a:r>
              <a:rPr lang="ru-RU" sz="2000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проектов</a:t>
            </a:r>
            <a:endParaRPr lang="ru-RU" sz="2000" dirty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sz="2000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Слабая </a:t>
            </a:r>
            <a:r>
              <a:rPr lang="ru-RU" sz="2000" dirty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мотивационная </a:t>
            </a:r>
            <a:r>
              <a:rPr lang="ru-RU" sz="2000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составляющая</a:t>
            </a:r>
            <a:endParaRPr lang="ru-RU" sz="2000" dirty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</p:txBody>
      </p:sp>
      <p:sp>
        <p:nvSpPr>
          <p:cNvPr id="30" name="Восьмиугольник 29"/>
          <p:cNvSpPr/>
          <p:nvPr/>
        </p:nvSpPr>
        <p:spPr>
          <a:xfrm>
            <a:off x="4067944" y="1556792"/>
            <a:ext cx="157335" cy="145869"/>
          </a:xfrm>
          <a:prstGeom prst="octagon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1" name="Восьмиугольник 30"/>
          <p:cNvSpPr/>
          <p:nvPr/>
        </p:nvSpPr>
        <p:spPr>
          <a:xfrm>
            <a:off x="4067944" y="2852936"/>
            <a:ext cx="157335" cy="145869"/>
          </a:xfrm>
          <a:prstGeom prst="octagon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Восьмиугольник 31"/>
          <p:cNvSpPr/>
          <p:nvPr/>
        </p:nvSpPr>
        <p:spPr>
          <a:xfrm>
            <a:off x="4067944" y="3861048"/>
            <a:ext cx="157335" cy="145869"/>
          </a:xfrm>
          <a:prstGeom prst="octagon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2093686"/>
            <a:ext cx="2581294" cy="4021610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Наполнение портфеля «Внедрение новых форм системы оценивания качества образования»</a:t>
            </a:r>
            <a:endParaRPr lang="ru-RU" dirty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Ориентация </a:t>
            </a:r>
            <a:r>
              <a:rPr lang="ru-RU" dirty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проектов на задачи, определенные в национальном проекте «Образование</a:t>
            </a: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» </a:t>
            </a:r>
            <a:endParaRPr lang="ru-RU" dirty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  <a:p>
            <a:pPr marL="239178" algn="just">
              <a:lnSpc>
                <a:spcPts val="1760"/>
              </a:lnSpc>
              <a:spcAft>
                <a:spcPts val="800"/>
              </a:spcAft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В июне 2019 года состоится 3 конкурс управленческих проектов.</a:t>
            </a:r>
            <a:endParaRPr lang="ru-RU" dirty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</p:txBody>
      </p:sp>
      <p:sp>
        <p:nvSpPr>
          <p:cNvPr id="35" name="Восьмиугольник 34"/>
          <p:cNvSpPr/>
          <p:nvPr/>
        </p:nvSpPr>
        <p:spPr>
          <a:xfrm>
            <a:off x="6370709" y="2210859"/>
            <a:ext cx="157335" cy="145869"/>
          </a:xfrm>
          <a:prstGeom prst="oc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6" name="Восьмиугольник 35"/>
          <p:cNvSpPr/>
          <p:nvPr/>
        </p:nvSpPr>
        <p:spPr>
          <a:xfrm>
            <a:off x="6372200" y="3573016"/>
            <a:ext cx="157335" cy="145869"/>
          </a:xfrm>
          <a:prstGeom prst="oc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6372200" y="4941168"/>
            <a:ext cx="157335" cy="145869"/>
          </a:xfrm>
          <a:prstGeom prst="oc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539550" y="548681"/>
            <a:ext cx="2257616" cy="533673"/>
            <a:chOff x="3994122" y="1586982"/>
            <a:chExt cx="1693212" cy="400255"/>
          </a:xfrm>
        </p:grpSpPr>
        <p:grpSp>
          <p:nvGrpSpPr>
            <p:cNvPr id="10" name="Группа 13"/>
            <p:cNvGrpSpPr/>
            <p:nvPr/>
          </p:nvGrpSpPr>
          <p:grpSpPr>
            <a:xfrm>
              <a:off x="3994122" y="1586982"/>
              <a:ext cx="360000" cy="357385"/>
              <a:chOff x="7000864" y="1450763"/>
              <a:chExt cx="360000" cy="3240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7000864" y="1450763"/>
                <a:ext cx="360000" cy="32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1002">
                <a:schemeClr val="dk2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00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17" name="Freeform 54"/>
              <p:cNvSpPr>
                <a:spLocks noEditPoints="1"/>
              </p:cNvSpPr>
              <p:nvPr/>
            </p:nvSpPr>
            <p:spPr bwMode="auto">
              <a:xfrm>
                <a:off x="7054870" y="1499724"/>
                <a:ext cx="249047" cy="205555"/>
              </a:xfrm>
              <a:custGeom>
                <a:avLst/>
                <a:gdLst>
                  <a:gd name="T0" fmla="*/ 211962 w 256"/>
                  <a:gd name="T1" fmla="*/ 407975 h 256"/>
                  <a:gd name="T2" fmla="*/ 196025 w 256"/>
                  <a:gd name="T3" fmla="*/ 407975 h 256"/>
                  <a:gd name="T4" fmla="*/ 0 w 256"/>
                  <a:gd name="T5" fmla="*/ 313581 h 256"/>
                  <a:gd name="T6" fmla="*/ 19124 w 256"/>
                  <a:gd name="T7" fmla="*/ 0 h 256"/>
                  <a:gd name="T8" fmla="*/ 27093 w 256"/>
                  <a:gd name="T9" fmla="*/ 1600 h 256"/>
                  <a:gd name="T10" fmla="*/ 203994 w 256"/>
                  <a:gd name="T11" fmla="*/ 75195 h 256"/>
                  <a:gd name="T12" fmla="*/ 380894 w 256"/>
                  <a:gd name="T13" fmla="*/ 1600 h 256"/>
                  <a:gd name="T14" fmla="*/ 388863 w 256"/>
                  <a:gd name="T15" fmla="*/ 0 h 256"/>
                  <a:gd name="T16" fmla="*/ 407987 w 256"/>
                  <a:gd name="T17" fmla="*/ 313581 h 256"/>
                  <a:gd name="T18" fmla="*/ 184869 w 256"/>
                  <a:gd name="T19" fmla="*/ 108793 h 256"/>
                  <a:gd name="T20" fmla="*/ 38249 w 256"/>
                  <a:gd name="T21" fmla="*/ 300782 h 256"/>
                  <a:gd name="T22" fmla="*/ 184869 w 256"/>
                  <a:gd name="T23" fmla="*/ 108793 h 256"/>
                  <a:gd name="T24" fmla="*/ 223118 w 256"/>
                  <a:gd name="T25" fmla="*/ 108793 h 256"/>
                  <a:gd name="T26" fmla="*/ 369738 w 256"/>
                  <a:gd name="T27" fmla="*/ 300782 h 256"/>
                  <a:gd name="T28" fmla="*/ 253398 w 256"/>
                  <a:gd name="T29" fmla="*/ 135992 h 256"/>
                  <a:gd name="T30" fmla="*/ 331489 w 256"/>
                  <a:gd name="T31" fmla="*/ 102394 h 256"/>
                  <a:gd name="T32" fmla="*/ 339458 w 256"/>
                  <a:gd name="T33" fmla="*/ 139192 h 256"/>
                  <a:gd name="T34" fmla="*/ 261367 w 256"/>
                  <a:gd name="T35" fmla="*/ 172789 h 256"/>
                  <a:gd name="T36" fmla="*/ 253398 w 256"/>
                  <a:gd name="T37" fmla="*/ 135992 h 256"/>
                  <a:gd name="T38" fmla="*/ 253398 w 256"/>
                  <a:gd name="T39" fmla="*/ 206387 h 256"/>
                  <a:gd name="T40" fmla="*/ 331489 w 256"/>
                  <a:gd name="T41" fmla="*/ 172789 h 256"/>
                  <a:gd name="T42" fmla="*/ 339458 w 256"/>
                  <a:gd name="T43" fmla="*/ 209587 h 256"/>
                  <a:gd name="T44" fmla="*/ 261367 w 256"/>
                  <a:gd name="T45" fmla="*/ 243185 h 256"/>
                  <a:gd name="T46" fmla="*/ 253398 w 256"/>
                  <a:gd name="T47" fmla="*/ 206387 h 256"/>
                  <a:gd name="T48" fmla="*/ 253398 w 256"/>
                  <a:gd name="T49" fmla="*/ 276783 h 256"/>
                  <a:gd name="T50" fmla="*/ 331489 w 256"/>
                  <a:gd name="T51" fmla="*/ 243185 h 256"/>
                  <a:gd name="T52" fmla="*/ 339458 w 256"/>
                  <a:gd name="T53" fmla="*/ 279983 h 256"/>
                  <a:gd name="T54" fmla="*/ 261367 w 256"/>
                  <a:gd name="T55" fmla="*/ 313581 h 256"/>
                  <a:gd name="T56" fmla="*/ 253398 w 256"/>
                  <a:gd name="T57" fmla="*/ 276783 h 256"/>
                  <a:gd name="T58" fmla="*/ 84466 w 256"/>
                  <a:gd name="T59" fmla="*/ 103994 h 256"/>
                  <a:gd name="T60" fmla="*/ 165745 w 256"/>
                  <a:gd name="T61" fmla="*/ 153591 h 256"/>
                  <a:gd name="T62" fmla="*/ 138652 w 256"/>
                  <a:gd name="T63" fmla="*/ 171190 h 256"/>
                  <a:gd name="T64" fmla="*/ 57373 w 256"/>
                  <a:gd name="T65" fmla="*/ 121593 h 256"/>
                  <a:gd name="T66" fmla="*/ 76498 w 256"/>
                  <a:gd name="T67" fmla="*/ 172789 h 256"/>
                  <a:gd name="T68" fmla="*/ 154589 w 256"/>
                  <a:gd name="T69" fmla="*/ 206387 h 256"/>
                  <a:gd name="T70" fmla="*/ 146620 w 256"/>
                  <a:gd name="T71" fmla="*/ 243185 h 256"/>
                  <a:gd name="T72" fmla="*/ 68529 w 256"/>
                  <a:gd name="T73" fmla="*/ 209587 h 256"/>
                  <a:gd name="T74" fmla="*/ 76498 w 256"/>
                  <a:gd name="T75" fmla="*/ 172789 h 256"/>
                  <a:gd name="T76" fmla="*/ 84466 w 256"/>
                  <a:gd name="T77" fmla="*/ 244785 h 256"/>
                  <a:gd name="T78" fmla="*/ 165745 w 256"/>
                  <a:gd name="T79" fmla="*/ 294382 h 256"/>
                  <a:gd name="T80" fmla="*/ 138652 w 256"/>
                  <a:gd name="T81" fmla="*/ 311981 h 256"/>
                  <a:gd name="T82" fmla="*/ 57373 w 256"/>
                  <a:gd name="T83" fmla="*/ 262384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6" h="256">
                    <a:moveTo>
                      <a:pt x="249" y="207"/>
                    </a:moveTo>
                    <a:cubicBezTo>
                      <a:pt x="133" y="255"/>
                      <a:pt x="133" y="255"/>
                      <a:pt x="133" y="255"/>
                    </a:cubicBezTo>
                    <a:cubicBezTo>
                      <a:pt x="131" y="256"/>
                      <a:pt x="130" y="256"/>
                      <a:pt x="128" y="256"/>
                    </a:cubicBezTo>
                    <a:cubicBezTo>
                      <a:pt x="126" y="256"/>
                      <a:pt x="125" y="256"/>
                      <a:pt x="123" y="255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3" y="205"/>
                      <a:pt x="0" y="201"/>
                      <a:pt x="0" y="19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4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41" y="0"/>
                      <a:pt x="242" y="0"/>
                      <a:pt x="244" y="0"/>
                    </a:cubicBezTo>
                    <a:cubicBezTo>
                      <a:pt x="251" y="0"/>
                      <a:pt x="256" y="5"/>
                      <a:pt x="256" y="12"/>
                    </a:cubicBezTo>
                    <a:cubicBezTo>
                      <a:pt x="256" y="196"/>
                      <a:pt x="256" y="196"/>
                      <a:pt x="256" y="196"/>
                    </a:cubicBezTo>
                    <a:cubicBezTo>
                      <a:pt x="256" y="201"/>
                      <a:pt x="253" y="205"/>
                      <a:pt x="249" y="207"/>
                    </a:cubicBezTo>
                    <a:moveTo>
                      <a:pt x="116" y="68"/>
                    </a:move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116" y="226"/>
                      <a:pt x="116" y="226"/>
                      <a:pt x="116" y="226"/>
                    </a:cubicBezTo>
                    <a:lnTo>
                      <a:pt x="116" y="68"/>
                    </a:lnTo>
                    <a:close/>
                    <a:moveTo>
                      <a:pt x="232" y="30"/>
                    </a:move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226"/>
                      <a:pt x="140" y="226"/>
                      <a:pt x="140" y="226"/>
                    </a:cubicBezTo>
                    <a:cubicBezTo>
                      <a:pt x="232" y="188"/>
                      <a:pt x="232" y="188"/>
                      <a:pt x="232" y="188"/>
                    </a:cubicBezTo>
                    <a:lnTo>
                      <a:pt x="232" y="30"/>
                    </a:lnTo>
                    <a:close/>
                    <a:moveTo>
                      <a:pt x="159" y="85"/>
                    </a:moveTo>
                    <a:cubicBezTo>
                      <a:pt x="203" y="65"/>
                      <a:pt x="203" y="65"/>
                      <a:pt x="203" y="65"/>
                    </a:cubicBezTo>
                    <a:cubicBezTo>
                      <a:pt x="205" y="64"/>
                      <a:pt x="206" y="64"/>
                      <a:pt x="208" y="64"/>
                    </a:cubicBezTo>
                    <a:cubicBezTo>
                      <a:pt x="215" y="64"/>
                      <a:pt x="220" y="69"/>
                      <a:pt x="220" y="76"/>
                    </a:cubicBezTo>
                    <a:cubicBezTo>
                      <a:pt x="220" y="81"/>
                      <a:pt x="217" y="85"/>
                      <a:pt x="213" y="8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7" y="108"/>
                      <a:pt x="166" y="108"/>
                      <a:pt x="164" y="108"/>
                    </a:cubicBezTo>
                    <a:cubicBezTo>
                      <a:pt x="157" y="108"/>
                      <a:pt x="152" y="103"/>
                      <a:pt x="152" y="96"/>
                    </a:cubicBezTo>
                    <a:cubicBezTo>
                      <a:pt x="152" y="91"/>
                      <a:pt x="155" y="87"/>
                      <a:pt x="159" y="85"/>
                    </a:cubicBezTo>
                    <a:moveTo>
                      <a:pt x="159" y="129"/>
                    </a:moveTo>
                    <a:cubicBezTo>
                      <a:pt x="159" y="129"/>
                      <a:pt x="159" y="129"/>
                      <a:pt x="159" y="129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5" y="108"/>
                      <a:pt x="206" y="108"/>
                      <a:pt x="208" y="108"/>
                    </a:cubicBezTo>
                    <a:cubicBezTo>
                      <a:pt x="215" y="108"/>
                      <a:pt x="220" y="113"/>
                      <a:pt x="220" y="120"/>
                    </a:cubicBezTo>
                    <a:cubicBezTo>
                      <a:pt x="220" y="125"/>
                      <a:pt x="217" y="129"/>
                      <a:pt x="213" y="131"/>
                    </a:cubicBezTo>
                    <a:cubicBezTo>
                      <a:pt x="169" y="151"/>
                      <a:pt x="169" y="151"/>
                      <a:pt x="169" y="151"/>
                    </a:cubicBezTo>
                    <a:cubicBezTo>
                      <a:pt x="167" y="152"/>
                      <a:pt x="166" y="152"/>
                      <a:pt x="164" y="152"/>
                    </a:cubicBezTo>
                    <a:cubicBezTo>
                      <a:pt x="157" y="152"/>
                      <a:pt x="152" y="147"/>
                      <a:pt x="152" y="140"/>
                    </a:cubicBezTo>
                    <a:cubicBezTo>
                      <a:pt x="152" y="135"/>
                      <a:pt x="155" y="131"/>
                      <a:pt x="159" y="129"/>
                    </a:cubicBezTo>
                    <a:moveTo>
                      <a:pt x="159" y="173"/>
                    </a:moveTo>
                    <a:cubicBezTo>
                      <a:pt x="159" y="173"/>
                      <a:pt x="159" y="173"/>
                      <a:pt x="159" y="173"/>
                    </a:cubicBezTo>
                    <a:cubicBezTo>
                      <a:pt x="203" y="153"/>
                      <a:pt x="203" y="153"/>
                      <a:pt x="203" y="153"/>
                    </a:cubicBezTo>
                    <a:cubicBezTo>
                      <a:pt x="205" y="152"/>
                      <a:pt x="206" y="152"/>
                      <a:pt x="208" y="152"/>
                    </a:cubicBezTo>
                    <a:cubicBezTo>
                      <a:pt x="215" y="152"/>
                      <a:pt x="220" y="157"/>
                      <a:pt x="220" y="164"/>
                    </a:cubicBezTo>
                    <a:cubicBezTo>
                      <a:pt x="220" y="169"/>
                      <a:pt x="217" y="173"/>
                      <a:pt x="213" y="175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167" y="196"/>
                      <a:pt x="166" y="196"/>
                      <a:pt x="164" y="196"/>
                    </a:cubicBezTo>
                    <a:cubicBezTo>
                      <a:pt x="157" y="196"/>
                      <a:pt x="152" y="191"/>
                      <a:pt x="152" y="184"/>
                    </a:cubicBezTo>
                    <a:cubicBezTo>
                      <a:pt x="152" y="179"/>
                      <a:pt x="155" y="175"/>
                      <a:pt x="159" y="173"/>
                    </a:cubicBezTo>
                    <a:moveTo>
                      <a:pt x="48" y="64"/>
                    </a:moveTo>
                    <a:cubicBezTo>
                      <a:pt x="50" y="64"/>
                      <a:pt x="51" y="64"/>
                      <a:pt x="53" y="6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101" y="87"/>
                      <a:pt x="104" y="91"/>
                      <a:pt x="104" y="96"/>
                    </a:cubicBezTo>
                    <a:cubicBezTo>
                      <a:pt x="104" y="103"/>
                      <a:pt x="99" y="108"/>
                      <a:pt x="92" y="108"/>
                    </a:cubicBezTo>
                    <a:cubicBezTo>
                      <a:pt x="90" y="108"/>
                      <a:pt x="89" y="108"/>
                      <a:pt x="87" y="10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39" y="85"/>
                      <a:pt x="36" y="81"/>
                      <a:pt x="36" y="76"/>
                    </a:cubicBezTo>
                    <a:cubicBezTo>
                      <a:pt x="36" y="69"/>
                      <a:pt x="41" y="64"/>
                      <a:pt x="48" y="64"/>
                    </a:cubicBezTo>
                    <a:moveTo>
                      <a:pt x="48" y="108"/>
                    </a:moveTo>
                    <a:cubicBezTo>
                      <a:pt x="50" y="108"/>
                      <a:pt x="51" y="108"/>
                      <a:pt x="53" y="109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101" y="131"/>
                      <a:pt x="104" y="135"/>
                      <a:pt x="104" y="140"/>
                    </a:cubicBezTo>
                    <a:cubicBezTo>
                      <a:pt x="104" y="147"/>
                      <a:pt x="99" y="152"/>
                      <a:pt x="92" y="152"/>
                    </a:cubicBezTo>
                    <a:cubicBezTo>
                      <a:pt x="90" y="152"/>
                      <a:pt x="89" y="152"/>
                      <a:pt x="87" y="15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39" y="129"/>
                      <a:pt x="36" y="125"/>
                      <a:pt x="36" y="120"/>
                    </a:cubicBezTo>
                    <a:cubicBezTo>
                      <a:pt x="36" y="113"/>
                      <a:pt x="41" y="108"/>
                      <a:pt x="48" y="108"/>
                    </a:cubicBezTo>
                    <a:moveTo>
                      <a:pt x="48" y="152"/>
                    </a:moveTo>
                    <a:cubicBezTo>
                      <a:pt x="50" y="152"/>
                      <a:pt x="51" y="152"/>
                      <a:pt x="53" y="153"/>
                    </a:cubicBezTo>
                    <a:cubicBezTo>
                      <a:pt x="97" y="173"/>
                      <a:pt x="97" y="173"/>
                      <a:pt x="97" y="173"/>
                    </a:cubicBezTo>
                    <a:cubicBezTo>
                      <a:pt x="101" y="175"/>
                      <a:pt x="104" y="179"/>
                      <a:pt x="104" y="184"/>
                    </a:cubicBezTo>
                    <a:cubicBezTo>
                      <a:pt x="104" y="191"/>
                      <a:pt x="99" y="196"/>
                      <a:pt x="92" y="196"/>
                    </a:cubicBezTo>
                    <a:cubicBezTo>
                      <a:pt x="90" y="196"/>
                      <a:pt x="89" y="196"/>
                      <a:pt x="87" y="19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39" y="173"/>
                      <a:pt x="36" y="169"/>
                      <a:pt x="36" y="164"/>
                    </a:cubicBezTo>
                    <a:cubicBezTo>
                      <a:pt x="36" y="157"/>
                      <a:pt x="41" y="152"/>
                      <a:pt x="48" y="1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sz="1900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26171" y="1640988"/>
              <a:ext cx="126116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99"/>
                  </a:solidFill>
                  <a:latin typeface="+mj-lt"/>
                  <a:ea typeface="PT Astra Serif" panose="020A0603040505020204" pitchFamily="18" charset="-52"/>
                </a:rPr>
                <a:t>Результаты</a:t>
              </a:r>
              <a:endParaRPr lang="ru-RU" sz="2400" b="1" dirty="0">
                <a:solidFill>
                  <a:srgbClr val="003399"/>
                </a:solidFill>
                <a:latin typeface="+mj-lt"/>
                <a:ea typeface="PT Astra Serif" panose="020A0603040505020204" pitchFamily="18" charset="-5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1071546"/>
            <a:ext cx="3923928" cy="6017286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239178">
              <a:lnSpc>
                <a:spcPts val="176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13 управленческим проектам решением Научно-методического общественного совета присвоен статус «Муниципальный проект»</a:t>
            </a:r>
          </a:p>
          <a:p>
            <a:pPr marL="239178">
              <a:lnSpc>
                <a:spcPts val="176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Проектным офисом по итогам года проведены промежуточные экспертизы управленческих проектов</a:t>
            </a:r>
          </a:p>
          <a:p>
            <a:pPr marL="239178">
              <a:lnSpc>
                <a:spcPts val="176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dirty="0" smtClean="0"/>
              <a:t>В нашем образовании возникает единая, осмысленная корпоративная культура, основанная на взаимном понимании, доверии и уважении </a:t>
            </a:r>
            <a:endParaRPr lang="ru-RU" dirty="0" smtClean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  <a:p>
            <a:pPr marL="239178">
              <a:lnSpc>
                <a:spcPts val="176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Повысилась </a:t>
            </a:r>
            <a:r>
              <a:rPr lang="ru-RU" dirty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включенность </a:t>
            </a:r>
            <a:r>
              <a:rPr lang="ru-RU" dirty="0" smtClean="0">
                <a:effectLst>
                  <a:glow rad="482600">
                    <a:schemeClr val="bg1">
                      <a:alpha val="89000"/>
                    </a:schemeClr>
                  </a:glow>
                </a:effectLst>
                <a:ea typeface="PT Astra Serif" panose="020A0603040505020204" pitchFamily="18" charset="-52"/>
              </a:rPr>
              <a:t>родительской общественности </a:t>
            </a:r>
          </a:p>
          <a:p>
            <a:pPr marL="239178">
              <a:lnSpc>
                <a:spcPts val="176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ru-RU" dirty="0" smtClean="0"/>
              <a:t>Заключено соглашение о сотрудничестве  с Центром развития образовательных систем, мы стали участниками</a:t>
            </a:r>
            <a:r>
              <a:rPr lang="ru-RU" b="1" dirty="0" smtClean="0"/>
              <a:t> </a:t>
            </a:r>
            <a:r>
              <a:rPr lang="ru-RU" dirty="0" smtClean="0"/>
              <a:t>проектно-экспертной лаборатории «Управление развитием образовательных систем» РАНХ и ГС при Президенте РФ</a:t>
            </a:r>
            <a:endParaRPr lang="ru-RU" dirty="0" smtClean="0">
              <a:effectLst>
                <a:glow rad="482600">
                  <a:schemeClr val="bg1">
                    <a:alpha val="89000"/>
                  </a:schemeClr>
                </a:glow>
              </a:effectLst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6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Управленческое </a:t>
            </a:r>
            <a:r>
              <a:rPr lang="ru-RU" b="1" dirty="0" smtClean="0"/>
              <a:t>мышление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способность </a:t>
            </a:r>
            <a:r>
              <a:rPr lang="ru-RU" dirty="0"/>
              <a:t>одновременно видеть целое и части, процесс и результат, индивидуальное и коллективное. Это умение использовать интеллектуальные инструменты, подходящие для решения конкретной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54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Инновационное </a:t>
            </a:r>
            <a:r>
              <a:rPr lang="ru-RU" b="1" dirty="0" smtClean="0"/>
              <a:t>мышление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способность </a:t>
            </a:r>
            <a:r>
              <a:rPr lang="ru-RU" dirty="0"/>
              <a:t>личности обладать системным творчеством, которое обеспечивает рождение нового, возможность генерации инноваций, изменяющих существующую среду и создающих условия перехода к инновационной экономике.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4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Нравственное </a:t>
            </a:r>
            <a:r>
              <a:rPr lang="ru-RU" b="1" dirty="0" smtClean="0"/>
              <a:t>сознание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 </a:t>
            </a:r>
            <a:r>
              <a:rPr lang="ru-RU" dirty="0"/>
              <a:t>постоянного накопления и осмысления нравственных фактов, отношений, ситуаций, их анализ, оценка, принятие нравственных решений, осуществление ответственных выборов.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2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98" y="2420888"/>
            <a:ext cx="3103826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826" y="2420888"/>
            <a:ext cx="3015837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160" y="2420888"/>
            <a:ext cx="3015839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260648"/>
            <a:ext cx="72008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Стратегическая цель развития системы образования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ДМР на </a:t>
            </a:r>
            <a:r>
              <a:rPr lang="ru-RU" sz="3200" b="1" dirty="0"/>
              <a:t>2018-2021 </a:t>
            </a:r>
            <a:r>
              <a:rPr lang="ru-RU" sz="3200" b="1" dirty="0" smtClean="0"/>
              <a:t>годы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263" y="3243474"/>
            <a:ext cx="273630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/>
              <a:t>1. Управленческий </a:t>
            </a:r>
            <a:r>
              <a:rPr lang="ru-RU" sz="1600" u="sng" dirty="0"/>
              <a:t>портфель </a:t>
            </a:r>
            <a:endParaRPr lang="ru-RU" sz="1600" dirty="0"/>
          </a:p>
          <a:p>
            <a:pPr algn="ctr"/>
            <a:r>
              <a:rPr lang="ru-RU" sz="1600" b="1" dirty="0"/>
              <a:t>«Повышение привлекательности учебного процесса для разных категорий детей с целью улучшения образовательных результатов»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99599" y="3243474"/>
            <a:ext cx="273630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/>
              <a:t>2. Управленческий </a:t>
            </a:r>
            <a:r>
              <a:rPr lang="ru-RU" sz="1600" u="sng" dirty="0"/>
              <a:t>портфель </a:t>
            </a:r>
          </a:p>
          <a:p>
            <a:pPr algn="ctr"/>
            <a:r>
              <a:rPr lang="ru-RU" sz="1600" b="1" dirty="0"/>
              <a:t>«Повышение привлекательности системы внеурочной (воспитательной) деятельности как условие личного развития разных категорий детей»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3935" y="3397362"/>
            <a:ext cx="273630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3. Управленческий </a:t>
            </a:r>
            <a:r>
              <a:rPr lang="ru-RU" u="sng" dirty="0"/>
              <a:t>портфель </a:t>
            </a:r>
            <a:endParaRPr lang="ru-RU" dirty="0"/>
          </a:p>
          <a:p>
            <a:pPr algn="ctr"/>
            <a:r>
              <a:rPr lang="ru-RU" b="1" dirty="0"/>
              <a:t> «Внедрение новых форм системы оценивания качества образования»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41079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04055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620834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Проекты образовательных организаций </a:t>
            </a:r>
            <a:r>
              <a:rPr lang="ru-RU" sz="2000" b="1" dirty="0" err="1" smtClean="0"/>
              <a:t>Добрянского</a:t>
            </a:r>
            <a:r>
              <a:rPr lang="ru-RU" sz="2000" b="1" dirty="0" smtClean="0"/>
              <a:t> муниципального района</a:t>
            </a:r>
            <a:endParaRPr lang="ru-RU" sz="2000" b="1" dirty="0"/>
          </a:p>
        </p:txBody>
      </p:sp>
      <p:cxnSp>
        <p:nvCxnSpPr>
          <p:cNvPr id="3" name="Прямая со стрелкой 2"/>
          <p:cNvCxnSpPr>
            <a:endCxn id="3075" idx="0"/>
          </p:cNvCxnSpPr>
          <p:nvPr/>
        </p:nvCxnSpPr>
        <p:spPr>
          <a:xfrm flipH="1">
            <a:off x="1543415" y="1830308"/>
            <a:ext cx="724330" cy="59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1830308"/>
            <a:ext cx="0" cy="59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76256" y="1830308"/>
            <a:ext cx="504056" cy="59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6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23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1. Управленческий </a:t>
            </a:r>
            <a:r>
              <a:rPr lang="ru-RU" sz="2000" u="sng" dirty="0"/>
              <a:t>портфель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«Повышение привлекательности учебного процесса для разных категорий детей с целью улучшения образовательных результатов»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55679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Новые формы урока, (приёмы, методы)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для повышения интереса;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условий в учебной деятельности для формирования инновационного мышления;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внедрение новых форм, методов, формирующих управленческое мышление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Использование цифровых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73016"/>
            <a:ext cx="253124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ea typeface="PT Astra Serif" panose="020A0603040505020204" pitchFamily="18" charset="-52"/>
              </a:rPr>
              <a:t>«</a:t>
            </a:r>
            <a:r>
              <a:rPr lang="ru-RU" sz="1400" b="1" dirty="0" smtClean="0">
                <a:ea typeface="PT Astra Serif" panose="020A0603040505020204" pitchFamily="18" charset="-52"/>
                <a:cs typeface="Arial" pitchFamily="34" charset="0"/>
              </a:rPr>
              <a:t>Формирование проектно-исследовательского  мышления у обучающихся через  проектные сессии» /</a:t>
            </a:r>
            <a:r>
              <a:rPr lang="ru-RU" sz="1400" b="1" dirty="0" err="1" smtClean="0">
                <a:ea typeface="PT Astra Serif" panose="020A0603040505020204" pitchFamily="18" charset="-52"/>
                <a:cs typeface="Arial" pitchFamily="34" charset="0"/>
              </a:rPr>
              <a:t>Проектория</a:t>
            </a:r>
            <a:r>
              <a:rPr lang="ru-RU" sz="1400" b="1" dirty="0" smtClean="0">
                <a:ea typeface="PT Astra Serif" panose="020A0603040505020204" pitchFamily="18" charset="-52"/>
                <a:cs typeface="Arial" pitchFamily="34" charset="0"/>
              </a:rPr>
              <a:t>/. МБОУ «ДСОШ №2»</a:t>
            </a:r>
            <a:endParaRPr lang="ru-RU" sz="1400" b="1" dirty="0"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97152"/>
            <a:ext cx="2520280" cy="1600438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«</a:t>
            </a:r>
            <a:r>
              <a:rPr lang="ru-RU" sz="1400" b="1" dirty="0" smtClean="0"/>
              <a:t>Формирование ключевых качеств успеха личности дошкольника</a:t>
            </a:r>
          </a:p>
          <a:p>
            <a:pPr algn="ctr"/>
            <a:r>
              <a:rPr lang="ru-RU" sz="1400" b="1" dirty="0" smtClean="0"/>
              <a:t>средствами  </a:t>
            </a:r>
            <a:r>
              <a:rPr lang="ru-RU" sz="1400" b="1" dirty="0" err="1" smtClean="0"/>
              <a:t>социо-игровой</a:t>
            </a:r>
            <a:r>
              <a:rPr lang="ru-RU" sz="1400" b="1" dirty="0" smtClean="0"/>
              <a:t> технологии» «Играя, шагаю к успеху» МАДОУ «ЦРР «ДДС № 16»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861048"/>
            <a:ext cx="2819274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cs typeface="Arial" pitchFamily="34" charset="0"/>
              </a:rPr>
              <a:t>«Цифровая сетевая  школа как главный ресурс использования информационных образовательных технологий и элемент современной привлекательной образовательной среды для разных категорий детей»</a:t>
            </a:r>
            <a:endParaRPr lang="ru-RU" sz="1400" b="1" dirty="0"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805264"/>
            <a:ext cx="273630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ea typeface="PT Astra Serif" panose="020A0603040505020204" pitchFamily="18" charset="-52"/>
              </a:rPr>
              <a:t>«Формирование технологической культуры учащихся 5-8 классов» МБОУ «ДСОШ №3»</a:t>
            </a:r>
            <a:endParaRPr lang="ru-RU" sz="1400" b="1" dirty="0"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501008"/>
            <a:ext cx="2736304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«Совершенствование и оптимизация учебного процесса путем создания мобильной цифровой среды»/#</a:t>
            </a:r>
            <a:r>
              <a:rPr lang="ru-RU" sz="1400" b="1" dirty="0" err="1" smtClean="0"/>
              <a:t>В_ногу_со_временем</a:t>
            </a:r>
            <a:r>
              <a:rPr lang="ru-RU" sz="1400" b="1" dirty="0" smtClean="0"/>
              <a:t>/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509120"/>
            <a:ext cx="2736304" cy="1175002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«Формирование основ финансовой грамотности дошкольников посредством создания в ДОУ образовательного центра «ЭКОНОМГРАД», МБДОУ «ДДС №21»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445224"/>
            <a:ext cx="2819274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C5EC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«Организация центра интеллектуального развития и вовлечение в научно-техническое творчество детей дошкольного возраста  «Интеллект - центр» на базе МАДОУ «ЦРР «ДДС № 15»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6632"/>
            <a:ext cx="9144000" cy="1152128"/>
          </a:xfrm>
          <a:prstGeom prst="rect">
            <a:avLst/>
          </a:prstGeom>
          <a:solidFill>
            <a:srgbClr val="DEF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14" b="61905" l="7468" r="89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7" t="8333" r="6243" b="36221"/>
          <a:stretch/>
        </p:blipFill>
        <p:spPr>
          <a:xfrm>
            <a:off x="7452320" y="908720"/>
            <a:ext cx="1224136" cy="10121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371703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7943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Центр интеллектуального развития и вовлечение в научно-техническое творчество «Интеллект - центр»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636912"/>
            <a:ext cx="6107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07943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«Интеллект - центр»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90872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Муниципальный проект МАДОУ «ЦРР «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Добрянский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детский сад № 15»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314798"/>
          <a:ext cx="9144000" cy="5210544"/>
        </p:xfrm>
        <a:graphic>
          <a:graphicData uri="http://schemas.openxmlformats.org/drawingml/2006/table">
            <a:tbl>
              <a:tblPr/>
              <a:tblGrid>
                <a:gridCol w="510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6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8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7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+mn-lt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+mn-lt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Образовательный модуль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Возраст воспитанников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№ группы, специалист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Ответственный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1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«</a:t>
                      </a:r>
                      <a:r>
                        <a:rPr lang="en-US" sz="1600" dirty="0">
                          <a:latin typeface="+mn-lt"/>
                          <a:cs typeface="Times New Roman"/>
                        </a:rPr>
                        <a:t>LEGO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-конструирование»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Ранний воз-т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мл.гр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. ,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ср.гр., ст.гр., под. гр.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2, 9,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11-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7,- 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5, 12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,-  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3, 10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,-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4, 6, 8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Балуева Л.Н.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2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«Робототехника»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ст.гр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под.гр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3,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10,-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4,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+ 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инстр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 по ФК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Черепанова Е.Н.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Ярославцева Н.В.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«Экспериментирование с живой и неживой природой»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cs typeface="Times New Roman"/>
                        </a:rPr>
                        <a:t>мл.гр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.,ср.гр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., ст.гр., под. гр.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1,- 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12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,- 10,-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6,+ 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муз.рук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Кетова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 Е.В.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Мацикура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 А.Ф.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4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«Математическое развитие»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Ранний воз-т,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cs typeface="Times New Roman"/>
                        </a:rPr>
                        <a:t>мл.гр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.,ср.гр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., ст.гр., под. гр.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2, 9, 11-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1, 7,-  5, 12,-   3, 10,-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4, 6, 8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+учителя-логопеды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Гаврилик Т.Г.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Комарова Е.С.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5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«Дидактическая система Ф.Фребеля»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под.гр.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8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Беляева О.В.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Постаногова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 Т.А.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6</a:t>
                      </a:r>
                      <a:endParaRPr lang="ru-RU" sz="1600">
                        <a:latin typeface="+mn-lt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«Мультстудия»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/>
                        </a:rPr>
                        <a:t>мл.гр.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7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,+  </a:t>
                      </a:r>
                      <a:r>
                        <a:rPr lang="ru-RU" sz="1600" dirty="0" err="1">
                          <a:latin typeface="+mn-lt"/>
                          <a:cs typeface="Times New Roman"/>
                        </a:rPr>
                        <a:t>муз.рук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Брюханова Н.В.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Адамович С.С.</a:t>
                      </a: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37400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Временные творческие коллективы по вовлечению детей в познавательно-исследовательскую деятельность в соответствии с образовательными модулями парциальной модульной программы«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STEM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-образование для детей дошкольного и младшего школьного возраста»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581</TotalTime>
  <Words>1681</Words>
  <Application>Microsoft Office PowerPoint</Application>
  <PresentationFormat>Экран (4:3)</PresentationFormat>
  <Paragraphs>240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44</vt:lpstr>
      <vt:lpstr>Проектное управление «Стратегическая цель развития системы образования  Добрянского муниципального района на 2018-2021 годы» </vt:lpstr>
      <vt:lpstr>Цель: </vt:lpstr>
      <vt:lpstr>Управленческое мышление</vt:lpstr>
      <vt:lpstr>Инновационное мышление</vt:lpstr>
      <vt:lpstr>Нравственное сознание</vt:lpstr>
      <vt:lpstr>Слайд 6</vt:lpstr>
      <vt:lpstr>1. Управленческий портфель  «Повышение привлекательности учебного процесса для разных категорий детей с целью улучшения образовательных результатов» </vt:lpstr>
      <vt:lpstr>Слайд 8</vt:lpstr>
      <vt:lpstr>Слайд 9</vt:lpstr>
      <vt:lpstr>2. Управленческий портфель  «Повышение привлекательности системы внеурочной (воспитательной) деятельности как условие личного развития разных категорий детей» </vt:lpstr>
      <vt:lpstr>МАДОУ «ЦРР детский сад №11» корпус 2 (МБДОУ№19)</vt:lpstr>
      <vt:lpstr>Слайд 12</vt:lpstr>
      <vt:lpstr>3. Управленческий портфель   «Внедрение новых форм системы оценивания качества образования»</vt:lpstr>
      <vt:lpstr>Механизм проектного управления</vt:lpstr>
      <vt:lpstr>Критерии отбора управленческих документов по проектам</vt:lpstr>
      <vt:lpstr>На сайте «Информационно – методического центра» г Добрянка размещается вся информация, необходимая образовательным организациям района для планирования и реализации управленческих проектов /http://imc.dobryanka-edu.ru/projektnyj_ofis/  </vt:lpstr>
      <vt:lpstr>Первый конкурсный отбор проектов образовательных организаций (июнь 2018 г.)</vt:lpstr>
      <vt:lpstr>Первый конкурсный отбор проектов  образовательных организаций</vt:lpstr>
      <vt:lpstr>Первый конкурсный отбор проектов образовательных организаций</vt:lpstr>
      <vt:lpstr>Второй конкурсный отбор проектов  образовательных организаций</vt:lpstr>
      <vt:lpstr>Сегодня в образовательном пространстве муниципалитета реализуются 13 управленческих проектов, решением научно-методического общественного совета получивших статус «Муниципальный проект»   В реализации данных проектов занято 52% педагогов из общего количества педагогов, участвующих в проектах. </vt:lpstr>
      <vt:lpstr>Результаты и перспективы проектного управления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Стратегическая цель развития системы образования  Добрянского муниципального района на 2018-2021 годы</dc:title>
  <dc:creator>User</dc:creator>
  <cp:lastModifiedBy>User</cp:lastModifiedBy>
  <cp:revision>64</cp:revision>
  <dcterms:created xsi:type="dcterms:W3CDTF">2018-08-24T09:23:05Z</dcterms:created>
  <dcterms:modified xsi:type="dcterms:W3CDTF">2019-06-03T06:24:03Z</dcterms:modified>
</cp:coreProperties>
</file>