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46640" cy="3888432"/>
          </a:xfrm>
        </p:spPr>
        <p:txBody>
          <a:bodyPr>
            <a:normAutofit/>
          </a:bodyPr>
          <a:lstStyle/>
          <a:p>
            <a:r>
              <a:rPr lang="ru-RU" dirty="0"/>
              <a:t>«Проектирование образовательных результатов профильных направлений обучения в 10-11-х классах»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8424936" cy="2088232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Ольга Николаевна Новикова</a:t>
            </a:r>
            <a:r>
              <a:rPr lang="ru-RU" dirty="0"/>
              <a:t>, начальник отдела развития образовательных систем ГБУ ДПО «Институт развития образования Пермского края», доцент, </a:t>
            </a:r>
            <a:r>
              <a:rPr lang="ru-RU" dirty="0" err="1"/>
              <a:t>к.филос.н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6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1440160"/>
          </a:xfrm>
        </p:spPr>
        <p:txBody>
          <a:bodyPr>
            <a:noAutofit/>
          </a:bodyPr>
          <a:lstStyle/>
          <a:p>
            <a:r>
              <a:rPr lang="ru-RU" sz="3600" dirty="0"/>
              <a:t>Новые предметные и метапредметные результаты внутри профильного направления </a:t>
            </a:r>
            <a:r>
              <a:rPr lang="ru-RU" sz="3600" dirty="0" smtClean="0"/>
              <a:t>– общие компетенции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Новая функциональная грамотность современного человека:</a:t>
            </a:r>
          </a:p>
          <a:p>
            <a:r>
              <a:rPr lang="ru-RU" dirty="0" smtClean="0"/>
              <a:t>Публичное выступление</a:t>
            </a:r>
          </a:p>
          <a:p>
            <a:r>
              <a:rPr lang="ru-RU" dirty="0" smtClean="0"/>
              <a:t>Оформление и аргументация своей позиции</a:t>
            </a:r>
          </a:p>
          <a:p>
            <a:r>
              <a:rPr lang="ru-RU" dirty="0" smtClean="0"/>
              <a:t>Умение работать в команде – выполнять свою роль, договариваться, сотрудничать</a:t>
            </a:r>
          </a:p>
          <a:p>
            <a:r>
              <a:rPr lang="ru-RU" dirty="0" smtClean="0"/>
              <a:t>Умение работать с большими объемами информации</a:t>
            </a:r>
          </a:p>
          <a:p>
            <a:r>
              <a:rPr lang="ru-RU" dirty="0" smtClean="0"/>
              <a:t>Умение действовать в неопределенной ситуации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98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Сложившееся понимание профильного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Содержание: Изучение 2-3 предметов на уровне профильного стандарта + спецкурсы, усиливающие профильные предметы</a:t>
            </a:r>
          </a:p>
          <a:p>
            <a:r>
              <a:rPr lang="ru-RU" dirty="0" smtClean="0"/>
              <a:t>Формы организации:</a:t>
            </a:r>
          </a:p>
          <a:p>
            <a:r>
              <a:rPr lang="ru-RU" dirty="0" smtClean="0"/>
              <a:t>Профильные и универсальные классы</a:t>
            </a:r>
          </a:p>
          <a:p>
            <a:r>
              <a:rPr lang="ru-RU" dirty="0" smtClean="0"/>
              <a:t>Профильные и базовые учебные группы</a:t>
            </a:r>
          </a:p>
          <a:p>
            <a:r>
              <a:rPr lang="ru-RU" dirty="0" smtClean="0"/>
              <a:t>Результат: сдача ЕГЭ и поступление в вуз по профильным предметам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60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Перспективное понимание профильного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Профильное обучение – это освоение комплекса различных образовательных программ по предметам, курсам, внеурочной деятельности, обеспечивающее формирование первичного профессионального самоопределения старшеклассника, т.е.</a:t>
            </a:r>
          </a:p>
        </p:txBody>
      </p:sp>
    </p:spTree>
    <p:extLst>
      <p:ext uri="{BB962C8B-B14F-4D97-AF65-F5344CB8AC3E}">
        <p14:creationId xmlns:p14="http://schemas.microsoft.com/office/powerpoint/2010/main" val="40977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836712"/>
            <a:ext cx="8424936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Адекватный выбор </a:t>
            </a:r>
            <a:r>
              <a:rPr lang="ru-RU" dirty="0"/>
              <a:t>траектории продолжения профессионального образования, </a:t>
            </a:r>
          </a:p>
          <a:p>
            <a:r>
              <a:rPr lang="ru-RU" dirty="0"/>
              <a:t>подготовка к ней (формирование соответствующих предметных, метапредметных, личностных компетенций) </a:t>
            </a:r>
          </a:p>
          <a:p>
            <a:r>
              <a:rPr lang="ru-RU" dirty="0"/>
              <a:t>и ее успешная реализация (сдача ЕГЭ на планируемом уровне, поступление на планируемую специальность и успешное обучение на 1-2 курсе вуза).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42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ru-RU" dirty="0"/>
              <a:t>А</a:t>
            </a:r>
            <a:r>
              <a:rPr lang="ru-RU" dirty="0" smtClean="0"/>
              <a:t>декватность выбора ТПО: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 содержанию профиля: сочетаемость предметов (предмет «физика» – специальность «авиаконструктор» и «учитель физики»)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уровню вуза: разный уровень требований («только ВШЭ», ВШЭ/ПГНИУ, ВШЭ/СХГА)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социальным условиям: что может семья – что предлагает вуз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склонностям, способностям старшеклассника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43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Выделение целевых категорий старшеклассников 1) по отношению к учебному предмету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8964488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Разный уровень углубления при обучении по предмету = разные целевые категории обучающихся </a:t>
            </a:r>
            <a:r>
              <a:rPr lang="ru-RU" b="1" dirty="0" smtClean="0"/>
              <a:t>по способностям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Мотивированные и обученные по данному предмету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Мотивированные, но недостаточно обученные по данному предмету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Немотивированные, но обученные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Немотивированные и не обученные</a:t>
            </a:r>
          </a:p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987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440160"/>
          </a:xfrm>
        </p:spPr>
        <p:txBody>
          <a:bodyPr>
            <a:noAutofit/>
          </a:bodyPr>
          <a:lstStyle/>
          <a:p>
            <a:r>
              <a:rPr lang="ru-RU" sz="3600" dirty="0"/>
              <a:t>Выделение целевых категорий старшеклассников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2) </a:t>
            </a:r>
            <a:r>
              <a:rPr lang="ru-RU" sz="3600" dirty="0"/>
              <a:t>по </a:t>
            </a:r>
            <a:r>
              <a:rPr lang="ru-RU" sz="3600" dirty="0" smtClean="0"/>
              <a:t> </a:t>
            </a:r>
            <a:r>
              <a:rPr lang="ru-RU" sz="3600" dirty="0"/>
              <a:t>планируемой </a:t>
            </a:r>
            <a:r>
              <a:rPr lang="ru-RU" sz="3600" dirty="0" smtClean="0"/>
              <a:t>специализации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Одинаковый уровень углубления по предмету + разные профессиональные направления =</a:t>
            </a:r>
          </a:p>
          <a:p>
            <a:r>
              <a:rPr lang="ru-RU" dirty="0" smtClean="0"/>
              <a:t>Дифференцированные/индивидуализированные темы, задания, </a:t>
            </a:r>
          </a:p>
          <a:p>
            <a:pPr marL="0" indent="0">
              <a:buNone/>
            </a:pPr>
            <a:r>
              <a:rPr lang="ru-RU" dirty="0" smtClean="0"/>
              <a:t>например: Математика – решение физических задач и решение экономических задач</a:t>
            </a:r>
          </a:p>
          <a:p>
            <a:r>
              <a:rPr lang="ru-RU" dirty="0" smtClean="0"/>
              <a:t>Разные формы обучения: лекции, самостоятельное обучение, обучение в виде исследовательской работы, обучение в других образовательных организациях (очное, дистанционное, электронное)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57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620688"/>
            <a:ext cx="8208912" cy="5976664"/>
          </a:xfrm>
        </p:spPr>
        <p:txBody>
          <a:bodyPr/>
          <a:lstStyle/>
          <a:p>
            <a:r>
              <a:rPr lang="ru-RU" dirty="0" smtClean="0"/>
              <a:t>Задача-минимум: разные </a:t>
            </a:r>
            <a:r>
              <a:rPr lang="ru-RU" dirty="0"/>
              <a:t>рабочие учебные программы по предмету </a:t>
            </a:r>
            <a:endParaRPr lang="ru-RU" dirty="0" smtClean="0"/>
          </a:p>
          <a:p>
            <a:r>
              <a:rPr lang="ru-RU" dirty="0" smtClean="0"/>
              <a:t>Задача-максимум</a:t>
            </a:r>
            <a:r>
              <a:rPr lang="ru-RU" dirty="0"/>
              <a:t>: индивидуальные образовательные траектории по предмету / индивидуальные рабочие учебные программы по предмету</a:t>
            </a:r>
          </a:p>
          <a:p>
            <a:pPr marL="0" indent="0">
              <a:buNone/>
            </a:pPr>
            <a:r>
              <a:rPr lang="ru-RU" dirty="0" smtClean="0"/>
              <a:t>Новая учительская позиция/компетенция – учитель-</a:t>
            </a:r>
            <a:r>
              <a:rPr lang="ru-RU" dirty="0" err="1" smtClean="0"/>
              <a:t>тьютор</a:t>
            </a:r>
            <a:r>
              <a:rPr lang="ru-RU" dirty="0" smtClean="0"/>
              <a:t> по предмету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66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686800" cy="144016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Новые предметные и метапредметные результаты внутри профильного направления – специализированные компетенции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Примеры:</a:t>
            </a:r>
          </a:p>
          <a:p>
            <a:pPr marL="0" indent="0">
              <a:buNone/>
            </a:pPr>
            <a:r>
              <a:rPr lang="ru-RU" dirty="0" smtClean="0"/>
              <a:t>Будущие инженеры – черчение, разработка моделей, создание материальных объектов, навыки рабочих профессий</a:t>
            </a:r>
          </a:p>
          <a:p>
            <a:pPr marL="0" indent="0">
              <a:buNone/>
            </a:pPr>
            <a:r>
              <a:rPr lang="ru-RU" dirty="0" smtClean="0"/>
              <a:t>Будущие гуманитарии – создание текстов различных типов, интерпретация текстов </a:t>
            </a:r>
            <a:r>
              <a:rPr lang="ru-RU" dirty="0"/>
              <a:t>различных </a:t>
            </a:r>
            <a:r>
              <a:rPr lang="ru-RU" dirty="0" smtClean="0"/>
              <a:t>типов, работа с первоисточниками</a:t>
            </a:r>
          </a:p>
          <a:p>
            <a:pPr marL="0" indent="0">
              <a:buNone/>
            </a:pPr>
            <a:r>
              <a:rPr lang="ru-RU" dirty="0" smtClean="0"/>
              <a:t>Будущие геологи/биологи – умение жить в полевых условиях, наблюдательность к объектам живой и неживой природы, умение работать с ними по различным методикам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05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461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«Проектирование образовательных результатов профильных направлений обучения в 10-11-х классах» </vt:lpstr>
      <vt:lpstr>Сложившееся понимание профильного обучения</vt:lpstr>
      <vt:lpstr>Перспективное понимание профильного обучения</vt:lpstr>
      <vt:lpstr>Презентация PowerPoint</vt:lpstr>
      <vt:lpstr>Адекватность выбора ТПО: условия</vt:lpstr>
      <vt:lpstr>Выделение целевых категорий старшеклассников 1) по отношению к учебному предмету</vt:lpstr>
      <vt:lpstr>Выделение целевых категорий старшеклассников  2) по  планируемой специализации </vt:lpstr>
      <vt:lpstr>Презентация PowerPoint</vt:lpstr>
      <vt:lpstr>Новые предметные и метапредметные результаты внутри профильного направления – специализированные компетенции</vt:lpstr>
      <vt:lpstr>Новые предметные и метапредметные результаты внутри профильного направления – общие компетенции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«Проектирование образовательных результатов профильных направлений обучения в 10-11-х классах»</dc:title>
  <dc:creator>Волегов Владимир Сергеевич</dc:creator>
  <cp:lastModifiedBy>Волегов Владимир Сергеевич</cp:lastModifiedBy>
  <cp:revision>13</cp:revision>
  <dcterms:modified xsi:type="dcterms:W3CDTF">2016-12-28T06:44:17Z</dcterms:modified>
</cp:coreProperties>
</file>