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8" autoAdjust="0"/>
  </p:normalViewPr>
  <p:slideViewPr>
    <p:cSldViewPr snapToGrid="0">
      <p:cViewPr varScale="1">
        <p:scale>
          <a:sx n="94" d="100"/>
          <a:sy n="94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0A7F-B591-4555-A42B-DF99C2465A3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353-0526-428E-A970-E97C2B8C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9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0A7F-B591-4555-A42B-DF99C2465A3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353-0526-428E-A970-E97C2B8C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3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0A7F-B591-4555-A42B-DF99C2465A3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353-0526-428E-A970-E97C2B8C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0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0A7F-B591-4555-A42B-DF99C2465A3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353-0526-428E-A970-E97C2B8C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5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0A7F-B591-4555-A42B-DF99C2465A3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353-0526-428E-A970-E97C2B8C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68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0A7F-B591-4555-A42B-DF99C2465A3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353-0526-428E-A970-E97C2B8C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0A7F-B591-4555-A42B-DF99C2465A3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353-0526-428E-A970-E97C2B8C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0A7F-B591-4555-A42B-DF99C2465A3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353-0526-428E-A970-E97C2B8C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7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0A7F-B591-4555-A42B-DF99C2465A3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353-0526-428E-A970-E97C2B8C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9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0A7F-B591-4555-A42B-DF99C2465A3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353-0526-428E-A970-E97C2B8C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7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0A7F-B591-4555-A42B-DF99C2465A3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353-0526-428E-A970-E97C2B8C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8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0A7F-B591-4555-A42B-DF99C2465A3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C353-0526-428E-A970-E97C2B8C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87978"/>
            <a:ext cx="9144000" cy="34834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МБОУ «</a:t>
            </a:r>
            <a:r>
              <a:rPr lang="ru-RU" sz="1800" dirty="0" err="1" smtClean="0"/>
              <a:t>Полазненская</a:t>
            </a:r>
            <a:r>
              <a:rPr lang="ru-RU" sz="1800" dirty="0" smtClean="0"/>
              <a:t> СОШ №3»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Краевой педагогический конкурс проектов</a:t>
            </a:r>
            <a:br>
              <a:rPr lang="ru-RU" sz="1800" dirty="0" smtClean="0"/>
            </a:br>
            <a:r>
              <a:rPr lang="ru-RU" sz="1800" dirty="0" smtClean="0"/>
              <a:t>«Развитие профессионального мастерства</a:t>
            </a:r>
            <a:br>
              <a:rPr lang="ru-RU" sz="1800" dirty="0" smtClean="0"/>
            </a:br>
            <a:r>
              <a:rPr lang="ru-RU" sz="1800" dirty="0" smtClean="0"/>
              <a:t>в условиях цифровой образовательной среды «Инноватика-2023»</a:t>
            </a:r>
            <a:br>
              <a:rPr lang="ru-RU" sz="1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Марафон для обучающихся 8-9 классов «</a:t>
            </a:r>
            <a:r>
              <a:rPr lang="ru-RU" sz="3600" b="1" dirty="0" err="1" smtClean="0"/>
              <a:t>Кибербезопасность</a:t>
            </a:r>
            <a:r>
              <a:rPr lang="ru-RU" sz="3600" b="1" dirty="0" smtClean="0"/>
              <a:t> и </a:t>
            </a:r>
            <a:r>
              <a:rPr lang="ru-RU" sz="3600" b="1" dirty="0" err="1" smtClean="0"/>
              <a:t>медиаграмотность</a:t>
            </a:r>
            <a:r>
              <a:rPr lang="ru-RU" sz="3600" b="1" dirty="0" smtClean="0"/>
              <a:t>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75277" y="4812530"/>
            <a:ext cx="3387634" cy="165576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Авторы:</a:t>
            </a:r>
          </a:p>
          <a:p>
            <a:pPr algn="l"/>
            <a:r>
              <a:rPr lang="ru-RU" sz="1600" dirty="0" smtClean="0"/>
              <a:t>Наталья Владимировна Зубова</a:t>
            </a:r>
          </a:p>
          <a:p>
            <a:pPr algn="l"/>
            <a:r>
              <a:rPr lang="ru-RU" sz="1600" dirty="0" smtClean="0"/>
              <a:t>Алена Павловна </a:t>
            </a:r>
            <a:r>
              <a:rPr lang="ru-RU" sz="1600" dirty="0" err="1" smtClean="0"/>
              <a:t>Куриляк</a:t>
            </a:r>
            <a:endParaRPr lang="ru-RU" sz="1600" dirty="0"/>
          </a:p>
        </p:txBody>
      </p:sp>
      <p:pic>
        <p:nvPicPr>
          <p:cNvPr id="4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4" y="222728"/>
            <a:ext cx="1092246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2748734"/>
            <a:ext cx="5013960" cy="172747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Срок реализации </a:t>
            </a:r>
            <a:r>
              <a:rPr lang="ru-RU" b="1" dirty="0" smtClean="0"/>
              <a:t>проекта</a:t>
            </a:r>
            <a:r>
              <a:rPr lang="ru-RU" dirty="0" smtClean="0"/>
              <a:t> – 2023-2024 учебный год </a:t>
            </a:r>
            <a:r>
              <a:rPr lang="ru-RU" dirty="0"/>
              <a:t>(с сентября по февраль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Печать календарей в Москве: полиграфия и дизайн-студия【Типография iPrint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1227908"/>
            <a:ext cx="4930231" cy="493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73825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Подготовительный этап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Обучение на курсах повышения квалификации «Цифровая гигиена и информационная безопасность», изучение нормативно-правовой базы, подбор партнеров, работа с литературными источниками и </a:t>
            </a:r>
            <a:r>
              <a:rPr lang="ru-RU" dirty="0" err="1" smtClean="0"/>
              <a:t>интернет-ресурсами</a:t>
            </a:r>
            <a:r>
              <a:rPr lang="ru-RU" dirty="0" smtClean="0"/>
              <a:t>, разработка </a:t>
            </a:r>
            <a:r>
              <a:rPr lang="ru-RU" dirty="0" err="1" smtClean="0"/>
              <a:t>квеста</a:t>
            </a:r>
            <a:r>
              <a:rPr lang="ru-RU" dirty="0" smtClean="0"/>
              <a:t> по теме «</a:t>
            </a:r>
            <a:r>
              <a:rPr lang="ru-RU" dirty="0" err="1" smtClean="0"/>
              <a:t>Медиаграмотность</a:t>
            </a:r>
            <a:r>
              <a:rPr lang="ru-RU" dirty="0" smtClean="0"/>
              <a:t>», разработка кейсов для решения задач по теме «</a:t>
            </a:r>
            <a:r>
              <a:rPr lang="ru-RU" dirty="0" err="1" smtClean="0"/>
              <a:t>Кибербезопасность</a:t>
            </a:r>
            <a:r>
              <a:rPr lang="ru-RU" dirty="0" smtClean="0"/>
              <a:t> и </a:t>
            </a:r>
            <a:r>
              <a:rPr lang="ru-RU" dirty="0" err="1" smtClean="0"/>
              <a:t>медаграмотность</a:t>
            </a:r>
            <a:r>
              <a:rPr lang="ru-RU" dirty="0" smtClean="0"/>
              <a:t>»</a:t>
            </a:r>
          </a:p>
        </p:txBody>
      </p:sp>
      <p:pic>
        <p:nvPicPr>
          <p:cNvPr id="1028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урс «Специалист по кибербезопасности»: обучение на специалиста по  кибербезопасности онлайн — Skillbox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200FF"/>
              </a:clrFrom>
              <a:clrTo>
                <a:srgbClr val="12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1994262"/>
            <a:ext cx="3781628" cy="378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8803367" cy="47667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Основной этап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i="1" dirty="0" smtClean="0"/>
              <a:t>Сентябрь</a:t>
            </a:r>
          </a:p>
          <a:p>
            <a:pPr marL="0" indent="0">
              <a:buNone/>
            </a:pPr>
            <a:r>
              <a:rPr lang="ru-RU" dirty="0"/>
              <a:t>Три урока по </a:t>
            </a:r>
            <a:r>
              <a:rPr lang="ru-RU" dirty="0" err="1"/>
              <a:t>кибербезопасности</a:t>
            </a:r>
            <a:r>
              <a:rPr lang="ru-RU" dirty="0"/>
              <a:t> на площадке </a:t>
            </a:r>
            <a:r>
              <a:rPr lang="en-US" dirty="0" err="1"/>
              <a:t>coreapp</a:t>
            </a:r>
            <a:r>
              <a:rPr lang="ru-RU" dirty="0"/>
              <a:t>.</a:t>
            </a:r>
            <a:r>
              <a:rPr lang="en-US" dirty="0" err="1"/>
              <a:t>ai</a:t>
            </a:r>
            <a:r>
              <a:rPr lang="ru-RU" dirty="0"/>
              <a:t>: «Безопасное общение», «Безопасное использование устройств и соединений», «Безопасность информации»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Октябрь</a:t>
            </a:r>
          </a:p>
          <a:p>
            <a:pPr marL="0" indent="0">
              <a:buNone/>
            </a:pPr>
            <a:r>
              <a:rPr lang="ru-RU" dirty="0" err="1"/>
              <a:t>Квест</a:t>
            </a:r>
            <a:r>
              <a:rPr lang="ru-RU" dirty="0"/>
              <a:t>-игра по теме «</a:t>
            </a:r>
            <a:r>
              <a:rPr lang="ru-RU" dirty="0" err="1"/>
              <a:t>Медиаграмотность</a:t>
            </a:r>
            <a:r>
              <a:rPr lang="ru-RU" dirty="0"/>
              <a:t>» на платформе </a:t>
            </a:r>
            <a:r>
              <a:rPr lang="en-US" dirty="0" err="1"/>
              <a:t>Joyteka</a:t>
            </a:r>
            <a:r>
              <a:rPr lang="ru-RU" dirty="0"/>
              <a:t>.</a:t>
            </a:r>
            <a:r>
              <a:rPr lang="en-US" dirty="0"/>
              <a:t>com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Ноябрь</a:t>
            </a:r>
          </a:p>
          <a:p>
            <a:pPr marL="0" indent="0">
              <a:buNone/>
            </a:pPr>
            <a:r>
              <a:rPr lang="ru-RU" dirty="0"/>
              <a:t>Творческое задание – законопроект «Ответственность за нарушения в сфере </a:t>
            </a:r>
            <a:r>
              <a:rPr lang="ru-RU" dirty="0" err="1"/>
              <a:t>кибербезопасности</a:t>
            </a:r>
            <a:r>
              <a:rPr lang="ru-RU" dirty="0" smtClean="0"/>
              <a:t>». Решение </a:t>
            </a:r>
            <a:r>
              <a:rPr lang="ru-RU" dirty="0"/>
              <a:t>кейсов по теме «</a:t>
            </a:r>
            <a:r>
              <a:rPr lang="ru-RU" dirty="0" err="1"/>
              <a:t>Кибербезопасность</a:t>
            </a:r>
            <a:r>
              <a:rPr lang="ru-RU" dirty="0"/>
              <a:t> и </a:t>
            </a:r>
            <a:r>
              <a:rPr lang="ru-RU" dirty="0" err="1"/>
              <a:t>медиаграмотность</a:t>
            </a:r>
            <a:r>
              <a:rPr lang="ru-RU" dirty="0"/>
              <a:t>»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Декабрь</a:t>
            </a:r>
          </a:p>
          <a:p>
            <a:pPr marL="0" indent="0">
              <a:buNone/>
            </a:pPr>
            <a:r>
              <a:rPr lang="ru-RU" dirty="0"/>
              <a:t>Оформление плакатов (</a:t>
            </a:r>
            <a:r>
              <a:rPr lang="ru-RU" dirty="0" err="1"/>
              <a:t>инфографик</a:t>
            </a:r>
            <a:r>
              <a:rPr lang="ru-RU" dirty="0"/>
              <a:t>) по теме «</a:t>
            </a:r>
            <a:r>
              <a:rPr lang="ru-RU" dirty="0" err="1"/>
              <a:t>Кибербезопасность</a:t>
            </a:r>
            <a:r>
              <a:rPr lang="ru-RU" dirty="0"/>
              <a:t> и </a:t>
            </a:r>
            <a:r>
              <a:rPr lang="ru-RU" dirty="0" err="1"/>
              <a:t>медиаграмотность</a:t>
            </a:r>
            <a:r>
              <a:rPr lang="ru-RU" dirty="0"/>
              <a:t>»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Январь</a:t>
            </a:r>
          </a:p>
          <a:p>
            <a:pPr marL="0" indent="0">
              <a:buNone/>
            </a:pPr>
            <a:r>
              <a:rPr lang="ru-RU" dirty="0"/>
              <a:t>Организация «Пятиминуток </a:t>
            </a:r>
            <a:r>
              <a:rPr lang="ru-RU" dirty="0" err="1"/>
              <a:t>кибербезопасности</a:t>
            </a:r>
            <a:r>
              <a:rPr lang="ru-RU" dirty="0"/>
              <a:t>» и «Пятиминуток </a:t>
            </a:r>
            <a:r>
              <a:rPr lang="ru-RU" dirty="0" err="1"/>
              <a:t>медиаграмотности</a:t>
            </a:r>
            <a:r>
              <a:rPr lang="ru-RU" dirty="0"/>
              <a:t>» для учащихся 5-7 </a:t>
            </a:r>
            <a:r>
              <a:rPr lang="ru-RU" dirty="0" smtClean="0"/>
              <a:t>классов</a:t>
            </a:r>
          </a:p>
          <a:p>
            <a:pPr marL="0" indent="0">
              <a:buNone/>
            </a:pPr>
            <a:r>
              <a:rPr lang="ru-RU" b="1" i="1" dirty="0" smtClean="0"/>
              <a:t>Февраль</a:t>
            </a:r>
          </a:p>
          <a:p>
            <a:pPr marL="0" indent="0">
              <a:buNone/>
            </a:pPr>
            <a:r>
              <a:rPr lang="ru-RU" dirty="0" smtClean="0"/>
              <a:t>Итоговая игра для участников марафона, приуроченная ко Всемирному дню безопасного Интернета </a:t>
            </a:r>
          </a:p>
        </p:txBody>
      </p:sp>
      <p:pic>
        <p:nvPicPr>
          <p:cNvPr id="14340" name="Picture 4" descr="Coreapp.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1" b="38465"/>
          <a:stretch/>
        </p:blipFill>
        <p:spPr bwMode="auto">
          <a:xfrm>
            <a:off x="6096000" y="1386354"/>
            <a:ext cx="3545567" cy="109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3059" t="8794" r="71652" b="82023"/>
          <a:stretch/>
        </p:blipFill>
        <p:spPr>
          <a:xfrm>
            <a:off x="8987246" y="309355"/>
            <a:ext cx="2787865" cy="942062"/>
          </a:xfrm>
          <a:prstGeom prst="rect">
            <a:avLst/>
          </a:prstGeom>
        </p:spPr>
      </p:pic>
      <p:pic>
        <p:nvPicPr>
          <p:cNvPr id="14342" name="Picture 6" descr="Бесплатные шаблоны и примеры инфографики | Can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94" y="1689463"/>
            <a:ext cx="1961170" cy="490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Заключительный этап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Рефлексия в виде опроса участников марафона</a:t>
            </a:r>
            <a:endParaRPr lang="ru-RU" dirty="0" smtClean="0"/>
          </a:p>
        </p:txBody>
      </p:sp>
      <p:pic>
        <p:nvPicPr>
          <p:cNvPr id="15364" name="Picture 4" descr="Результаты от работы с фильтрами восприя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434" y="3718995"/>
            <a:ext cx="6975566" cy="31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3703"/>
            <a:ext cx="6964680" cy="5207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Ожидаемые </a:t>
            </a:r>
            <a:r>
              <a:rPr lang="ru-RU" b="1" dirty="0"/>
              <a:t>результаты</a:t>
            </a:r>
            <a:endParaRPr lang="ru-RU" dirty="0"/>
          </a:p>
          <a:p>
            <a:pPr marL="0" indent="0">
              <a:buNone/>
            </a:pPr>
            <a:r>
              <a:rPr lang="ru-RU" sz="2400" dirty="0"/>
              <a:t>Обучающиеся знают основные принципы безопасного поведения в сети Интернет и умеют их применять: как защитить свои устройства от вирусов, как защитить свои персональные данные, как распознать </a:t>
            </a:r>
            <a:r>
              <a:rPr lang="ru-RU" sz="2400" dirty="0" err="1"/>
              <a:t>кибербуллинг</a:t>
            </a:r>
            <a:r>
              <a:rPr lang="ru-RU" sz="2400" dirty="0"/>
              <a:t> и грамотно реагировать на действия </a:t>
            </a:r>
            <a:r>
              <a:rPr lang="ru-RU" sz="2400" dirty="0" err="1"/>
              <a:t>киберхулиганов</a:t>
            </a:r>
            <a:r>
              <a:rPr lang="ru-RU" sz="2400" dirty="0"/>
              <a:t> и манипуляторов, как не попасться на уловки мошенников. Также обучающиеся могут распознать </a:t>
            </a:r>
            <a:r>
              <a:rPr lang="ru-RU" sz="2400" dirty="0" err="1"/>
              <a:t>фейковую</a:t>
            </a:r>
            <a:r>
              <a:rPr lang="ru-RU" sz="2400" dirty="0"/>
              <a:t> информацию, </a:t>
            </a:r>
            <a:r>
              <a:rPr lang="ru-RU" sz="2400" dirty="0" smtClean="0"/>
              <a:t>и </a:t>
            </a:r>
            <a:r>
              <a:rPr lang="ru-RU" sz="2400" dirty="0"/>
              <a:t>знают об юридической ответственности за нарушения в сфере компьютерных преступлений.</a:t>
            </a:r>
          </a:p>
          <a:p>
            <a:endParaRPr lang="ru-RU" dirty="0"/>
          </a:p>
        </p:txBody>
      </p:sp>
      <p:pic>
        <p:nvPicPr>
          <p:cNvPr id="16386" name="Picture 2" descr="зеленая галочка ПНГ на Прозрачном Фоне • Скачать PNG зеленая гал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50" y="2020389"/>
            <a:ext cx="3013165" cy="30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16737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2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16143"/>
            <a:ext cx="10515600" cy="1325563"/>
          </a:xfrm>
        </p:spPr>
        <p:txBody>
          <a:bodyPr/>
          <a:lstStyle/>
          <a:p>
            <a:r>
              <a:rPr lang="ru-RU" dirty="0" smtClean="0"/>
              <a:t>«Данные – это новая нефть»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28159"/>
            <a:ext cx="10515600" cy="1848803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Джек </a:t>
            </a:r>
            <a:r>
              <a:rPr lang="ru-RU" dirty="0" err="1" smtClean="0"/>
              <a:t>Ма</a:t>
            </a:r>
            <a:endParaRPr lang="ru-RU" dirty="0"/>
          </a:p>
        </p:txBody>
      </p:sp>
      <p:pic>
        <p:nvPicPr>
          <p:cNvPr id="4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783" y="2142308"/>
            <a:ext cx="10515600" cy="34947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Кибербезопасность</a:t>
            </a:r>
            <a:r>
              <a:rPr lang="ru-RU" b="1" dirty="0" smtClean="0"/>
              <a:t> – </a:t>
            </a:r>
            <a:r>
              <a:rPr lang="ru-RU" dirty="0" smtClean="0"/>
              <a:t>это реализация мер по защите программ, устройств, сетей и систем в целом от действий, направленных на оскорбления личности, кражу или порчу личных данных, вымогательство или кражу денег.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Медиаграмотность</a:t>
            </a:r>
            <a:r>
              <a:rPr lang="ru-RU" b="1" dirty="0"/>
              <a:t> –</a:t>
            </a:r>
            <a:r>
              <a:rPr lang="ru-RU" dirty="0"/>
              <a:t> это умение хорошо ориентироваться в разных типах медиа и понимать их суть.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95749"/>
            <a:ext cx="10515600" cy="31812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Одна </a:t>
            </a:r>
            <a:r>
              <a:rPr lang="ru-RU" dirty="0"/>
              <a:t>из главных задач современного образования </a:t>
            </a:r>
            <a:r>
              <a:rPr lang="ru-RU" dirty="0" smtClean="0"/>
              <a:t>– обучение детей </a:t>
            </a:r>
            <a:r>
              <a:rPr lang="ru-RU" dirty="0"/>
              <a:t>цифровой гигиене, основам </a:t>
            </a:r>
            <a:r>
              <a:rPr lang="ru-RU" dirty="0" err="1"/>
              <a:t>медиаграмотности</a:t>
            </a:r>
            <a:r>
              <a:rPr lang="ru-RU" dirty="0"/>
              <a:t> и </a:t>
            </a:r>
            <a:r>
              <a:rPr lang="ru-RU" dirty="0" err="1"/>
              <a:t>кибербезопасности</a:t>
            </a:r>
            <a:r>
              <a:rPr lang="ru-RU" dirty="0"/>
              <a:t>.</a:t>
            </a:r>
          </a:p>
        </p:txBody>
      </p:sp>
      <p:pic>
        <p:nvPicPr>
          <p:cNvPr id="4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1223"/>
            <a:ext cx="6433457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/>
              <a:t>Нормативно-правовая основа:</a:t>
            </a:r>
            <a:endParaRPr lang="ru-RU" sz="3000" b="1" dirty="0"/>
          </a:p>
          <a:p>
            <a:pPr lvl="0"/>
            <a:r>
              <a:rPr lang="ru-RU" sz="2000" dirty="0"/>
              <a:t>Федеральный закон от 29 декабря 2012 г. № 273-ФЗ «Об образовании в Российской Федерации»;</a:t>
            </a:r>
          </a:p>
          <a:p>
            <a:pPr lvl="0"/>
            <a:r>
              <a:rPr lang="ru-RU" sz="2000" dirty="0"/>
              <a:t>ФГОС основного общего образования;</a:t>
            </a:r>
          </a:p>
          <a:p>
            <a:pPr lvl="0"/>
            <a:r>
              <a:rPr lang="ru-RU" sz="2000" dirty="0"/>
              <a:t>ПООП основного общего образования;</a:t>
            </a:r>
          </a:p>
          <a:p>
            <a:pPr lvl="0"/>
            <a:r>
              <a:rPr lang="ru-RU" sz="2000" dirty="0"/>
              <a:t>распоряжение Правительства РФ от 2 декабря 2015 г. № 2471-р «Об утверждении Концепции информационной безопасности детей»;</a:t>
            </a:r>
          </a:p>
          <a:p>
            <a:pPr lvl="0"/>
            <a:r>
              <a:rPr lang="ru-RU" sz="2000" dirty="0"/>
              <a:t>Указ Президента РФ от 5 декабря 2016 г. № 646 «Об утверждении Доктрины информационной безопасности Российской Федерации»;</a:t>
            </a:r>
          </a:p>
          <a:p>
            <a:pPr lvl="0"/>
            <a:r>
              <a:rPr lang="ru-RU" sz="2000" dirty="0"/>
              <a:t>Указ Президента РФ от 9 мая 2017 г. № 203 «О Стратегии развития информационного общества в Российской Федерации на 2017—2030 годы»;</a:t>
            </a:r>
          </a:p>
          <a:p>
            <a:r>
              <a:rPr lang="ru-RU" sz="2000" dirty="0"/>
              <a:t>Перечень поручений по реализации Послания Президента Федеральному Собранию от 27 февраля 2019 г. Пр-294</a:t>
            </a:r>
          </a:p>
        </p:txBody>
      </p:sp>
      <p:pic>
        <p:nvPicPr>
          <p:cNvPr id="4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Нормативно-правовая ба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04" y="2805565"/>
            <a:ext cx="4868353" cy="382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4693"/>
            <a:ext cx="6720840" cy="1325563"/>
          </a:xfrm>
        </p:spPr>
        <p:txBody>
          <a:bodyPr/>
          <a:lstStyle/>
          <a:p>
            <a:r>
              <a:rPr lang="ru-RU" b="1" dirty="0" smtClean="0"/>
              <a:t>Цель и 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05193"/>
            <a:ext cx="6720840" cy="295537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создание </a:t>
            </a:r>
            <a:r>
              <a:rPr lang="ru-RU" dirty="0"/>
              <a:t>условий для цифровой грамотности и формирование навыков безопасного поведения подростков в цифровой среде на основе разработки  программы марафона для обучающихся 8-9 классов «</a:t>
            </a:r>
            <a:r>
              <a:rPr lang="ru-RU" dirty="0" err="1"/>
              <a:t>Кибербезопасность</a:t>
            </a:r>
            <a:r>
              <a:rPr lang="ru-RU" dirty="0"/>
              <a:t> и </a:t>
            </a:r>
            <a:r>
              <a:rPr lang="ru-RU" dirty="0" err="1"/>
              <a:t>медиаграмотность</a:t>
            </a:r>
            <a:r>
              <a:rPr lang="ru-RU" dirty="0"/>
              <a:t>» и ее  реализации.</a:t>
            </a:r>
          </a:p>
        </p:txBody>
      </p:sp>
      <p:pic>
        <p:nvPicPr>
          <p:cNvPr id="5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909" y="1494704"/>
            <a:ext cx="7260771" cy="4351338"/>
          </a:xfrm>
        </p:spPr>
        <p:txBody>
          <a:bodyPr/>
          <a:lstStyle/>
          <a:p>
            <a:pPr lvl="0"/>
            <a:r>
              <a:rPr lang="ru-RU" dirty="0"/>
              <a:t>Изучить нормативные, учебно-методические и интернет-источники по проблематике проекта;</a:t>
            </a:r>
          </a:p>
          <a:p>
            <a:pPr lvl="0"/>
            <a:r>
              <a:rPr lang="ru-RU" dirty="0"/>
              <a:t>Пройти обучение на курсах повышения квалификации «Цифровая гигиена и информационная безопасность»;</a:t>
            </a:r>
          </a:p>
          <a:p>
            <a:r>
              <a:rPr lang="ru-RU" dirty="0"/>
              <a:t>Составить образовательную программу марафона, выбрать платформу и ее реализовать с применением очных и дистанционных форм;</a:t>
            </a:r>
          </a:p>
        </p:txBody>
      </p:sp>
      <p:pic>
        <p:nvPicPr>
          <p:cNvPr id="5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074" y="1033152"/>
            <a:ext cx="7652657" cy="5193483"/>
          </a:xfrm>
        </p:spPr>
        <p:txBody>
          <a:bodyPr>
            <a:normAutofit/>
          </a:bodyPr>
          <a:lstStyle/>
          <a:p>
            <a:r>
              <a:rPr lang="ru-RU" dirty="0"/>
              <a:t>Разработать образовательные сценарии с использованием </a:t>
            </a:r>
            <a:r>
              <a:rPr lang="ru-RU" dirty="0" smtClean="0"/>
              <a:t>ЦОР;</a:t>
            </a:r>
          </a:p>
          <a:p>
            <a:pPr lvl="0"/>
            <a:r>
              <a:rPr lang="ru-RU" dirty="0"/>
              <a:t>Организовать мониторинг участия обучающихся в марафоне;</a:t>
            </a:r>
          </a:p>
          <a:p>
            <a:pPr lvl="0"/>
            <a:r>
              <a:rPr lang="ru-RU" dirty="0"/>
              <a:t>Воспитать умение молодых людей осознавать важность проектирования своей жизни и будущего своей страны – России в условиях развития цифрового мира, ценность ИКТ для достижения высоких требований к обучению профессиям будущего в мире, принимать средства в Интернете как среду созидания, а не разрушения человека и общества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50577" cy="4351338"/>
          </a:xfrm>
        </p:spPr>
        <p:txBody>
          <a:bodyPr/>
          <a:lstStyle/>
          <a:p>
            <a:pPr lvl="0"/>
            <a:r>
              <a:rPr lang="ru-RU" dirty="0"/>
              <a:t>Провести рефлексию образовательных результатов среди участников марафона;</a:t>
            </a:r>
          </a:p>
          <a:p>
            <a:pPr lvl="0"/>
            <a:r>
              <a:rPr lang="ru-RU" dirty="0"/>
              <a:t>Провести мастер-класс для педагогов на тему: «Уроки безопасности подростков в сети»;</a:t>
            </a:r>
          </a:p>
          <a:p>
            <a:r>
              <a:rPr lang="ru-RU" dirty="0"/>
              <a:t>Создать Электронно-методический Кейс</a:t>
            </a:r>
          </a:p>
        </p:txBody>
      </p:sp>
      <p:pic>
        <p:nvPicPr>
          <p:cNvPr id="4" name="Picture 4" descr="https://lh3.googleusercontent.com/N8GVezLq-8OuvwfmvbI1DnhCmqRQfZGLO-vEVydGBszHverf_aF24-XUWA11GBHiRHn9H4a81BmXW7V-aOfURqJVazku9Xy0uiG0gMHS7L6WbT6ZmGMMB_Q03rqFXNDgumHbn-_3Ztwo3uFAOx-BrSZMKrtcQNp6SlZtyrUMPzdoKd6t2vO_hBhS8zglrXQ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5" y="222728"/>
            <a:ext cx="1092245" cy="10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613</Words>
  <Application>Microsoft Office PowerPoint</Application>
  <PresentationFormat>Широкоэкранный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МБОУ «Полазненская СОШ №3»   Краевой педагогический конкурс проектов «Развитие профессионального мастерства в условиях цифровой образовательной среды «Инноватика-2023»   Марафон для обучающихся 8-9 классов «Кибербезопасность и медиаграмотность»</vt:lpstr>
      <vt:lpstr>«Данные – это новая нефть»</vt:lpstr>
      <vt:lpstr>Презентация PowerPoint</vt:lpstr>
      <vt:lpstr>Презентация PowerPoint</vt:lpstr>
      <vt:lpstr>Презентация PowerPoint</vt:lpstr>
      <vt:lpstr>Цель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реализации проекта</vt:lpstr>
      <vt:lpstr>План реализации проекта</vt:lpstr>
      <vt:lpstr>План реализации проекта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User's</dc:creator>
  <cp:lastModifiedBy>User's</cp:lastModifiedBy>
  <cp:revision>13</cp:revision>
  <dcterms:created xsi:type="dcterms:W3CDTF">2022-12-07T04:31:34Z</dcterms:created>
  <dcterms:modified xsi:type="dcterms:W3CDTF">2022-12-08T13:00:59Z</dcterms:modified>
</cp:coreProperties>
</file>