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3" r:id="rId6"/>
    <p:sldId id="264" r:id="rId7"/>
    <p:sldId id="271" r:id="rId8"/>
    <p:sldId id="265" r:id="rId9"/>
    <p:sldId id="268" r:id="rId10"/>
    <p:sldId id="266" r:id="rId11"/>
    <p:sldId id="260" r:id="rId12"/>
    <p:sldId id="274" r:id="rId13"/>
    <p:sldId id="272" r:id="rId14"/>
    <p:sldId id="273" r:id="rId15"/>
    <p:sldId id="261" r:id="rId16"/>
    <p:sldId id="262" r:id="rId17"/>
    <p:sldId id="269"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2053F-8914-45E3-9FE3-7F05C1A345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C67E1DF2-16C9-4325-B387-95C35A746C56}">
      <dgm:prSet/>
      <dgm:spPr/>
      <dgm:t>
        <a:bodyPr/>
        <a:lstStyle/>
        <a:p>
          <a:pPr rtl="0"/>
          <a:r>
            <a:rPr lang="en-US" b="1" dirty="0" smtClean="0"/>
            <a:t>I </a:t>
          </a:r>
          <a:r>
            <a:rPr lang="ru-RU" b="1" dirty="0" smtClean="0"/>
            <a:t>этап</a:t>
          </a:r>
          <a:r>
            <a:rPr lang="ru-RU" dirty="0" smtClean="0"/>
            <a:t> проводится в образовательных учреждениях муниципального района до 30.11.2018</a:t>
          </a:r>
          <a:endParaRPr lang="ru-RU" dirty="0"/>
        </a:p>
      </dgm:t>
    </dgm:pt>
    <dgm:pt modelId="{55701621-EBB8-4932-966F-C581145F45C0}" type="parTrans" cxnId="{6D1E1584-FDF0-48A3-A5AB-F4B1E59F34EB}">
      <dgm:prSet/>
      <dgm:spPr/>
      <dgm:t>
        <a:bodyPr/>
        <a:lstStyle/>
        <a:p>
          <a:endParaRPr lang="ru-RU"/>
        </a:p>
      </dgm:t>
    </dgm:pt>
    <dgm:pt modelId="{279DBA22-DE0A-49EE-A2CF-78DA48CDD37C}" type="sibTrans" cxnId="{6D1E1584-FDF0-48A3-A5AB-F4B1E59F34EB}">
      <dgm:prSet/>
      <dgm:spPr/>
      <dgm:t>
        <a:bodyPr/>
        <a:lstStyle/>
        <a:p>
          <a:endParaRPr lang="ru-RU"/>
        </a:p>
      </dgm:t>
    </dgm:pt>
    <dgm:pt modelId="{CD73E8C5-C983-45CF-B57C-34DF7B18A2A8}">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b="1" dirty="0" smtClean="0"/>
            <a:t>II </a:t>
          </a:r>
          <a:r>
            <a:rPr lang="ru-RU" b="1" dirty="0" smtClean="0"/>
            <a:t>этап </a:t>
          </a:r>
          <a:r>
            <a:rPr lang="ru-RU" dirty="0" smtClean="0"/>
            <a:t>- проводится МБУ ДПО «ИМЦ» в два тура: </a:t>
          </a:r>
        </a:p>
        <a:p>
          <a:pPr marL="0" marR="0" indent="0" defTabSz="914400" rtl="0" eaLnBrk="1" fontAlgn="auto" latinLnBrk="0" hangingPunct="1">
            <a:lnSpc>
              <a:spcPct val="100000"/>
            </a:lnSpc>
            <a:spcBef>
              <a:spcPts val="0"/>
            </a:spcBef>
            <a:spcAft>
              <a:spcPts val="0"/>
            </a:spcAft>
            <a:buClrTx/>
            <a:buSzTx/>
            <a:buFontTx/>
            <a:buNone/>
            <a:tabLst/>
            <a:defRPr/>
          </a:pPr>
          <a:r>
            <a:rPr lang="ru-RU" i="1" dirty="0" smtClean="0"/>
            <a:t>- заочный (отборочный) </a:t>
          </a:r>
          <a:r>
            <a:rPr lang="ru-RU" dirty="0" smtClean="0"/>
            <a:t>с 07.12.2018 по 25.12.2018 года</a:t>
          </a:r>
        </a:p>
        <a:p>
          <a:pPr marL="0" marR="0" indent="0" defTabSz="914400" rtl="0" eaLnBrk="1" fontAlgn="auto" latinLnBrk="0" hangingPunct="1">
            <a:lnSpc>
              <a:spcPct val="100000"/>
            </a:lnSpc>
            <a:spcBef>
              <a:spcPts val="0"/>
            </a:spcBef>
            <a:spcAft>
              <a:spcPts val="0"/>
            </a:spcAft>
            <a:buClrTx/>
            <a:buSzTx/>
            <a:buFontTx/>
            <a:buNone/>
            <a:tabLst/>
            <a:defRPr/>
          </a:pPr>
          <a:r>
            <a:rPr lang="ru-RU" i="1" dirty="0" smtClean="0"/>
            <a:t> - очный</a:t>
          </a:r>
          <a:r>
            <a:rPr lang="ru-RU" dirty="0" smtClean="0"/>
            <a:t> с 31.01.2019 по 07.02.2019</a:t>
          </a:r>
          <a:endParaRPr lang="ru-RU" dirty="0"/>
        </a:p>
      </dgm:t>
    </dgm:pt>
    <dgm:pt modelId="{FFFC01CF-8068-42AA-B868-BAF726ED06E6}" type="parTrans" cxnId="{21E6D4FA-A191-4BC3-BECE-36CB43EF1285}">
      <dgm:prSet/>
      <dgm:spPr/>
      <dgm:t>
        <a:bodyPr/>
        <a:lstStyle/>
        <a:p>
          <a:endParaRPr lang="ru-RU"/>
        </a:p>
      </dgm:t>
    </dgm:pt>
    <dgm:pt modelId="{0046FACC-3EC6-4D90-9442-9A3B41C852F7}" type="sibTrans" cxnId="{21E6D4FA-A191-4BC3-BECE-36CB43EF1285}">
      <dgm:prSet/>
      <dgm:spPr/>
      <dgm:t>
        <a:bodyPr/>
        <a:lstStyle/>
        <a:p>
          <a:endParaRPr lang="ru-RU"/>
        </a:p>
      </dgm:t>
    </dgm:pt>
    <dgm:pt modelId="{2C08A3F7-6CD6-4F53-A76C-D6F61F9E0FE9}">
      <dgm:prSet/>
      <dgm:spPr/>
      <dgm:t>
        <a:bodyPr/>
        <a:lstStyle/>
        <a:p>
          <a:pPr rtl="0"/>
          <a:r>
            <a:rPr lang="ru-RU" b="1" smtClean="0"/>
            <a:t>III этап </a:t>
          </a:r>
          <a:r>
            <a:rPr lang="ru-RU" smtClean="0"/>
            <a:t>– краевой конкурс </a:t>
          </a:r>
          <a:endParaRPr lang="ru-RU"/>
        </a:p>
      </dgm:t>
    </dgm:pt>
    <dgm:pt modelId="{AF448742-864D-43B7-B364-E7CCF8BABF69}" type="parTrans" cxnId="{C4BA873D-2911-4E6C-9859-BE742FF936C5}">
      <dgm:prSet/>
      <dgm:spPr/>
      <dgm:t>
        <a:bodyPr/>
        <a:lstStyle/>
        <a:p>
          <a:endParaRPr lang="ru-RU"/>
        </a:p>
      </dgm:t>
    </dgm:pt>
    <dgm:pt modelId="{AAE487C2-A3FB-49BF-90AD-E865FDAA5C84}" type="sibTrans" cxnId="{C4BA873D-2911-4E6C-9859-BE742FF936C5}">
      <dgm:prSet/>
      <dgm:spPr/>
      <dgm:t>
        <a:bodyPr/>
        <a:lstStyle/>
        <a:p>
          <a:endParaRPr lang="ru-RU"/>
        </a:p>
      </dgm:t>
    </dgm:pt>
    <dgm:pt modelId="{15BB47C5-278F-41D9-ADD0-06AD81E10181}" type="pres">
      <dgm:prSet presAssocID="{B242053F-8914-45E3-9FE3-7F05C1A3457E}" presName="linear" presStyleCnt="0">
        <dgm:presLayoutVars>
          <dgm:animLvl val="lvl"/>
          <dgm:resizeHandles val="exact"/>
        </dgm:presLayoutVars>
      </dgm:prSet>
      <dgm:spPr/>
      <dgm:t>
        <a:bodyPr/>
        <a:lstStyle/>
        <a:p>
          <a:endParaRPr lang="ru-RU"/>
        </a:p>
      </dgm:t>
    </dgm:pt>
    <dgm:pt modelId="{2478EC58-3619-4C33-B91A-329666D1681B}" type="pres">
      <dgm:prSet presAssocID="{C67E1DF2-16C9-4325-B387-95C35A746C56}" presName="parentText" presStyleLbl="node1" presStyleIdx="0" presStyleCnt="3">
        <dgm:presLayoutVars>
          <dgm:chMax val="0"/>
          <dgm:bulletEnabled val="1"/>
        </dgm:presLayoutVars>
      </dgm:prSet>
      <dgm:spPr/>
      <dgm:t>
        <a:bodyPr/>
        <a:lstStyle/>
        <a:p>
          <a:endParaRPr lang="ru-RU"/>
        </a:p>
      </dgm:t>
    </dgm:pt>
    <dgm:pt modelId="{792EF9B9-5E98-4B5A-B977-A112EB672426}" type="pres">
      <dgm:prSet presAssocID="{279DBA22-DE0A-49EE-A2CF-78DA48CDD37C}" presName="spacer" presStyleCnt="0"/>
      <dgm:spPr/>
    </dgm:pt>
    <dgm:pt modelId="{F9734C34-80AA-469F-9924-F4CDF6C36DD6}" type="pres">
      <dgm:prSet presAssocID="{CD73E8C5-C983-45CF-B57C-34DF7B18A2A8}" presName="parentText" presStyleLbl="node1" presStyleIdx="1" presStyleCnt="3">
        <dgm:presLayoutVars>
          <dgm:chMax val="0"/>
          <dgm:bulletEnabled val="1"/>
        </dgm:presLayoutVars>
      </dgm:prSet>
      <dgm:spPr/>
      <dgm:t>
        <a:bodyPr/>
        <a:lstStyle/>
        <a:p>
          <a:endParaRPr lang="ru-RU"/>
        </a:p>
      </dgm:t>
    </dgm:pt>
    <dgm:pt modelId="{0F3B503E-49B9-4172-8BE1-55305DD35D7F}" type="pres">
      <dgm:prSet presAssocID="{0046FACC-3EC6-4D90-9442-9A3B41C852F7}" presName="spacer" presStyleCnt="0"/>
      <dgm:spPr/>
    </dgm:pt>
    <dgm:pt modelId="{F48DC3EC-CF31-49F4-A557-B4DF9FD98889}" type="pres">
      <dgm:prSet presAssocID="{2C08A3F7-6CD6-4F53-A76C-D6F61F9E0FE9}" presName="parentText" presStyleLbl="node1" presStyleIdx="2" presStyleCnt="3">
        <dgm:presLayoutVars>
          <dgm:chMax val="0"/>
          <dgm:bulletEnabled val="1"/>
        </dgm:presLayoutVars>
      </dgm:prSet>
      <dgm:spPr/>
      <dgm:t>
        <a:bodyPr/>
        <a:lstStyle/>
        <a:p>
          <a:endParaRPr lang="ru-RU"/>
        </a:p>
      </dgm:t>
    </dgm:pt>
  </dgm:ptLst>
  <dgm:cxnLst>
    <dgm:cxn modelId="{C4BA873D-2911-4E6C-9859-BE742FF936C5}" srcId="{B242053F-8914-45E3-9FE3-7F05C1A3457E}" destId="{2C08A3F7-6CD6-4F53-A76C-D6F61F9E0FE9}" srcOrd="2" destOrd="0" parTransId="{AF448742-864D-43B7-B364-E7CCF8BABF69}" sibTransId="{AAE487C2-A3FB-49BF-90AD-E865FDAA5C84}"/>
    <dgm:cxn modelId="{6D1E1584-FDF0-48A3-A5AB-F4B1E59F34EB}" srcId="{B242053F-8914-45E3-9FE3-7F05C1A3457E}" destId="{C67E1DF2-16C9-4325-B387-95C35A746C56}" srcOrd="0" destOrd="0" parTransId="{55701621-EBB8-4932-966F-C581145F45C0}" sibTransId="{279DBA22-DE0A-49EE-A2CF-78DA48CDD37C}"/>
    <dgm:cxn modelId="{72E5E2E9-742D-4894-A13A-90C3CFB495FE}" type="presOf" srcId="{2C08A3F7-6CD6-4F53-A76C-D6F61F9E0FE9}" destId="{F48DC3EC-CF31-49F4-A557-B4DF9FD98889}" srcOrd="0" destOrd="0" presId="urn:microsoft.com/office/officeart/2005/8/layout/vList2"/>
    <dgm:cxn modelId="{21E6D4FA-A191-4BC3-BECE-36CB43EF1285}" srcId="{B242053F-8914-45E3-9FE3-7F05C1A3457E}" destId="{CD73E8C5-C983-45CF-B57C-34DF7B18A2A8}" srcOrd="1" destOrd="0" parTransId="{FFFC01CF-8068-42AA-B868-BAF726ED06E6}" sibTransId="{0046FACC-3EC6-4D90-9442-9A3B41C852F7}"/>
    <dgm:cxn modelId="{9C51B5E4-D0A5-4DAA-A377-8FCC70797183}" type="presOf" srcId="{CD73E8C5-C983-45CF-B57C-34DF7B18A2A8}" destId="{F9734C34-80AA-469F-9924-F4CDF6C36DD6}" srcOrd="0" destOrd="0" presId="urn:microsoft.com/office/officeart/2005/8/layout/vList2"/>
    <dgm:cxn modelId="{E86B8D33-BE75-412C-B7E5-49041C245C7D}" type="presOf" srcId="{C67E1DF2-16C9-4325-B387-95C35A746C56}" destId="{2478EC58-3619-4C33-B91A-329666D1681B}" srcOrd="0" destOrd="0" presId="urn:microsoft.com/office/officeart/2005/8/layout/vList2"/>
    <dgm:cxn modelId="{A95FB5BE-2D30-4BD4-825C-0C4D0CF1B83B}" type="presOf" srcId="{B242053F-8914-45E3-9FE3-7F05C1A3457E}" destId="{15BB47C5-278F-41D9-ADD0-06AD81E10181}" srcOrd="0" destOrd="0" presId="urn:microsoft.com/office/officeart/2005/8/layout/vList2"/>
    <dgm:cxn modelId="{265FD32A-0372-42A1-BA4F-17FF9040D9A5}" type="presParOf" srcId="{15BB47C5-278F-41D9-ADD0-06AD81E10181}" destId="{2478EC58-3619-4C33-B91A-329666D1681B}" srcOrd="0" destOrd="0" presId="urn:microsoft.com/office/officeart/2005/8/layout/vList2"/>
    <dgm:cxn modelId="{58857CF2-F3F2-42A9-B7FF-5F1A7F289842}" type="presParOf" srcId="{15BB47C5-278F-41D9-ADD0-06AD81E10181}" destId="{792EF9B9-5E98-4B5A-B977-A112EB672426}" srcOrd="1" destOrd="0" presId="urn:microsoft.com/office/officeart/2005/8/layout/vList2"/>
    <dgm:cxn modelId="{088645B7-2506-46BF-B5DC-FFAC62DC41AB}" type="presParOf" srcId="{15BB47C5-278F-41D9-ADD0-06AD81E10181}" destId="{F9734C34-80AA-469F-9924-F4CDF6C36DD6}" srcOrd="2" destOrd="0" presId="urn:microsoft.com/office/officeart/2005/8/layout/vList2"/>
    <dgm:cxn modelId="{9A332F43-2B17-4605-A02C-734904FD62B8}" type="presParOf" srcId="{15BB47C5-278F-41D9-ADD0-06AD81E10181}" destId="{0F3B503E-49B9-4172-8BE1-55305DD35D7F}" srcOrd="3" destOrd="0" presId="urn:microsoft.com/office/officeart/2005/8/layout/vList2"/>
    <dgm:cxn modelId="{CB33C78F-EF4F-4DF0-9410-22124BF23C2E}" type="presParOf" srcId="{15BB47C5-278F-41D9-ADD0-06AD81E10181}" destId="{F48DC3EC-CF31-49F4-A557-B4DF9FD9888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8EC58-3619-4C33-B91A-329666D1681B}">
      <dsp:nvSpPr>
        <dsp:cNvPr id="0" name=""/>
        <dsp:cNvSpPr/>
      </dsp:nvSpPr>
      <dsp:spPr>
        <a:xfrm>
          <a:off x="0" y="21484"/>
          <a:ext cx="10018712" cy="1888306"/>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b="1" kern="1200" dirty="0" smtClean="0"/>
            <a:t>I </a:t>
          </a:r>
          <a:r>
            <a:rPr lang="ru-RU" sz="3100" b="1" kern="1200" dirty="0" smtClean="0"/>
            <a:t>этап</a:t>
          </a:r>
          <a:r>
            <a:rPr lang="ru-RU" sz="3100" kern="1200" dirty="0" smtClean="0"/>
            <a:t> проводится в образовательных учреждениях муниципального района до 30.11.2018</a:t>
          </a:r>
          <a:endParaRPr lang="ru-RU" sz="3100" kern="1200" dirty="0"/>
        </a:p>
      </dsp:txBody>
      <dsp:txXfrm>
        <a:off x="92180" y="113664"/>
        <a:ext cx="9834352" cy="1703946"/>
      </dsp:txXfrm>
    </dsp:sp>
    <dsp:sp modelId="{F9734C34-80AA-469F-9924-F4CDF6C36DD6}">
      <dsp:nvSpPr>
        <dsp:cNvPr id="0" name=""/>
        <dsp:cNvSpPr/>
      </dsp:nvSpPr>
      <dsp:spPr>
        <a:xfrm>
          <a:off x="0" y="1999071"/>
          <a:ext cx="10018712" cy="1888306"/>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100" b="1" kern="1200" dirty="0" smtClean="0"/>
            <a:t>II </a:t>
          </a:r>
          <a:r>
            <a:rPr lang="ru-RU" sz="3100" b="1" kern="1200" dirty="0" smtClean="0"/>
            <a:t>этап </a:t>
          </a:r>
          <a:r>
            <a:rPr lang="ru-RU" sz="3100" kern="1200" dirty="0" smtClean="0"/>
            <a:t>- проводится МБУ ДПО «ИМЦ» в два тура: </a:t>
          </a:r>
        </a:p>
        <a:p>
          <a:pPr marL="0" marR="0" lvl="0" indent="0" algn="l" defTabSz="914400" rtl="0" eaLnBrk="1" fontAlgn="auto" latinLnBrk="0" hangingPunct="1">
            <a:lnSpc>
              <a:spcPct val="100000"/>
            </a:lnSpc>
            <a:spcBef>
              <a:spcPct val="0"/>
            </a:spcBef>
            <a:spcAft>
              <a:spcPts val="0"/>
            </a:spcAft>
            <a:buClrTx/>
            <a:buSzTx/>
            <a:buFontTx/>
            <a:buNone/>
            <a:tabLst/>
            <a:defRPr/>
          </a:pPr>
          <a:r>
            <a:rPr lang="ru-RU" sz="3100" i="1" kern="1200" dirty="0" smtClean="0"/>
            <a:t>- заочный (отборочный) </a:t>
          </a:r>
          <a:r>
            <a:rPr lang="ru-RU" sz="3100" kern="1200" dirty="0" smtClean="0"/>
            <a:t>с 07.12.2018 по 25.12.2018 года</a:t>
          </a:r>
        </a:p>
        <a:p>
          <a:pPr marL="0" marR="0" lvl="0" indent="0" algn="l" defTabSz="914400" rtl="0" eaLnBrk="1" fontAlgn="auto" latinLnBrk="0" hangingPunct="1">
            <a:lnSpc>
              <a:spcPct val="100000"/>
            </a:lnSpc>
            <a:spcBef>
              <a:spcPct val="0"/>
            </a:spcBef>
            <a:spcAft>
              <a:spcPts val="0"/>
            </a:spcAft>
            <a:buClrTx/>
            <a:buSzTx/>
            <a:buFontTx/>
            <a:buNone/>
            <a:tabLst/>
            <a:defRPr/>
          </a:pPr>
          <a:r>
            <a:rPr lang="ru-RU" sz="3100" i="1" kern="1200" dirty="0" smtClean="0"/>
            <a:t> - очный</a:t>
          </a:r>
          <a:r>
            <a:rPr lang="ru-RU" sz="3100" kern="1200" dirty="0" smtClean="0"/>
            <a:t> с 31.01.2019 по 07.02.2019</a:t>
          </a:r>
          <a:endParaRPr lang="ru-RU" sz="3100" kern="1200" dirty="0"/>
        </a:p>
      </dsp:txBody>
      <dsp:txXfrm>
        <a:off x="92180" y="2091251"/>
        <a:ext cx="9834352" cy="1703946"/>
      </dsp:txXfrm>
    </dsp:sp>
    <dsp:sp modelId="{F48DC3EC-CF31-49F4-A557-B4DF9FD98889}">
      <dsp:nvSpPr>
        <dsp:cNvPr id="0" name=""/>
        <dsp:cNvSpPr/>
      </dsp:nvSpPr>
      <dsp:spPr>
        <a:xfrm>
          <a:off x="0" y="3976657"/>
          <a:ext cx="10018712" cy="1888306"/>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ru-RU" sz="3100" b="1" kern="1200" smtClean="0"/>
            <a:t>III этап </a:t>
          </a:r>
          <a:r>
            <a:rPr lang="ru-RU" sz="3100" kern="1200" smtClean="0"/>
            <a:t>– краевой конкурс </a:t>
          </a:r>
          <a:endParaRPr lang="ru-RU" sz="3100" kern="1200"/>
        </a:p>
      </dsp:txBody>
      <dsp:txXfrm>
        <a:off x="92180" y="4068837"/>
        <a:ext cx="9834352" cy="17039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39659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5B6235-A0E1-40CB-9500-A388324B5149}" type="datetimeFigureOut">
              <a:rPr lang="ru-RU" smtClean="0"/>
              <a:t>20.11.2018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181156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2021232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1210780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1204988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2025807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4219487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1016640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33124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143853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B6235-A0E1-40CB-9500-A388324B5149}" type="datetimeFigureOut">
              <a:rPr lang="ru-RU" smtClean="0"/>
              <a:t>20.11.2018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411508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35B6235-A0E1-40CB-9500-A388324B5149}" type="datetimeFigureOut">
              <a:rPr lang="ru-RU" smtClean="0"/>
              <a:t>20.11.2018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307775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35B6235-A0E1-40CB-9500-A388324B5149}" type="datetimeFigureOut">
              <a:rPr lang="ru-RU" smtClean="0"/>
              <a:t>20.11.2018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14057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35B6235-A0E1-40CB-9500-A388324B5149}" type="datetimeFigureOut">
              <a:rPr lang="ru-RU" smtClean="0"/>
              <a:t>20.11.2018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284751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B6235-A0E1-40CB-9500-A388324B5149}" type="datetimeFigureOut">
              <a:rPr lang="ru-RU" smtClean="0"/>
              <a:t>20.11.2018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387957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5B6235-A0E1-40CB-9500-A388324B5149}" type="datetimeFigureOut">
              <a:rPr lang="ru-RU" smtClean="0"/>
              <a:t>20.11.2018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3695726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5B6235-A0E1-40CB-9500-A388324B5149}" type="datetimeFigureOut">
              <a:rPr lang="ru-RU" smtClean="0"/>
              <a:t>20.11.2018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3F34D4-B75A-455E-A1EF-06D44E8CD48B}" type="slidenum">
              <a:rPr lang="ru-RU" smtClean="0"/>
              <a:t>‹#›</a:t>
            </a:fld>
            <a:endParaRPr lang="ru-RU"/>
          </a:p>
        </p:txBody>
      </p:sp>
    </p:spTree>
    <p:extLst>
      <p:ext uri="{BB962C8B-B14F-4D97-AF65-F5344CB8AC3E}">
        <p14:creationId xmlns:p14="http://schemas.microsoft.com/office/powerpoint/2010/main" val="205035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5B6235-A0E1-40CB-9500-A388324B5149}" type="datetimeFigureOut">
              <a:rPr lang="ru-RU" smtClean="0"/>
              <a:t>20.11.2018</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3F34D4-B75A-455E-A1EF-06D44E8CD48B}" type="slidenum">
              <a:rPr lang="ru-RU" smtClean="0"/>
              <a:t>‹#›</a:t>
            </a:fld>
            <a:endParaRPr lang="ru-RU"/>
          </a:p>
        </p:txBody>
      </p:sp>
    </p:spTree>
    <p:extLst>
      <p:ext uri="{BB962C8B-B14F-4D97-AF65-F5344CB8AC3E}">
        <p14:creationId xmlns:p14="http://schemas.microsoft.com/office/powerpoint/2010/main" val="1440832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mc.dobryanka-edu.ru/uchitel_goda_201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mc.dobryanka-edu.ru/uchitel_goda_201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28401" y="1665818"/>
            <a:ext cx="8574622" cy="2616199"/>
          </a:xfrm>
        </p:spPr>
        <p:txBody>
          <a:bodyPr>
            <a:normAutofit fontScale="90000"/>
          </a:bodyPr>
          <a:lstStyle/>
          <a:p>
            <a:r>
              <a:rPr lang="ru-RU" dirty="0" smtClean="0"/>
              <a:t>Муниципальный этап Всероссийского конкурса «Учитель года -2019»</a:t>
            </a:r>
            <a:endParaRPr lang="ru-RU" dirty="0"/>
          </a:p>
        </p:txBody>
      </p:sp>
      <p:sp>
        <p:nvSpPr>
          <p:cNvPr id="3" name="Подзаголовок 2"/>
          <p:cNvSpPr>
            <a:spLocks noGrp="1"/>
          </p:cNvSpPr>
          <p:nvPr>
            <p:ph type="subTitle" idx="1"/>
          </p:nvPr>
        </p:nvSpPr>
        <p:spPr>
          <a:xfrm>
            <a:off x="4515378" y="5343524"/>
            <a:ext cx="6987645" cy="969963"/>
          </a:xfrm>
        </p:spPr>
        <p:txBody>
          <a:bodyPr/>
          <a:lstStyle/>
          <a:p>
            <a:r>
              <a:rPr lang="ru-RU" dirty="0" err="1" smtClean="0"/>
              <a:t>Е.В.Землякова</a:t>
            </a:r>
            <a:r>
              <a:rPr lang="ru-RU" dirty="0" smtClean="0"/>
              <a:t> , директор МБУ ДПО «ИМЦ»</a:t>
            </a:r>
            <a:endParaRPr lang="ru-RU" dirty="0"/>
          </a:p>
        </p:txBody>
      </p:sp>
      <p:pic>
        <p:nvPicPr>
          <p:cNvPr id="4" name="Рисунок 3"/>
          <p:cNvPicPr>
            <a:picLocks noChangeAspect="1"/>
          </p:cNvPicPr>
          <p:nvPr/>
        </p:nvPicPr>
        <p:blipFill>
          <a:blip r:embed="rId2"/>
          <a:stretch>
            <a:fillRect/>
          </a:stretch>
        </p:blipFill>
        <p:spPr>
          <a:xfrm>
            <a:off x="5166871" y="329683"/>
            <a:ext cx="5941831" cy="964660"/>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7362" y="294880"/>
            <a:ext cx="3309509" cy="2370401"/>
          </a:xfrm>
          <a:prstGeom prst="rect">
            <a:avLst/>
          </a:prstGeom>
        </p:spPr>
      </p:pic>
    </p:spTree>
    <p:extLst>
      <p:ext uri="{BB962C8B-B14F-4D97-AF65-F5344CB8AC3E}">
        <p14:creationId xmlns:p14="http://schemas.microsoft.com/office/powerpoint/2010/main" val="123346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t>Номинации «Воспитатель дошкольного образовательного учреждения» </a:t>
            </a:r>
            <a:r>
              <a:rPr lang="ru-RU" sz="3200" b="1" dirty="0" smtClean="0"/>
              <a:t>«</a:t>
            </a:r>
            <a:r>
              <a:rPr lang="ru-RU" sz="3200" b="1" dirty="0"/>
              <a:t>Учитель общего образования», «Педагогический дебют</a:t>
            </a:r>
            <a:r>
              <a:rPr lang="ru-RU" sz="3200" b="1" dirty="0" smtClean="0"/>
              <a:t>», «</a:t>
            </a:r>
            <a:r>
              <a:rPr lang="ru-RU" sz="3200" b="1" dirty="0"/>
              <a:t>Социально-педагогическая»</a:t>
            </a:r>
            <a:endParaRPr lang="ru-RU" sz="3200" dirty="0"/>
          </a:p>
        </p:txBody>
      </p:sp>
      <p:sp>
        <p:nvSpPr>
          <p:cNvPr id="3" name="Объект 2"/>
          <p:cNvSpPr>
            <a:spLocks noGrp="1"/>
          </p:cNvSpPr>
          <p:nvPr>
            <p:ph idx="1"/>
          </p:nvPr>
        </p:nvSpPr>
        <p:spPr>
          <a:xfrm>
            <a:off x="1884359" y="2767012"/>
            <a:ext cx="10018713" cy="2190751"/>
          </a:xfrm>
        </p:spPr>
        <p:txBody>
          <a:bodyPr/>
          <a:lstStyle/>
          <a:p>
            <a:r>
              <a:rPr lang="ru-RU" dirty="0"/>
              <a:t>Конкурсное испытание </a:t>
            </a:r>
            <a:r>
              <a:rPr lang="ru-RU" b="1" dirty="0"/>
              <a:t>«</a:t>
            </a:r>
            <a:r>
              <a:rPr lang="ru-RU" b="1" i="1" dirty="0"/>
              <a:t>Блиц-выступление</a:t>
            </a:r>
            <a:r>
              <a:rPr lang="ru-RU" b="1" dirty="0"/>
              <a:t>»</a:t>
            </a:r>
            <a:r>
              <a:rPr lang="ru-RU" dirty="0"/>
              <a:t> для победителей </a:t>
            </a:r>
            <a:r>
              <a:rPr lang="ru-RU" dirty="0" smtClean="0"/>
              <a:t>номинаций </a:t>
            </a:r>
            <a:r>
              <a:rPr lang="ru-RU" dirty="0"/>
              <a:t>на торжественной церемонии награждения.</a:t>
            </a:r>
          </a:p>
          <a:p>
            <a:r>
              <a:rPr lang="ru-RU" dirty="0"/>
              <a:t>Формат: ответы на вопросы членов жюри в режиме импровизации. </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3462" y="4719637"/>
            <a:ext cx="2420901" cy="1733945"/>
          </a:xfrm>
          <a:prstGeom prst="rect">
            <a:avLst/>
          </a:prstGeom>
        </p:spPr>
      </p:pic>
    </p:spTree>
    <p:extLst>
      <p:ext uri="{BB962C8B-B14F-4D97-AF65-F5344CB8AC3E}">
        <p14:creationId xmlns:p14="http://schemas.microsoft.com/office/powerpoint/2010/main" val="507803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342900"/>
            <a:ext cx="10018713" cy="942975"/>
          </a:xfrm>
        </p:spPr>
        <p:txBody>
          <a:bodyPr>
            <a:normAutofit fontScale="90000"/>
          </a:bodyPr>
          <a:lstStyle/>
          <a:p>
            <a:r>
              <a:rPr lang="ru-RU" b="1" dirty="0"/>
              <a:t>Представление материалов участников </a:t>
            </a:r>
            <a:r>
              <a:rPr lang="ru-RU" b="1" dirty="0" smtClean="0"/>
              <a:t>конкурса</a:t>
            </a:r>
            <a:endParaRPr lang="ru-RU" dirty="0"/>
          </a:p>
        </p:txBody>
      </p:sp>
      <p:sp>
        <p:nvSpPr>
          <p:cNvPr id="3" name="Объект 2"/>
          <p:cNvSpPr>
            <a:spLocks noGrp="1"/>
          </p:cNvSpPr>
          <p:nvPr>
            <p:ph idx="1"/>
          </p:nvPr>
        </p:nvSpPr>
        <p:spPr>
          <a:xfrm>
            <a:off x="1484310" y="1428751"/>
            <a:ext cx="10545765" cy="5286374"/>
          </a:xfrm>
        </p:spPr>
        <p:txBody>
          <a:bodyPr>
            <a:normAutofit lnSpcReduction="10000"/>
          </a:bodyPr>
          <a:lstStyle/>
          <a:p>
            <a:pPr marL="0" indent="0">
              <a:buNone/>
            </a:pPr>
            <a:r>
              <a:rPr lang="ru-RU" b="1" dirty="0"/>
              <a:t> </a:t>
            </a:r>
            <a:r>
              <a:rPr lang="ru-RU" dirty="0"/>
              <a:t>	</a:t>
            </a:r>
            <a:r>
              <a:rPr lang="ru-RU" dirty="0" smtClean="0"/>
              <a:t> </a:t>
            </a:r>
            <a:r>
              <a:rPr lang="ru-RU" b="1" dirty="0"/>
              <a:t>До 07.12.2018 </a:t>
            </a:r>
            <a:r>
              <a:rPr lang="ru-RU" dirty="0"/>
              <a:t>для участия в муниципальном этапе конкурса ОО представляет в МБУ ДПО «ИМЦ» следующие материалы:</a:t>
            </a:r>
          </a:p>
          <a:p>
            <a:pPr lvl="0"/>
            <a:r>
              <a:rPr lang="ru-RU" dirty="0"/>
              <a:t>Заявка ОО по образцу (форма № 1)</a:t>
            </a:r>
            <a:r>
              <a:rPr lang="ru-RU" i="1" dirty="0"/>
              <a:t>. </a:t>
            </a:r>
            <a:endParaRPr lang="ru-RU" i="1" dirty="0" smtClean="0"/>
          </a:p>
          <a:p>
            <a:pPr lvl="0"/>
            <a:r>
              <a:rPr lang="ru-RU" dirty="0" smtClean="0"/>
              <a:t>Информационная </a:t>
            </a:r>
            <a:r>
              <a:rPr lang="ru-RU" dirty="0"/>
              <a:t>карта участника конкурса (форма № 2) (кроме номинации «Лидеры образования»)</a:t>
            </a:r>
            <a:r>
              <a:rPr lang="ru-RU" i="1" dirty="0"/>
              <a:t>;</a:t>
            </a:r>
            <a:endParaRPr lang="ru-RU" dirty="0"/>
          </a:p>
          <a:p>
            <a:pPr lvl="0"/>
            <a:r>
              <a:rPr lang="ru-RU" dirty="0"/>
              <a:t>2 цветные фотографии (портретная и сюжетная) в электронном виде с расширением </a:t>
            </a:r>
            <a:r>
              <a:rPr lang="ru-RU" dirty="0" err="1"/>
              <a:t>jpg</a:t>
            </a:r>
            <a:r>
              <a:rPr lang="ru-RU" dirty="0"/>
              <a:t>, общим объемом не более 1 </a:t>
            </a:r>
            <a:r>
              <a:rPr lang="ru-RU" dirty="0" err="1"/>
              <a:t>Мбт</a:t>
            </a:r>
            <a:r>
              <a:rPr lang="ru-RU" dirty="0"/>
              <a:t>; для номинации «Лидеры образования» - групповое фото.</a:t>
            </a:r>
          </a:p>
          <a:p>
            <a:pPr marL="0" indent="0">
              <a:buNone/>
            </a:pPr>
            <a:r>
              <a:rPr lang="ru-RU" dirty="0" smtClean="0"/>
              <a:t>	 </a:t>
            </a:r>
            <a:r>
              <a:rPr lang="ru-RU" dirty="0"/>
              <a:t>Факт участия педагога в конкурсе подтверждается публикацией материалов на официальном сайте МБУ ДПО «ИМЦ»  </a:t>
            </a:r>
            <a:r>
              <a:rPr lang="ru-RU" u="sng" dirty="0">
                <a:hlinkClick r:id="rId2"/>
              </a:rPr>
              <a:t>http://imc.dobryanka-edu.ru/uchitel_goda_2019/</a:t>
            </a:r>
            <a:r>
              <a:rPr lang="ru-RU" dirty="0"/>
              <a:t> и предполагает его согласие на хранение и обработку его персональных данных, предоставленных в конкурсных материалах и согласие на открытие для широкого круга общественности</a:t>
            </a:r>
            <a:endParaRPr lang="ru-RU" dirty="0"/>
          </a:p>
        </p:txBody>
      </p:sp>
    </p:spTree>
    <p:extLst>
      <p:ext uri="{BB962C8B-B14F-4D97-AF65-F5344CB8AC3E}">
        <p14:creationId xmlns:p14="http://schemas.microsoft.com/office/powerpoint/2010/main" val="1077581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342900"/>
            <a:ext cx="10018713" cy="942975"/>
          </a:xfrm>
        </p:spPr>
        <p:txBody>
          <a:bodyPr>
            <a:normAutofit fontScale="90000"/>
          </a:bodyPr>
          <a:lstStyle/>
          <a:p>
            <a:r>
              <a:rPr lang="ru-RU" b="1" dirty="0"/>
              <a:t>Представление материалов участников </a:t>
            </a:r>
            <a:r>
              <a:rPr lang="ru-RU" b="1" dirty="0" smtClean="0"/>
              <a:t>конкурса</a:t>
            </a:r>
            <a:endParaRPr lang="ru-RU" dirty="0"/>
          </a:p>
        </p:txBody>
      </p:sp>
      <p:sp>
        <p:nvSpPr>
          <p:cNvPr id="3" name="Объект 2"/>
          <p:cNvSpPr>
            <a:spLocks noGrp="1"/>
          </p:cNvSpPr>
          <p:nvPr>
            <p:ph idx="1"/>
          </p:nvPr>
        </p:nvSpPr>
        <p:spPr>
          <a:xfrm>
            <a:off x="1484310" y="1428751"/>
            <a:ext cx="10545765" cy="5286374"/>
          </a:xfrm>
        </p:spPr>
        <p:txBody>
          <a:bodyPr>
            <a:normAutofit/>
          </a:bodyPr>
          <a:lstStyle/>
          <a:p>
            <a:pPr marL="0" indent="0">
              <a:buNone/>
            </a:pPr>
            <a:r>
              <a:rPr lang="ru-RU" b="1" dirty="0"/>
              <a:t> </a:t>
            </a:r>
            <a:r>
              <a:rPr lang="ru-RU" dirty="0"/>
              <a:t>	</a:t>
            </a:r>
            <a:r>
              <a:rPr lang="ru-RU" b="1" dirty="0" smtClean="0"/>
              <a:t>До </a:t>
            </a:r>
            <a:r>
              <a:rPr lang="ru-RU" b="1" dirty="0"/>
              <a:t>14.12.2018</a:t>
            </a:r>
            <a:r>
              <a:rPr lang="ru-RU" dirty="0"/>
              <a:t> представляются следующие материалы участников всех номинаций, (кроме номинации  «Лидеры образования»):</a:t>
            </a:r>
          </a:p>
          <a:p>
            <a:pPr lvl="0"/>
            <a:r>
              <a:rPr lang="ru-RU" dirty="0"/>
              <a:t>Ссылка на визитку «Мое педагогическое кредо» размещённую на облачных сервисах (</a:t>
            </a:r>
            <a:r>
              <a:rPr lang="ru-RU" dirty="0" err="1"/>
              <a:t>Яндекс.Диск</a:t>
            </a:r>
            <a:r>
              <a:rPr lang="ru-RU" dirty="0"/>
              <a:t>, или других, позволяющих просматривать видеофрагмент непосредственно в окне браузера, без его скачивания на компьютер);</a:t>
            </a:r>
          </a:p>
          <a:p>
            <a:pPr lvl="0"/>
            <a:r>
              <a:rPr lang="ru-RU" dirty="0"/>
              <a:t>Ссылка на видеофрагмент занятия/урока, размещённую на облачных сервисах (</a:t>
            </a:r>
            <a:r>
              <a:rPr lang="ru-RU" dirty="0" err="1"/>
              <a:t>Яндекс.Диск</a:t>
            </a:r>
            <a:r>
              <a:rPr lang="ru-RU" dirty="0"/>
              <a:t>, или других, позволяющих просматривать видеофрагмент непосредственно в окне браузера, без его скачивания на компьютер).</a:t>
            </a:r>
          </a:p>
          <a:p>
            <a:pPr marL="0" indent="0">
              <a:buNone/>
            </a:pPr>
            <a:r>
              <a:rPr lang="ru-RU" b="1" dirty="0" smtClean="0"/>
              <a:t>До </a:t>
            </a:r>
            <a:r>
              <a:rPr lang="ru-RU" b="1" dirty="0"/>
              <a:t>23.01.2019</a:t>
            </a:r>
            <a:r>
              <a:rPr lang="ru-RU" dirty="0"/>
              <a:t> тему урока/занятия/мероприятия (форма №3) (кроме номинации «Лидеры образования»).</a:t>
            </a:r>
          </a:p>
          <a:p>
            <a:endParaRPr lang="ru-RU" dirty="0"/>
          </a:p>
        </p:txBody>
      </p:sp>
    </p:spTree>
    <p:extLst>
      <p:ext uri="{BB962C8B-B14F-4D97-AF65-F5344CB8AC3E}">
        <p14:creationId xmlns:p14="http://schemas.microsoft.com/office/powerpoint/2010/main" val="355926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0"/>
            <a:ext cx="10018713" cy="1064485"/>
          </a:xfrm>
        </p:spPr>
        <p:txBody>
          <a:bodyPr/>
          <a:lstStyle/>
          <a:p>
            <a:r>
              <a:rPr lang="ru-RU" b="1" dirty="0" smtClean="0"/>
              <a:t>Календарь дат заочного этапа</a:t>
            </a:r>
            <a:endParaRPr lang="ru-RU" b="1" dirty="0"/>
          </a:p>
        </p:txBody>
      </p:sp>
      <p:sp>
        <p:nvSpPr>
          <p:cNvPr id="3" name="Объект 2"/>
          <p:cNvSpPr>
            <a:spLocks noGrp="1"/>
          </p:cNvSpPr>
          <p:nvPr>
            <p:ph idx="1"/>
          </p:nvPr>
        </p:nvSpPr>
        <p:spPr>
          <a:xfrm>
            <a:off x="5962048" y="1417320"/>
            <a:ext cx="6458552" cy="5440681"/>
          </a:xfrm>
        </p:spPr>
        <p:txBody>
          <a:bodyPr>
            <a:normAutofit/>
          </a:bodyPr>
          <a:lstStyle/>
          <a:p>
            <a:r>
              <a:rPr lang="ru-RU" sz="2800" dirty="0" smtClean="0"/>
              <a:t>03.12.2018  - семинар для участников конкурса</a:t>
            </a:r>
          </a:p>
          <a:p>
            <a:r>
              <a:rPr lang="ru-RU" sz="2800" dirty="0" smtClean="0"/>
              <a:t>07.12.2018 - заявка, документы</a:t>
            </a:r>
          </a:p>
          <a:p>
            <a:r>
              <a:rPr lang="ru-RU" sz="2800" dirty="0" smtClean="0"/>
              <a:t>14.12.2018 -  ссылки на презентации и видео</a:t>
            </a:r>
          </a:p>
          <a:p>
            <a:r>
              <a:rPr lang="ru-RU" sz="2800" dirty="0" smtClean="0"/>
              <a:t>18.12.2018  - семинар для членов жюри</a:t>
            </a:r>
          </a:p>
          <a:p>
            <a:r>
              <a:rPr lang="ru-RU" sz="2800" dirty="0" smtClean="0"/>
              <a:t>18.12.2018 – 24.12.2018 - заочный этап</a:t>
            </a:r>
          </a:p>
          <a:p>
            <a:r>
              <a:rPr lang="ru-RU" sz="2800" dirty="0" smtClean="0"/>
              <a:t>25.12.2018 – итоги  заочного этапа</a:t>
            </a:r>
            <a:endParaRPr lang="ru-RU" sz="2800" dirty="0"/>
          </a:p>
        </p:txBody>
      </p:sp>
      <p:grpSp>
        <p:nvGrpSpPr>
          <p:cNvPr id="12" name="Группа 11"/>
          <p:cNvGrpSpPr/>
          <p:nvPr/>
        </p:nvGrpSpPr>
        <p:grpSpPr>
          <a:xfrm>
            <a:off x="251686" y="1882140"/>
            <a:ext cx="5710362" cy="3863340"/>
            <a:chOff x="4045994" y="0"/>
            <a:chExt cx="5710362" cy="3459480"/>
          </a:xfrm>
        </p:grpSpPr>
        <p:pic>
          <p:nvPicPr>
            <p:cNvPr id="4" name="Рисунок 3"/>
            <p:cNvPicPr>
              <a:picLocks noChangeAspect="1"/>
            </p:cNvPicPr>
            <p:nvPr/>
          </p:nvPicPr>
          <p:blipFill>
            <a:blip r:embed="rId2"/>
            <a:stretch>
              <a:fillRect/>
            </a:stretch>
          </p:blipFill>
          <p:spPr>
            <a:xfrm>
              <a:off x="4045994" y="0"/>
              <a:ext cx="5710362" cy="3459480"/>
            </a:xfrm>
            <a:prstGeom prst="rect">
              <a:avLst/>
            </a:prstGeom>
          </p:spPr>
        </p:pic>
        <p:sp>
          <p:nvSpPr>
            <p:cNvPr id="5" name="Прямоугольник 4"/>
            <p:cNvSpPr/>
            <p:nvPr/>
          </p:nvSpPr>
          <p:spPr>
            <a:xfrm>
              <a:off x="4297680" y="1059180"/>
              <a:ext cx="731520" cy="411480"/>
            </a:xfrm>
            <a:prstGeom prst="rect">
              <a:avLst/>
            </a:prstGeom>
            <a:noFill/>
            <a:ln w="73025"/>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6" name="Прямоугольник 5"/>
            <p:cNvSpPr/>
            <p:nvPr/>
          </p:nvSpPr>
          <p:spPr>
            <a:xfrm>
              <a:off x="7303656" y="1059180"/>
              <a:ext cx="731520" cy="411480"/>
            </a:xfrm>
            <a:prstGeom prst="rect">
              <a:avLst/>
            </a:prstGeom>
            <a:noFill/>
            <a:ln w="73025"/>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7" name="Прямоугольник 6"/>
            <p:cNvSpPr/>
            <p:nvPr/>
          </p:nvSpPr>
          <p:spPr>
            <a:xfrm>
              <a:off x="7303656" y="1470660"/>
              <a:ext cx="731520" cy="411480"/>
            </a:xfrm>
            <a:prstGeom prst="rect">
              <a:avLst/>
            </a:prstGeom>
            <a:noFill/>
            <a:ln w="73025"/>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8" name="Прямоугольник 7"/>
            <p:cNvSpPr/>
            <p:nvPr/>
          </p:nvSpPr>
          <p:spPr>
            <a:xfrm>
              <a:off x="5029200" y="2331719"/>
              <a:ext cx="731520" cy="411480"/>
            </a:xfrm>
            <a:prstGeom prst="rect">
              <a:avLst/>
            </a:prstGeom>
            <a:noFill/>
            <a:ln w="73025"/>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9" name="Прямоугольник 8"/>
            <p:cNvSpPr/>
            <p:nvPr/>
          </p:nvSpPr>
          <p:spPr>
            <a:xfrm>
              <a:off x="5029200" y="1920239"/>
              <a:ext cx="731520" cy="411480"/>
            </a:xfrm>
            <a:prstGeom prst="rect">
              <a:avLst/>
            </a:prstGeom>
            <a:noFill/>
            <a:ln w="7302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0" name="Прямоугольник 9"/>
            <p:cNvSpPr/>
            <p:nvPr/>
          </p:nvSpPr>
          <p:spPr>
            <a:xfrm>
              <a:off x="5760720" y="1920239"/>
              <a:ext cx="2332176" cy="411480"/>
            </a:xfrm>
            <a:prstGeom prst="rect">
              <a:avLst/>
            </a:prstGeom>
            <a:noFill/>
            <a:ln w="7302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1" name="Прямоугольник 10"/>
            <p:cNvSpPr/>
            <p:nvPr/>
          </p:nvSpPr>
          <p:spPr>
            <a:xfrm>
              <a:off x="4297680" y="2331719"/>
              <a:ext cx="731520" cy="411480"/>
            </a:xfrm>
            <a:prstGeom prst="rect">
              <a:avLst/>
            </a:prstGeom>
            <a:noFill/>
            <a:ln w="7302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grpSp>
    </p:spTree>
    <p:extLst>
      <p:ext uri="{BB962C8B-B14F-4D97-AF65-F5344CB8AC3E}">
        <p14:creationId xmlns:p14="http://schemas.microsoft.com/office/powerpoint/2010/main" val="98476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74321"/>
            <a:ext cx="10018713" cy="838200"/>
          </a:xfrm>
        </p:spPr>
        <p:txBody>
          <a:bodyPr/>
          <a:lstStyle/>
          <a:p>
            <a:r>
              <a:rPr lang="ru-RU" b="1" dirty="0"/>
              <a:t>Календарь дат </a:t>
            </a:r>
            <a:r>
              <a:rPr lang="ru-RU" b="1" dirty="0" smtClean="0"/>
              <a:t>очного </a:t>
            </a:r>
            <a:r>
              <a:rPr lang="ru-RU" b="1" dirty="0"/>
              <a:t>этапа</a:t>
            </a:r>
            <a:endParaRPr lang="ru-RU" dirty="0"/>
          </a:p>
        </p:txBody>
      </p:sp>
      <p:sp>
        <p:nvSpPr>
          <p:cNvPr id="3" name="Объект 2"/>
          <p:cNvSpPr>
            <a:spLocks noGrp="1"/>
          </p:cNvSpPr>
          <p:nvPr>
            <p:ph idx="1"/>
          </p:nvPr>
        </p:nvSpPr>
        <p:spPr>
          <a:xfrm>
            <a:off x="5303618" y="1112521"/>
            <a:ext cx="6888382" cy="5745479"/>
          </a:xfrm>
        </p:spPr>
        <p:txBody>
          <a:bodyPr>
            <a:normAutofit/>
          </a:bodyPr>
          <a:lstStyle/>
          <a:p>
            <a:r>
              <a:rPr lang="ru-RU" dirty="0" smtClean="0"/>
              <a:t>16.01.2019 – тренинг по </a:t>
            </a:r>
            <a:r>
              <a:rPr lang="ru-RU" dirty="0" err="1" smtClean="0"/>
              <a:t>метапредметному</a:t>
            </a:r>
            <a:r>
              <a:rPr lang="ru-RU" dirty="0" smtClean="0"/>
              <a:t> испытанию «Аргументация в дискуссии»</a:t>
            </a:r>
          </a:p>
          <a:p>
            <a:r>
              <a:rPr lang="ru-RU" dirty="0" smtClean="0"/>
              <a:t>23.01.2019 – предоставление темы урока/занятия/мероприятия</a:t>
            </a:r>
          </a:p>
          <a:p>
            <a:r>
              <a:rPr lang="ru-RU" dirty="0" smtClean="0"/>
              <a:t>31.01.2019 – торжественное открытие конкурса. Конкурсное испытание «ТЭД-выступление»</a:t>
            </a:r>
          </a:p>
          <a:p>
            <a:r>
              <a:rPr lang="ru-RU" dirty="0" smtClean="0"/>
              <a:t>01.02.2019 - Конкурсные испытания: «Беседы с родителями», «Аргументация в дискуссии», «Лидеры образования» </a:t>
            </a:r>
          </a:p>
          <a:p>
            <a:r>
              <a:rPr lang="ru-RU" dirty="0" smtClean="0"/>
              <a:t>04,05.02.2019 - </a:t>
            </a:r>
            <a:r>
              <a:rPr lang="ru-RU" dirty="0"/>
              <a:t>Конкурсные испытания: </a:t>
            </a:r>
            <a:r>
              <a:rPr lang="ru-RU" dirty="0" smtClean="0"/>
              <a:t>«Урок/занятие/мероприятие»</a:t>
            </a:r>
          </a:p>
          <a:p>
            <a:r>
              <a:rPr lang="ru-RU" dirty="0" smtClean="0"/>
              <a:t>07.02.2019 – Торжественное закрытие конкурса</a:t>
            </a:r>
            <a:endParaRPr lang="ru-RU" dirty="0"/>
          </a:p>
        </p:txBody>
      </p:sp>
      <p:grpSp>
        <p:nvGrpSpPr>
          <p:cNvPr id="15" name="Группа 14"/>
          <p:cNvGrpSpPr/>
          <p:nvPr/>
        </p:nvGrpSpPr>
        <p:grpSpPr>
          <a:xfrm>
            <a:off x="0" y="1112521"/>
            <a:ext cx="5303617" cy="5577839"/>
            <a:chOff x="0" y="1112521"/>
            <a:chExt cx="5303617" cy="5577839"/>
          </a:xfrm>
        </p:grpSpPr>
        <p:pic>
          <p:nvPicPr>
            <p:cNvPr id="4" name="Рисунок 3"/>
            <p:cNvPicPr>
              <a:picLocks noChangeAspect="1"/>
            </p:cNvPicPr>
            <p:nvPr/>
          </p:nvPicPr>
          <p:blipFill rotWithShape="1">
            <a:blip r:embed="rId2"/>
            <a:srcRect l="2414" r="1536" b="9524"/>
            <a:stretch/>
          </p:blipFill>
          <p:spPr>
            <a:xfrm>
              <a:off x="0" y="1112521"/>
              <a:ext cx="5303617" cy="3817376"/>
            </a:xfrm>
            <a:prstGeom prst="rect">
              <a:avLst/>
            </a:prstGeom>
          </p:spPr>
        </p:pic>
        <p:pic>
          <p:nvPicPr>
            <p:cNvPr id="5" name="Рисунок 4"/>
            <p:cNvPicPr>
              <a:picLocks noChangeAspect="1"/>
            </p:cNvPicPr>
            <p:nvPr/>
          </p:nvPicPr>
          <p:blipFill rotWithShape="1">
            <a:blip r:embed="rId3"/>
            <a:srcRect l="1335" t="7103" r="2667" b="42736"/>
            <a:stretch/>
          </p:blipFill>
          <p:spPr>
            <a:xfrm>
              <a:off x="0" y="4484925"/>
              <a:ext cx="5231362" cy="2205435"/>
            </a:xfrm>
            <a:prstGeom prst="rect">
              <a:avLst/>
            </a:prstGeom>
          </p:spPr>
        </p:pic>
        <p:sp>
          <p:nvSpPr>
            <p:cNvPr id="6" name="Прямоугольник 5"/>
            <p:cNvSpPr/>
            <p:nvPr/>
          </p:nvSpPr>
          <p:spPr>
            <a:xfrm>
              <a:off x="1517449" y="3454468"/>
              <a:ext cx="737002" cy="51522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1517449" y="2939239"/>
              <a:ext cx="737002" cy="51522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247179" y="3965791"/>
              <a:ext cx="737002" cy="5152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2958836" y="5191415"/>
              <a:ext cx="668770" cy="5152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238487" y="5698834"/>
              <a:ext cx="737002" cy="5152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942952" y="5706643"/>
              <a:ext cx="737002" cy="5152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2308139" y="5706643"/>
              <a:ext cx="650697" cy="5152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804446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0"/>
            <a:ext cx="10018713" cy="557213"/>
          </a:xfrm>
        </p:spPr>
        <p:txBody>
          <a:bodyPr>
            <a:normAutofit fontScale="90000"/>
          </a:bodyPr>
          <a:lstStyle/>
          <a:p>
            <a:r>
              <a:rPr lang="ru-RU" dirty="0" smtClean="0"/>
              <a:t>Жюри конкурса</a:t>
            </a:r>
            <a:endParaRPr lang="ru-RU" dirty="0"/>
          </a:p>
        </p:txBody>
      </p:sp>
      <p:sp>
        <p:nvSpPr>
          <p:cNvPr id="3" name="Объект 2"/>
          <p:cNvSpPr>
            <a:spLocks noGrp="1"/>
          </p:cNvSpPr>
          <p:nvPr>
            <p:ph idx="1"/>
          </p:nvPr>
        </p:nvSpPr>
        <p:spPr>
          <a:xfrm>
            <a:off x="1484310" y="557214"/>
            <a:ext cx="10018713" cy="6300786"/>
          </a:xfrm>
        </p:spPr>
        <p:txBody>
          <a:bodyPr>
            <a:normAutofit fontScale="85000" lnSpcReduction="20000"/>
          </a:bodyPr>
          <a:lstStyle/>
          <a:p>
            <a:r>
              <a:rPr lang="ru-RU" dirty="0"/>
              <a:t>Состав жюри является </a:t>
            </a:r>
            <a:r>
              <a:rPr lang="ru-RU" b="1" dirty="0"/>
              <a:t>постоянным для заочного и очного туров</a:t>
            </a:r>
            <a:r>
              <a:rPr lang="ru-RU" dirty="0"/>
              <a:t>. </a:t>
            </a:r>
          </a:p>
          <a:p>
            <a:r>
              <a:rPr lang="ru-RU" dirty="0" smtClean="0"/>
              <a:t>Для </a:t>
            </a:r>
            <a:r>
              <a:rPr lang="ru-RU" dirty="0"/>
              <a:t>конкурсного испытания </a:t>
            </a:r>
            <a:r>
              <a:rPr lang="ru-RU" b="1" dirty="0"/>
              <a:t>«Аргументация в дискуссии» формируется отдельное </a:t>
            </a:r>
            <a:r>
              <a:rPr lang="ru-RU" dirty="0"/>
              <a:t>жюри из состава экспертов муниципальной </a:t>
            </a:r>
            <a:r>
              <a:rPr lang="ru-RU" dirty="0" err="1"/>
              <a:t>метапредметной</a:t>
            </a:r>
            <a:r>
              <a:rPr lang="ru-RU" dirty="0"/>
              <a:t> олимпиады. </a:t>
            </a:r>
          </a:p>
          <a:p>
            <a:r>
              <a:rPr lang="ru-RU" dirty="0" smtClean="0"/>
              <a:t>Состав </a:t>
            </a:r>
            <a:r>
              <a:rPr lang="ru-RU" dirty="0"/>
              <a:t>жюри утверждается приказом управления образования не позднее 07 декабря текущего года. Если в состав жюри входит представитель от образовательного учреждения, чей конкурсант является участником, то данный член жюри не оценивает его испытания. </a:t>
            </a:r>
          </a:p>
          <a:p>
            <a:r>
              <a:rPr lang="ru-RU" dirty="0" smtClean="0"/>
              <a:t>Итоговый </a:t>
            </a:r>
            <a:r>
              <a:rPr lang="ru-RU" dirty="0"/>
              <a:t>результат считается </a:t>
            </a:r>
            <a:r>
              <a:rPr lang="ru-RU" b="1" dirty="0"/>
              <a:t>по сумме средних баллов всех конкурсных испытаний очного и заочного туров.</a:t>
            </a:r>
            <a:r>
              <a:rPr lang="ru-RU" dirty="0"/>
              <a:t> Рейтинг участников в каждой номинации выстраивается по сумме баллов всех членов жюри. </a:t>
            </a:r>
          </a:p>
          <a:p>
            <a:r>
              <a:rPr lang="ru-RU" dirty="0" smtClean="0"/>
              <a:t>Для </a:t>
            </a:r>
            <a:r>
              <a:rPr lang="ru-RU" b="1" dirty="0"/>
              <a:t>независимого</a:t>
            </a:r>
            <a:r>
              <a:rPr lang="ru-RU" dirty="0"/>
              <a:t> оценивания конкурсных мероприятий очного тура оргкомитетом формируется состав независимого жюри из родителей детей, посещающих дошкольное образовательное учреждение, для номинации «Воспитатель дошкольного образовательного учреждения», из учащихся старших классов для номинаций «Учитель общего образования», «Социально-педагогическая», «Педагогический дебют». Независимое жюри самостоятельно определяет одного победителя в каждой номинации.</a:t>
            </a:r>
          </a:p>
          <a:p>
            <a:r>
              <a:rPr lang="ru-RU" dirty="0" smtClean="0"/>
              <a:t>Для </a:t>
            </a:r>
            <a:r>
              <a:rPr lang="ru-RU" dirty="0"/>
              <a:t>определения абсолютного победителя из числа победителей конкурса в номинациях «Воспитатель дошкольного образовательного учреждения», «Учитель общего образования», «Педагогический дебют», «Социально-педагогическая» оргкомитетом формируется независимое жюри конкурса «Учитель года 2019» непосредственно в день проведения конкурсного испытания </a:t>
            </a:r>
            <a:r>
              <a:rPr lang="ru-RU" b="1" dirty="0"/>
              <a:t>«Блиц-выступление</a:t>
            </a:r>
            <a:r>
              <a:rPr lang="ru-RU" b="1" dirty="0" smtClean="0"/>
              <a:t>».</a:t>
            </a:r>
            <a:endParaRPr lang="ru-RU" b="1" dirty="0"/>
          </a:p>
        </p:txBody>
      </p:sp>
    </p:spTree>
    <p:extLst>
      <p:ext uri="{BB962C8B-B14F-4D97-AF65-F5344CB8AC3E}">
        <p14:creationId xmlns:p14="http://schemas.microsoft.com/office/powerpoint/2010/main" val="64035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342901"/>
            <a:ext cx="10018713" cy="814387"/>
          </a:xfrm>
        </p:spPr>
        <p:txBody>
          <a:bodyPr>
            <a:noAutofit/>
          </a:bodyPr>
          <a:lstStyle/>
          <a:p>
            <a:r>
              <a:rPr lang="ru-RU" sz="3200" b="1" dirty="0"/>
              <a:t>Определение лауреатов и победителей конкурса,</a:t>
            </a:r>
            <a:r>
              <a:rPr lang="ru-RU" sz="3200" dirty="0"/>
              <a:t/>
            </a:r>
            <a:br>
              <a:rPr lang="ru-RU" sz="3200" dirty="0"/>
            </a:br>
            <a:r>
              <a:rPr lang="ru-RU" sz="3200" b="1" dirty="0"/>
              <a:t>абсолютного победителя </a:t>
            </a:r>
            <a:r>
              <a:rPr lang="ru-RU" sz="3200" b="1" dirty="0" smtClean="0"/>
              <a:t>конкурса</a:t>
            </a:r>
            <a:endParaRPr lang="ru-RU" sz="3200" dirty="0"/>
          </a:p>
        </p:txBody>
      </p:sp>
      <p:sp>
        <p:nvSpPr>
          <p:cNvPr id="3" name="Объект 2"/>
          <p:cNvSpPr>
            <a:spLocks noGrp="1"/>
          </p:cNvSpPr>
          <p:nvPr>
            <p:ph idx="1"/>
          </p:nvPr>
        </p:nvSpPr>
        <p:spPr>
          <a:xfrm>
            <a:off x="1484310" y="1328739"/>
            <a:ext cx="10018713" cy="5129212"/>
          </a:xfrm>
        </p:spPr>
        <p:txBody>
          <a:bodyPr>
            <a:normAutofit fontScale="85000" lnSpcReduction="20000"/>
          </a:bodyPr>
          <a:lstStyle/>
          <a:p>
            <a:r>
              <a:rPr lang="ru-RU" dirty="0"/>
              <a:t>Трое участников </a:t>
            </a:r>
            <a:r>
              <a:rPr lang="ru-RU" b="1" dirty="0" err="1"/>
              <a:t>метапредметного</a:t>
            </a:r>
            <a:r>
              <a:rPr lang="ru-RU" b="1" dirty="0"/>
              <a:t> испытания «Аргументация в дискуссии», </a:t>
            </a:r>
            <a:r>
              <a:rPr lang="ru-RU" dirty="0"/>
              <a:t>набравших наибольшее количество баллов в общем рейтинге номинаций «Учитель общего образования», «Педагогический дебют», «Социально-педагогическая», становятся победителями и получают соответственно </a:t>
            </a:r>
            <a:r>
              <a:rPr lang="ru-RU" b="1" dirty="0"/>
              <a:t>дипломы за 1,2,3 место</a:t>
            </a:r>
            <a:r>
              <a:rPr lang="ru-RU" dirty="0"/>
              <a:t>.</a:t>
            </a:r>
          </a:p>
          <a:p>
            <a:r>
              <a:rPr lang="ru-RU" dirty="0" smtClean="0"/>
              <a:t> </a:t>
            </a:r>
            <a:r>
              <a:rPr lang="ru-RU" dirty="0"/>
              <a:t>Трое участников/команд, набравших наибольшее количество баллов в общем рейтинге номинаций «Воспитатель дошкольного образовательного учреждения», «Учитель общего образования», «Педагогический дебют», «Социально-педагогическая», «Лидеры образования» по результатам очного тура, объявляются лауреатами конкурса. </a:t>
            </a:r>
          </a:p>
          <a:p>
            <a:r>
              <a:rPr lang="ru-RU" dirty="0" smtClean="0"/>
              <a:t>Первый </a:t>
            </a:r>
            <a:r>
              <a:rPr lang="ru-RU" dirty="0"/>
              <a:t>лауреат конкурса, набравший наибольшее количество баллов в общем рейтинге, объявляется победителем номинации конкурса, награждается </a:t>
            </a:r>
            <a:r>
              <a:rPr lang="ru-RU" b="1" dirty="0"/>
              <a:t>дипломом </a:t>
            </a:r>
            <a:r>
              <a:rPr lang="en-US" b="1" dirty="0"/>
              <a:t>I c</a:t>
            </a:r>
            <a:r>
              <a:rPr lang="ru-RU" b="1" dirty="0" err="1"/>
              <a:t>тепени</a:t>
            </a:r>
            <a:r>
              <a:rPr lang="ru-RU" dirty="0"/>
              <a:t>. Остальные два лауреата конкурса  получают </a:t>
            </a:r>
            <a:r>
              <a:rPr lang="ru-RU" b="1" dirty="0"/>
              <a:t>дипломы </a:t>
            </a:r>
            <a:r>
              <a:rPr lang="en-US" b="1" dirty="0"/>
              <a:t>II</a:t>
            </a:r>
            <a:r>
              <a:rPr lang="ru-RU" b="1" dirty="0"/>
              <a:t> и Ш степени</a:t>
            </a:r>
            <a:r>
              <a:rPr lang="ru-RU" dirty="0"/>
              <a:t>.</a:t>
            </a:r>
          </a:p>
          <a:p>
            <a:r>
              <a:rPr lang="ru-RU" b="1" dirty="0" smtClean="0"/>
              <a:t>Абсолютный </a:t>
            </a:r>
            <a:r>
              <a:rPr lang="ru-RU" b="1" dirty="0"/>
              <a:t>победитель </a:t>
            </a:r>
            <a:r>
              <a:rPr lang="ru-RU" dirty="0"/>
              <a:t>определяется из числа победителей конкурса в номинациях  «Воспитатель дошкольного образовательного учреждения», «Учитель общего образования», «Педагогический дебют», «Социально-педагогическая»  на торжественной церемонии награждения по результатам конкурсного испытания </a:t>
            </a:r>
            <a:r>
              <a:rPr lang="ru-RU" b="1" dirty="0"/>
              <a:t>«Блиц-выступление</a:t>
            </a:r>
            <a:r>
              <a:rPr lang="ru-RU" b="1" dirty="0" smtClean="0"/>
              <a:t>»</a:t>
            </a:r>
            <a:r>
              <a:rPr lang="ru-RU" dirty="0" smtClean="0"/>
              <a:t>.</a:t>
            </a:r>
            <a:endParaRPr lang="ru-RU" dirty="0"/>
          </a:p>
        </p:txBody>
      </p:sp>
    </p:spTree>
    <p:extLst>
      <p:ext uri="{BB962C8B-B14F-4D97-AF65-F5344CB8AC3E}">
        <p14:creationId xmlns:p14="http://schemas.microsoft.com/office/powerpoint/2010/main" val="3543673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85750"/>
            <a:ext cx="10018713" cy="442913"/>
          </a:xfrm>
        </p:spPr>
        <p:txBody>
          <a:bodyPr>
            <a:normAutofit fontScale="90000"/>
          </a:bodyPr>
          <a:lstStyle/>
          <a:p>
            <a:r>
              <a:rPr lang="ru-RU" b="1" dirty="0"/>
              <a:t>Награждение </a:t>
            </a:r>
            <a:r>
              <a:rPr lang="ru-RU" b="1" dirty="0" smtClean="0"/>
              <a:t>победителей</a:t>
            </a:r>
            <a:endParaRPr lang="ru-RU" dirty="0"/>
          </a:p>
        </p:txBody>
      </p:sp>
      <p:sp>
        <p:nvSpPr>
          <p:cNvPr id="3" name="Объект 2"/>
          <p:cNvSpPr>
            <a:spLocks noGrp="1"/>
          </p:cNvSpPr>
          <p:nvPr>
            <p:ph idx="1"/>
          </p:nvPr>
        </p:nvSpPr>
        <p:spPr>
          <a:xfrm>
            <a:off x="1484310" y="857251"/>
            <a:ext cx="10018713" cy="5757862"/>
          </a:xfrm>
        </p:spPr>
        <p:txBody>
          <a:bodyPr>
            <a:normAutofit fontScale="92500" lnSpcReduction="10000"/>
          </a:bodyPr>
          <a:lstStyle/>
          <a:p>
            <a:r>
              <a:rPr lang="ru-RU" dirty="0"/>
              <a:t>Всем конкурсантам отборочного этапа Конкурса, не прошедшим в очный этап, вручаются </a:t>
            </a:r>
            <a:r>
              <a:rPr lang="ru-RU" b="1" dirty="0"/>
              <a:t>сертификаты участника отборочного этапа</a:t>
            </a:r>
            <a:r>
              <a:rPr lang="ru-RU" dirty="0"/>
              <a:t>.  </a:t>
            </a:r>
          </a:p>
          <a:p>
            <a:r>
              <a:rPr lang="ru-RU" dirty="0"/>
              <a:t>	</a:t>
            </a:r>
            <a:r>
              <a:rPr lang="ru-RU" dirty="0" smtClean="0"/>
              <a:t>Всем </a:t>
            </a:r>
            <a:r>
              <a:rPr lang="ru-RU" dirty="0"/>
              <a:t>конкурсантам очного этапа Конкурса, не занявшим призовые места, вручаются </a:t>
            </a:r>
            <a:r>
              <a:rPr lang="ru-RU" b="1" dirty="0"/>
              <a:t>сертификаты участника очного этапа и «Малый пеликан».  </a:t>
            </a:r>
          </a:p>
          <a:p>
            <a:r>
              <a:rPr lang="ru-RU" dirty="0"/>
              <a:t>	</a:t>
            </a:r>
            <a:r>
              <a:rPr lang="ru-RU" dirty="0" smtClean="0"/>
              <a:t>Участникам </a:t>
            </a:r>
            <a:r>
              <a:rPr lang="ru-RU" dirty="0"/>
              <a:t>номинаций «Учитель общего образования», «Педагогический дебют», «Социально-педагогическая» кроме победителей и призеров, </a:t>
            </a:r>
            <a:r>
              <a:rPr lang="ru-RU" dirty="0" smtClean="0"/>
              <a:t>вручают</a:t>
            </a:r>
            <a:r>
              <a:rPr lang="ru-RU" dirty="0" smtClean="0"/>
              <a:t>ся </a:t>
            </a:r>
            <a:r>
              <a:rPr lang="ru-RU" b="1" dirty="0" smtClean="0"/>
              <a:t>сертификаты </a:t>
            </a:r>
            <a:r>
              <a:rPr lang="ru-RU" b="1" dirty="0"/>
              <a:t>участника конкурсного испытании «Аргументация в дискуссии». </a:t>
            </a:r>
          </a:p>
          <a:p>
            <a:r>
              <a:rPr lang="ru-RU" b="1" dirty="0" smtClean="0"/>
              <a:t>Победителям </a:t>
            </a:r>
            <a:r>
              <a:rPr lang="ru-RU" dirty="0"/>
              <a:t>номинаций «Воспитатель дошкольного образовательного учреждения», «Учитель общего образования», «Педагогический дебют», «Социально-педагогическая» по мнению </a:t>
            </a:r>
            <a:r>
              <a:rPr lang="ru-RU" b="1" dirty="0"/>
              <a:t>независимого жюри </a:t>
            </a:r>
            <a:r>
              <a:rPr lang="ru-RU" dirty="0"/>
              <a:t>вручаются </a:t>
            </a:r>
            <a:r>
              <a:rPr lang="ru-RU" b="1" dirty="0"/>
              <a:t>памятные подарки</a:t>
            </a:r>
            <a:r>
              <a:rPr lang="ru-RU" dirty="0"/>
              <a:t>.</a:t>
            </a:r>
          </a:p>
          <a:p>
            <a:r>
              <a:rPr lang="ru-RU" dirty="0" smtClean="0"/>
              <a:t>Всем </a:t>
            </a:r>
            <a:r>
              <a:rPr lang="ru-RU" b="1" dirty="0"/>
              <a:t>победителям</a:t>
            </a:r>
            <a:r>
              <a:rPr lang="ru-RU" dirty="0"/>
              <a:t> Конкурса вручаются </a:t>
            </a:r>
            <a:r>
              <a:rPr lang="ru-RU" b="1" dirty="0"/>
              <a:t>дипломы, денежное вознаграждение и «Большой пеликан».</a:t>
            </a:r>
          </a:p>
          <a:p>
            <a:r>
              <a:rPr lang="ru-RU" b="1" dirty="0" smtClean="0"/>
              <a:t>Призерам </a:t>
            </a:r>
            <a:r>
              <a:rPr lang="ru-RU" dirty="0"/>
              <a:t>Конкурса вручаются </a:t>
            </a:r>
            <a:r>
              <a:rPr lang="ru-RU" b="1" dirty="0"/>
              <a:t>дипломы и денежное вознаграждение</a:t>
            </a:r>
            <a:r>
              <a:rPr lang="ru-RU" dirty="0"/>
              <a:t>.</a:t>
            </a:r>
          </a:p>
          <a:p>
            <a:endParaRPr lang="ru-RU" dirty="0"/>
          </a:p>
        </p:txBody>
      </p:sp>
    </p:spTree>
    <p:extLst>
      <p:ext uri="{BB962C8B-B14F-4D97-AF65-F5344CB8AC3E}">
        <p14:creationId xmlns:p14="http://schemas.microsoft.com/office/powerpoint/2010/main" val="77437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185737"/>
            <a:ext cx="10018713" cy="1752599"/>
          </a:xfrm>
        </p:spPr>
        <p:txBody>
          <a:bodyPr>
            <a:noAutofit/>
          </a:bodyPr>
          <a:lstStyle/>
          <a:p>
            <a:r>
              <a:rPr lang="ru-RU" sz="3200" dirty="0" smtClean="0"/>
              <a:t>Приказ  управления образования </a:t>
            </a:r>
            <a:br>
              <a:rPr lang="ru-RU" sz="3200" dirty="0" smtClean="0"/>
            </a:br>
            <a:r>
              <a:rPr lang="ru-RU" sz="3200" dirty="0" smtClean="0"/>
              <a:t>№СЭД-265-01-06-209 </a:t>
            </a:r>
            <a:r>
              <a:rPr lang="ru-RU" sz="3200" dirty="0"/>
              <a:t>от 02.11.2018 </a:t>
            </a:r>
            <a:r>
              <a:rPr lang="ru-RU" sz="3200" dirty="0" smtClean="0"/>
              <a:t/>
            </a:r>
            <a:br>
              <a:rPr lang="ru-RU" sz="3200" dirty="0" smtClean="0"/>
            </a:br>
            <a:r>
              <a:rPr lang="ru-RU" sz="3200" dirty="0" smtClean="0"/>
              <a:t>«О </a:t>
            </a:r>
            <a:r>
              <a:rPr lang="ru-RU" sz="3200" dirty="0"/>
              <a:t>проведении муниципального этапа Всероссийского </a:t>
            </a:r>
            <a:r>
              <a:rPr lang="ru-RU" sz="3200" dirty="0" smtClean="0"/>
              <a:t>конкурса «</a:t>
            </a:r>
            <a:r>
              <a:rPr lang="ru-RU" sz="3200" dirty="0"/>
              <a:t>Учитель года-2019»</a:t>
            </a:r>
          </a:p>
        </p:txBody>
      </p:sp>
      <p:sp>
        <p:nvSpPr>
          <p:cNvPr id="3" name="Объект 2"/>
          <p:cNvSpPr>
            <a:spLocks noGrp="1"/>
          </p:cNvSpPr>
          <p:nvPr>
            <p:ph idx="1"/>
          </p:nvPr>
        </p:nvSpPr>
        <p:spPr>
          <a:xfrm>
            <a:off x="1484310" y="2143125"/>
            <a:ext cx="10018713" cy="4529138"/>
          </a:xfrm>
        </p:spPr>
        <p:txBody>
          <a:bodyPr>
            <a:normAutofit lnSpcReduction="10000"/>
          </a:bodyPr>
          <a:lstStyle/>
          <a:p>
            <a:pPr marL="0" indent="0">
              <a:buNone/>
            </a:pPr>
            <a:r>
              <a:rPr lang="ru-RU" dirty="0" smtClean="0"/>
              <a:t>Цель </a:t>
            </a:r>
            <a:r>
              <a:rPr lang="ru-RU" dirty="0"/>
              <a:t>конкурса: выявление, поддержка талантливых, творчески работающих педагогов муниципальной системы образования </a:t>
            </a:r>
            <a:r>
              <a:rPr lang="ru-RU" dirty="0" err="1"/>
              <a:t>Добрянского</a:t>
            </a:r>
            <a:r>
              <a:rPr lang="ru-RU" dirty="0"/>
              <a:t> муниципального района, содействие их профессиональному росту и распространению инновационного опыта.</a:t>
            </a:r>
          </a:p>
          <a:p>
            <a:pPr marL="0" indent="0">
              <a:buNone/>
            </a:pPr>
            <a:r>
              <a:rPr lang="ru-RU" dirty="0" smtClean="0"/>
              <a:t>Задачи </a:t>
            </a:r>
            <a:r>
              <a:rPr lang="ru-RU" dirty="0"/>
              <a:t>конкурса:</a:t>
            </a:r>
          </a:p>
          <a:p>
            <a:pPr lvl="0"/>
            <a:r>
              <a:rPr lang="ru-RU" dirty="0"/>
              <a:t>выявление и распространение инновационного опыта педагогов;</a:t>
            </a:r>
          </a:p>
          <a:p>
            <a:pPr lvl="0"/>
            <a:r>
              <a:rPr lang="ru-RU" dirty="0"/>
              <a:t>поддержка и поощрение педагогов, использующих на практике инновационные технологии, техники, методы, приёмы;</a:t>
            </a:r>
          </a:p>
          <a:p>
            <a:pPr lvl="0"/>
            <a:r>
              <a:rPr lang="ru-RU" dirty="0"/>
              <a:t>повышение профессионального мастерства педагогов;</a:t>
            </a:r>
          </a:p>
          <a:p>
            <a:pPr lvl="0"/>
            <a:r>
              <a:rPr lang="ru-RU" dirty="0"/>
              <a:t>повышение престижа педагогического труда. </a:t>
            </a:r>
          </a:p>
          <a:p>
            <a:endParaRPr lang="ru-RU" dirty="0"/>
          </a:p>
        </p:txBody>
      </p:sp>
    </p:spTree>
    <p:extLst>
      <p:ext uri="{BB962C8B-B14F-4D97-AF65-F5344CB8AC3E}">
        <p14:creationId xmlns:p14="http://schemas.microsoft.com/office/powerpoint/2010/main" val="625237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185738"/>
            <a:ext cx="10018713" cy="528638"/>
          </a:xfrm>
        </p:spPr>
        <p:txBody>
          <a:bodyPr>
            <a:normAutofit fontScale="90000"/>
          </a:bodyPr>
          <a:lstStyle/>
          <a:p>
            <a:r>
              <a:rPr lang="ru-RU" dirty="0" smtClean="0"/>
              <a:t>Номинации конкурса</a:t>
            </a:r>
            <a:endParaRPr lang="ru-RU" dirty="0"/>
          </a:p>
        </p:txBody>
      </p:sp>
      <p:sp>
        <p:nvSpPr>
          <p:cNvPr id="3" name="Объект 2"/>
          <p:cNvSpPr>
            <a:spLocks noGrp="1"/>
          </p:cNvSpPr>
          <p:nvPr>
            <p:ph idx="1"/>
          </p:nvPr>
        </p:nvSpPr>
        <p:spPr>
          <a:xfrm>
            <a:off x="1484310" y="928688"/>
            <a:ext cx="10018713" cy="5929311"/>
          </a:xfrm>
        </p:spPr>
        <p:txBody>
          <a:bodyPr>
            <a:normAutofit fontScale="92500" lnSpcReduction="20000"/>
          </a:bodyPr>
          <a:lstStyle/>
          <a:p>
            <a:pPr lvl="0"/>
            <a:r>
              <a:rPr lang="ru-RU" dirty="0"/>
              <a:t> 1 номинация </a:t>
            </a:r>
            <a:r>
              <a:rPr lang="ru-RU" b="1" dirty="0"/>
              <a:t>«Лидеры образования»</a:t>
            </a:r>
            <a:r>
              <a:rPr lang="ru-RU" dirty="0"/>
              <a:t> (руководители образовательных организаций (далее ОО) с управленческой командой). Участником конкурса является управленческая команда, возглавляемая руководителем образовательной организации. Состав команды определяет руководитель. Количество участников в команде 3 -4 человека, включая </a:t>
            </a:r>
            <a:r>
              <a:rPr lang="ru-RU" dirty="0" smtClean="0"/>
              <a:t>руководителя;</a:t>
            </a:r>
            <a:endParaRPr lang="ru-RU" dirty="0"/>
          </a:p>
          <a:p>
            <a:pPr lvl="0"/>
            <a:r>
              <a:rPr lang="ru-RU" dirty="0"/>
              <a:t>2 номинация</a:t>
            </a:r>
            <a:r>
              <a:rPr lang="ru-RU" b="1" dirty="0"/>
              <a:t> «Воспитатель дошкольного образовательного учреждения»</a:t>
            </a:r>
            <a:r>
              <a:rPr lang="ru-RU" dirty="0"/>
              <a:t> (воспитатели, музыкальные руководители, инструктора физического воспитания дошкольных образовательных учреждений)</a:t>
            </a:r>
          </a:p>
          <a:p>
            <a:pPr lvl="0"/>
            <a:r>
              <a:rPr lang="ru-RU" dirty="0"/>
              <a:t>3 номинация</a:t>
            </a:r>
            <a:r>
              <a:rPr lang="ru-RU" b="1" dirty="0"/>
              <a:t> «Учитель общего образования»</a:t>
            </a:r>
            <a:r>
              <a:rPr lang="ru-RU" dirty="0"/>
              <a:t> (учитель 1-11 классов общеобразовательной  организации) в том числе учитель физической культуры, музыки, специальных (коррекционных) классов; </a:t>
            </a:r>
          </a:p>
          <a:p>
            <a:pPr lvl="0"/>
            <a:r>
              <a:rPr lang="ru-RU" dirty="0"/>
              <a:t>4 номинация </a:t>
            </a:r>
            <a:r>
              <a:rPr lang="ru-RU" b="1" dirty="0"/>
              <a:t>«Педагогический дебют»</a:t>
            </a:r>
            <a:r>
              <a:rPr lang="ru-RU" dirty="0"/>
              <a:t> (педагоги ОО, имеющие стаж до 5 лет на 01.01.2019;  учитель 1-11 классов общеобразовательной  организации) в том числе учитель физической культуры, музыки, специальных (коррекционных) классов; воспитатели, музыкальные руководители, инструктора физического воспитания дошкольных образовательных учреждений );</a:t>
            </a:r>
          </a:p>
          <a:p>
            <a:pPr lvl="0"/>
            <a:r>
              <a:rPr lang="ru-RU" dirty="0"/>
              <a:t>5 номинация </a:t>
            </a:r>
            <a:r>
              <a:rPr lang="ru-RU" b="1" dirty="0"/>
              <a:t>«Социально-педагогическая»</a:t>
            </a:r>
            <a:r>
              <a:rPr lang="ru-RU" dirty="0"/>
              <a:t> (классные руководители, педагоги-организаторы, </a:t>
            </a:r>
            <a:r>
              <a:rPr lang="ru-RU" dirty="0" err="1"/>
              <a:t>тьюторы</a:t>
            </a:r>
            <a:r>
              <a:rPr lang="ru-RU" dirty="0"/>
              <a:t>, педагоги дополнительного образования, педагог-психологи, учитель-логопеды, социальные педагоги</a:t>
            </a:r>
            <a:r>
              <a:rPr lang="ru-RU" dirty="0" smtClean="0"/>
              <a:t>).</a:t>
            </a:r>
            <a:endParaRPr lang="ru-RU" dirty="0"/>
          </a:p>
        </p:txBody>
      </p:sp>
    </p:spTree>
    <p:extLst>
      <p:ext uri="{BB962C8B-B14F-4D97-AF65-F5344CB8AC3E}">
        <p14:creationId xmlns:p14="http://schemas.microsoft.com/office/powerpoint/2010/main" val="1013965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385763"/>
            <a:ext cx="10018713" cy="585787"/>
          </a:xfrm>
        </p:spPr>
        <p:txBody>
          <a:bodyPr>
            <a:normAutofit fontScale="90000"/>
          </a:bodyPr>
          <a:lstStyle/>
          <a:p>
            <a:r>
              <a:rPr lang="ru-RU" b="1" dirty="0"/>
              <a:t>Порядок проведения </a:t>
            </a:r>
            <a:r>
              <a:rPr lang="ru-RU" b="1" dirty="0" smtClean="0"/>
              <a:t>конкурса</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92003746"/>
              </p:ext>
            </p:extLst>
          </p:nvPr>
        </p:nvGraphicFramePr>
        <p:xfrm>
          <a:off x="1484310" y="971550"/>
          <a:ext cx="10018713" cy="5886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066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471488"/>
            <a:ext cx="10018713" cy="785812"/>
          </a:xfrm>
        </p:spPr>
        <p:txBody>
          <a:bodyPr>
            <a:normAutofit fontScale="90000"/>
          </a:bodyPr>
          <a:lstStyle/>
          <a:p>
            <a:r>
              <a:rPr lang="ru-RU" b="1" dirty="0"/>
              <a:t>Конкурсные </a:t>
            </a:r>
            <a:r>
              <a:rPr lang="ru-RU" b="1" dirty="0" smtClean="0"/>
              <a:t>мероприятия очного тура</a:t>
            </a:r>
            <a:r>
              <a:rPr lang="ru-RU" b="1" dirty="0"/>
              <a:t/>
            </a:r>
            <a:br>
              <a:rPr lang="ru-RU" b="1" dirty="0"/>
            </a:br>
            <a:r>
              <a:rPr lang="ru-RU" sz="3600" b="1" dirty="0"/>
              <a:t>Номинация «Лидеры образования»</a:t>
            </a:r>
            <a:r>
              <a:rPr lang="ru-RU" sz="3600" dirty="0"/>
              <a:t/>
            </a:r>
            <a:br>
              <a:rPr lang="ru-RU" sz="3600" dirty="0"/>
            </a:br>
            <a:endParaRPr lang="ru-RU" sz="3600" b="1" dirty="0"/>
          </a:p>
        </p:txBody>
      </p:sp>
      <p:sp>
        <p:nvSpPr>
          <p:cNvPr id="3" name="Объект 2"/>
          <p:cNvSpPr>
            <a:spLocks noGrp="1"/>
          </p:cNvSpPr>
          <p:nvPr>
            <p:ph idx="1"/>
          </p:nvPr>
        </p:nvSpPr>
        <p:spPr>
          <a:xfrm>
            <a:off x="1484310" y="1042988"/>
            <a:ext cx="10018713" cy="5214937"/>
          </a:xfrm>
        </p:spPr>
        <p:txBody>
          <a:bodyPr>
            <a:normAutofit/>
          </a:bodyPr>
          <a:lstStyle/>
          <a:p>
            <a:pPr marL="0" indent="0">
              <a:buNone/>
            </a:pPr>
            <a:r>
              <a:rPr lang="ru-RU" dirty="0" smtClean="0"/>
              <a:t>Конкурсное </a:t>
            </a:r>
            <a:r>
              <a:rPr lang="ru-RU" dirty="0"/>
              <a:t>испытание </a:t>
            </a:r>
            <a:r>
              <a:rPr lang="ru-RU" b="1" dirty="0"/>
              <a:t>«Покорим вершину вместе»</a:t>
            </a:r>
            <a:r>
              <a:rPr lang="ru-RU" dirty="0"/>
              <a:t> </a:t>
            </a:r>
            <a:r>
              <a:rPr lang="ru-RU" b="1" i="1" dirty="0"/>
              <a:t> </a:t>
            </a:r>
            <a:endParaRPr lang="ru-RU" dirty="0"/>
          </a:p>
          <a:p>
            <a:r>
              <a:rPr lang="ru-RU" dirty="0"/>
              <a:t>Формат: Управленческие команды образовательных организаций проходят 3 испытания, направленные на умение выстраивать взаимодействие в команде, принятие управленческих решений, знание теоретических аспектов управленческой деятельности, видение современных проблем и возможных путей их решения средствами образования.</a:t>
            </a:r>
          </a:p>
          <a:p>
            <a:r>
              <a:rPr lang="ru-RU" dirty="0"/>
              <a:t>Задания, регламент и критерии оценки выполнения объявляются во время конкурсного испытания. </a:t>
            </a:r>
          </a:p>
          <a:p>
            <a:endParaRPr lang="ru-RU" dirty="0"/>
          </a:p>
        </p:txBody>
      </p:sp>
    </p:spTree>
    <p:extLst>
      <p:ext uri="{BB962C8B-B14F-4D97-AF65-F5344CB8AC3E}">
        <p14:creationId xmlns:p14="http://schemas.microsoft.com/office/powerpoint/2010/main" val="1729614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485775"/>
            <a:ext cx="10018713" cy="542925"/>
          </a:xfrm>
        </p:spPr>
        <p:txBody>
          <a:bodyPr>
            <a:noAutofit/>
          </a:bodyPr>
          <a:lstStyle/>
          <a:p>
            <a:r>
              <a:rPr lang="ru-RU" sz="3200" b="1" dirty="0"/>
              <a:t>Номинация «Воспитатель дошкольного образовательного учреждения</a:t>
            </a:r>
            <a:r>
              <a:rPr lang="ru-RU" sz="3200" b="1" dirty="0" smtClean="0"/>
              <a:t>»</a:t>
            </a:r>
            <a:endParaRPr lang="ru-RU" sz="3200" dirty="0"/>
          </a:p>
        </p:txBody>
      </p:sp>
      <p:sp>
        <p:nvSpPr>
          <p:cNvPr id="3" name="Объект 2"/>
          <p:cNvSpPr>
            <a:spLocks noGrp="1"/>
          </p:cNvSpPr>
          <p:nvPr>
            <p:ph idx="1"/>
          </p:nvPr>
        </p:nvSpPr>
        <p:spPr>
          <a:xfrm>
            <a:off x="1717672" y="1357312"/>
            <a:ext cx="10474328" cy="5172075"/>
          </a:xfrm>
        </p:spPr>
        <p:txBody>
          <a:bodyPr>
            <a:normAutofit/>
          </a:bodyPr>
          <a:lstStyle/>
          <a:p>
            <a:pPr marL="0" lvl="0" indent="0">
              <a:buNone/>
            </a:pPr>
            <a:r>
              <a:rPr lang="ru-RU" dirty="0"/>
              <a:t>Конкурсное испытание</a:t>
            </a:r>
            <a:r>
              <a:rPr lang="ru-RU" b="1" dirty="0"/>
              <a:t> «</a:t>
            </a:r>
            <a:r>
              <a:rPr lang="ru-RU" b="1" i="1" dirty="0"/>
              <a:t>ТЭД-выступление «Я – мастер» </a:t>
            </a:r>
            <a:r>
              <a:rPr lang="ru-RU" dirty="0"/>
              <a:t>(регламент:10 минут+5 минут  - ответы на вопросы жюри)</a:t>
            </a:r>
          </a:p>
          <a:p>
            <a:r>
              <a:rPr lang="ru-RU" dirty="0"/>
              <a:t>Формат: конкурсант представляет лучший опыт своей профессиональной деятельности согласно критериям оценивания</a:t>
            </a:r>
            <a:r>
              <a:rPr lang="ru-RU" dirty="0" smtClean="0"/>
              <a:t>.</a:t>
            </a:r>
            <a:r>
              <a:rPr lang="ru-RU" dirty="0"/>
              <a:t> </a:t>
            </a:r>
          </a:p>
          <a:p>
            <a:pPr marL="0" lvl="0" indent="0">
              <a:buNone/>
            </a:pPr>
            <a:r>
              <a:rPr lang="ru-RU" dirty="0"/>
              <a:t>Конкурсное испытание</a:t>
            </a:r>
            <a:r>
              <a:rPr lang="ru-RU" b="1" dirty="0"/>
              <a:t> «</a:t>
            </a:r>
            <a:r>
              <a:rPr lang="ru-RU" b="1" i="1" dirty="0"/>
              <a:t>Занятие с детьми</a:t>
            </a:r>
            <a:r>
              <a:rPr lang="ru-RU" b="1" dirty="0"/>
              <a:t>» </a:t>
            </a:r>
            <a:r>
              <a:rPr lang="ru-RU" dirty="0"/>
              <a:t>(регламент: до 20 минут с учетом возрастных особенностей группы, самоанализ организованной деятельности и ответы на вопросы – 10 минут).</a:t>
            </a:r>
          </a:p>
          <a:p>
            <a:r>
              <a:rPr lang="ru-RU" dirty="0"/>
              <a:t>Формат: содержание образовательной деятельности и возраст детей определяются конкурсантом. Основные образовательные области (физическое развитие, социально-коммуникативное развитие, речевое развитие, художественно-эстетическое развитие, познавательное развитие) реализуются в выбранной форме, определяются конкурсантом.</a:t>
            </a:r>
          </a:p>
          <a:p>
            <a:endParaRPr lang="ru-RU" dirty="0"/>
          </a:p>
        </p:txBody>
      </p:sp>
    </p:spTree>
    <p:extLst>
      <p:ext uri="{BB962C8B-B14F-4D97-AF65-F5344CB8AC3E}">
        <p14:creationId xmlns:p14="http://schemas.microsoft.com/office/powerpoint/2010/main" val="138393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485775"/>
            <a:ext cx="10018713" cy="542925"/>
          </a:xfrm>
        </p:spPr>
        <p:txBody>
          <a:bodyPr>
            <a:noAutofit/>
          </a:bodyPr>
          <a:lstStyle/>
          <a:p>
            <a:r>
              <a:rPr lang="ru-RU" sz="3200" b="1" dirty="0"/>
              <a:t>Номинация «Воспитатель дошкольного образовательного учреждения</a:t>
            </a:r>
            <a:r>
              <a:rPr lang="ru-RU" sz="3200" b="1" dirty="0" smtClean="0"/>
              <a:t>»</a:t>
            </a:r>
            <a:endParaRPr lang="ru-RU" sz="3200" dirty="0"/>
          </a:p>
        </p:txBody>
      </p:sp>
      <p:sp>
        <p:nvSpPr>
          <p:cNvPr id="3" name="Объект 2"/>
          <p:cNvSpPr>
            <a:spLocks noGrp="1"/>
          </p:cNvSpPr>
          <p:nvPr>
            <p:ph idx="1"/>
          </p:nvPr>
        </p:nvSpPr>
        <p:spPr>
          <a:xfrm>
            <a:off x="1717672" y="1357312"/>
            <a:ext cx="10474328" cy="5172075"/>
          </a:xfrm>
        </p:spPr>
        <p:txBody>
          <a:bodyPr>
            <a:normAutofit/>
          </a:bodyPr>
          <a:lstStyle/>
          <a:p>
            <a:pPr marL="0" indent="0">
              <a:buNone/>
            </a:pPr>
            <a:r>
              <a:rPr lang="ru-RU" dirty="0" smtClean="0"/>
              <a:t>Конкурсное </a:t>
            </a:r>
            <a:r>
              <a:rPr lang="ru-RU" dirty="0"/>
              <a:t>испытание </a:t>
            </a:r>
            <a:r>
              <a:rPr lang="ru-RU" b="1" i="1" dirty="0"/>
              <a:t>«Беседа с родителями» </a:t>
            </a:r>
            <a:r>
              <a:rPr lang="ru-RU" dirty="0"/>
              <a:t>(регламент: 20 минут и 5 минут на комментарии конкурсанта, ответы на вопросы жюри).</a:t>
            </a:r>
          </a:p>
          <a:p>
            <a:r>
              <a:rPr lang="ru-RU" dirty="0"/>
              <a:t>Формат: обсуждение с родителями педагогической ситуации в режиме импровизации. Количественный состав группы родителей - 8-10 человек. Участники формулируют заявленную в предложенной ситуации проблему и совместно с родителями ищут пути ее решения. </a:t>
            </a:r>
          </a:p>
          <a:p>
            <a:r>
              <a:rPr lang="ru-RU" dirty="0"/>
              <a:t>Список возможных тем определяется Оргкомитетом конкурса. Тема беседы определяется </a:t>
            </a:r>
            <a:r>
              <a:rPr lang="ru-RU" b="1" dirty="0"/>
              <a:t>за 1 сутки путем жеребьёвки</a:t>
            </a:r>
            <a:r>
              <a:rPr lang="ru-RU" dirty="0"/>
              <a:t>. </a:t>
            </a:r>
          </a:p>
          <a:p>
            <a:endParaRPr lang="ru-RU" dirty="0"/>
          </a:p>
        </p:txBody>
      </p:sp>
    </p:spTree>
    <p:extLst>
      <p:ext uri="{BB962C8B-B14F-4D97-AF65-F5344CB8AC3E}">
        <p14:creationId xmlns:p14="http://schemas.microsoft.com/office/powerpoint/2010/main" val="99367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5736" y="271462"/>
            <a:ext cx="10018713" cy="671513"/>
          </a:xfrm>
        </p:spPr>
        <p:txBody>
          <a:bodyPr>
            <a:noAutofit/>
          </a:bodyPr>
          <a:lstStyle/>
          <a:p>
            <a:r>
              <a:rPr lang="ru-RU" sz="2800" b="1" dirty="0"/>
              <a:t>Номинации «Учитель общего образования», «Педагогический дебют», </a:t>
            </a:r>
            <a:r>
              <a:rPr lang="ru-RU" sz="2800" dirty="0"/>
              <a:t/>
            </a:r>
            <a:br>
              <a:rPr lang="ru-RU" sz="2800" dirty="0"/>
            </a:br>
            <a:r>
              <a:rPr lang="ru-RU" sz="2800" b="1" dirty="0"/>
              <a:t>«Социально-педагогическая</a:t>
            </a:r>
            <a:r>
              <a:rPr lang="ru-RU" sz="2800" b="1" dirty="0" smtClean="0"/>
              <a:t>»</a:t>
            </a:r>
            <a:endParaRPr lang="ru-RU" sz="2800" dirty="0"/>
          </a:p>
        </p:txBody>
      </p:sp>
      <p:sp>
        <p:nvSpPr>
          <p:cNvPr id="3" name="Объект 2"/>
          <p:cNvSpPr>
            <a:spLocks noGrp="1"/>
          </p:cNvSpPr>
          <p:nvPr>
            <p:ph idx="1"/>
          </p:nvPr>
        </p:nvSpPr>
        <p:spPr>
          <a:xfrm>
            <a:off x="1571622" y="1328738"/>
            <a:ext cx="10620378" cy="5529262"/>
          </a:xfrm>
        </p:spPr>
        <p:txBody>
          <a:bodyPr>
            <a:normAutofit fontScale="85000" lnSpcReduction="10000"/>
          </a:bodyPr>
          <a:lstStyle/>
          <a:p>
            <a:pPr marL="0" lvl="0" indent="0">
              <a:buNone/>
            </a:pPr>
            <a:r>
              <a:rPr lang="ru-RU" dirty="0"/>
              <a:t>Конкурсное испытание</a:t>
            </a:r>
            <a:r>
              <a:rPr lang="ru-RU" b="1" dirty="0"/>
              <a:t> </a:t>
            </a:r>
            <a:r>
              <a:rPr lang="ru-RU" b="1" i="1" dirty="0"/>
              <a:t>«ТЭД-выступление «Я – мастер»</a:t>
            </a:r>
            <a:r>
              <a:rPr lang="ru-RU" b="1" dirty="0"/>
              <a:t> </a:t>
            </a:r>
            <a:r>
              <a:rPr lang="ru-RU" dirty="0"/>
              <a:t>(для номинаций «Учитель общего образования», «Социально-педагогическая»)/ </a:t>
            </a:r>
            <a:r>
              <a:rPr lang="ru-RU" i="1" dirty="0"/>
              <a:t>«</a:t>
            </a:r>
            <a:r>
              <a:rPr lang="ru-RU" b="1" i="1" dirty="0"/>
              <a:t>ТЭД-выступление «Я - педагог новой формации!»</a:t>
            </a:r>
            <a:r>
              <a:rPr lang="ru-RU" dirty="0"/>
              <a:t> (для номинации «Педагогический дебют»), (регламент: 10 минут+5 минут – ответы на вопросы жюри). </a:t>
            </a:r>
            <a:r>
              <a:rPr lang="ru-RU" b="1" dirty="0"/>
              <a:t>Проводится  в день открытия конкурса</a:t>
            </a:r>
            <a:r>
              <a:rPr lang="ru-RU" dirty="0"/>
              <a:t>.</a:t>
            </a:r>
          </a:p>
          <a:p>
            <a:r>
              <a:rPr lang="ru-RU" dirty="0"/>
              <a:t>Формат: конкурсант представляет лучший опыт</a:t>
            </a:r>
            <a:r>
              <a:rPr lang="ru-RU" dirty="0" smtClean="0"/>
              <a:t>/ траекторию </a:t>
            </a:r>
            <a:r>
              <a:rPr lang="ru-RU" dirty="0"/>
              <a:t>роста своей профессиональной деятельности согласно критериям оценивания</a:t>
            </a:r>
            <a:r>
              <a:rPr lang="ru-RU" dirty="0" smtClean="0"/>
              <a:t>.</a:t>
            </a:r>
            <a:endParaRPr lang="ru-RU" dirty="0"/>
          </a:p>
          <a:p>
            <a:pPr marL="0" lvl="0" indent="0">
              <a:buNone/>
            </a:pPr>
            <a:r>
              <a:rPr lang="ru-RU" dirty="0"/>
              <a:t>Конкурсное испытание </a:t>
            </a:r>
            <a:r>
              <a:rPr lang="ru-RU" b="1" i="1" dirty="0"/>
              <a:t>«Аргументация в дискуссии</a:t>
            </a:r>
            <a:r>
              <a:rPr lang="ru-RU" b="1" i="1" dirty="0" smtClean="0"/>
              <a:t>»</a:t>
            </a:r>
            <a:endParaRPr lang="ru-RU" dirty="0"/>
          </a:p>
          <a:p>
            <a:r>
              <a:rPr lang="ru-RU" b="1" dirty="0"/>
              <a:t> </a:t>
            </a:r>
            <a:r>
              <a:rPr lang="ru-RU" dirty="0"/>
              <a:t>Формат: интерактивное конкурсное испытание, способствующее развитию проектного и критического мышления конкурсанта, позволяющее проявить и эффективно использовать свои лучшие качества для достижения победы. Испытание направлено на выявление у участников умений ориентироваться в определенной ситуации, аргументировать, выступать публично, сотрудничать с другими субъектами.</a:t>
            </a:r>
          </a:p>
          <a:p>
            <a:r>
              <a:rPr lang="ru-RU" dirty="0"/>
              <a:t>Участники номинации не позднее чем </a:t>
            </a:r>
            <a:r>
              <a:rPr lang="ru-RU" b="1" dirty="0"/>
              <a:t>за 3 суток </a:t>
            </a:r>
            <a:r>
              <a:rPr lang="ru-RU" dirty="0"/>
              <a:t>до начала испытания получают по электронной почте сюжеты дискуссий и лист выбора. </a:t>
            </a:r>
            <a:r>
              <a:rPr lang="ru-RU" b="1" dirty="0"/>
              <a:t>В течение 1 суток </a:t>
            </a:r>
            <a:r>
              <a:rPr lang="ru-RU" dirty="0"/>
              <a:t>после этого они высылают ответные письма («Лист выбора»). На основании полученных «Листов выбора» формируется расписание прохождения испытания, которое публикуется на странице конкурса </a:t>
            </a:r>
            <a:r>
              <a:rPr lang="ru-RU" u="sng" dirty="0">
                <a:hlinkClick r:id="rId2"/>
              </a:rPr>
              <a:t>http://imc.dobryanka-edu.ru/uchitel_goda_2019/</a:t>
            </a:r>
            <a:r>
              <a:rPr lang="ru-RU" dirty="0"/>
              <a:t> .</a:t>
            </a:r>
          </a:p>
          <a:p>
            <a:endParaRPr lang="ru-RU" dirty="0"/>
          </a:p>
        </p:txBody>
      </p:sp>
    </p:spTree>
    <p:extLst>
      <p:ext uri="{BB962C8B-B14F-4D97-AF65-F5344CB8AC3E}">
        <p14:creationId xmlns:p14="http://schemas.microsoft.com/office/powerpoint/2010/main" val="270133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442912"/>
            <a:ext cx="10018713" cy="671513"/>
          </a:xfrm>
        </p:spPr>
        <p:txBody>
          <a:bodyPr>
            <a:noAutofit/>
          </a:bodyPr>
          <a:lstStyle/>
          <a:p>
            <a:r>
              <a:rPr lang="ru-RU" sz="2800" b="1" dirty="0"/>
              <a:t>Номинации «Учитель общего образования», «Педагогический дебют», </a:t>
            </a:r>
            <a:r>
              <a:rPr lang="ru-RU" sz="2800" dirty="0"/>
              <a:t/>
            </a:r>
            <a:br>
              <a:rPr lang="ru-RU" sz="2800" dirty="0"/>
            </a:br>
            <a:r>
              <a:rPr lang="ru-RU" sz="2800" b="1" dirty="0"/>
              <a:t>«Социально-педагогическая</a:t>
            </a:r>
            <a:r>
              <a:rPr lang="ru-RU" sz="2800" b="1" dirty="0" smtClean="0"/>
              <a:t>»</a:t>
            </a:r>
            <a:endParaRPr lang="ru-RU" sz="2800" dirty="0"/>
          </a:p>
        </p:txBody>
      </p:sp>
      <p:sp>
        <p:nvSpPr>
          <p:cNvPr id="3" name="Объект 2"/>
          <p:cNvSpPr>
            <a:spLocks noGrp="1"/>
          </p:cNvSpPr>
          <p:nvPr>
            <p:ph idx="1"/>
          </p:nvPr>
        </p:nvSpPr>
        <p:spPr>
          <a:xfrm>
            <a:off x="1484310" y="1357312"/>
            <a:ext cx="10345740" cy="5500687"/>
          </a:xfrm>
        </p:spPr>
        <p:txBody>
          <a:bodyPr>
            <a:normAutofit fontScale="85000" lnSpcReduction="10000"/>
          </a:bodyPr>
          <a:lstStyle/>
          <a:p>
            <a:pPr marL="0" lvl="0" indent="0">
              <a:buNone/>
            </a:pPr>
            <a:r>
              <a:rPr lang="ru-RU" dirty="0"/>
              <a:t>Конкурсное испытание </a:t>
            </a:r>
            <a:r>
              <a:rPr lang="ru-RU" b="1" i="1" dirty="0"/>
              <a:t>«Урок/ занятие/ мероприятие»</a:t>
            </a:r>
            <a:r>
              <a:rPr lang="ru-RU" i="1" dirty="0"/>
              <a:t> </a:t>
            </a:r>
            <a:r>
              <a:rPr lang="ru-RU" dirty="0"/>
              <a:t>(регламент: 30 минут, самоанализ урока и ответы на вопросы - 10 минут). </a:t>
            </a:r>
          </a:p>
          <a:p>
            <a:r>
              <a:rPr lang="ru-RU" dirty="0"/>
              <a:t>Формат: проведение урока/ занятия/ мероприятия с элементами сотрудничества и взаимодействия с обучающимися.</a:t>
            </a:r>
          </a:p>
          <a:p>
            <a:r>
              <a:rPr lang="ru-RU" i="1" dirty="0"/>
              <a:t>Возраст </a:t>
            </a:r>
            <a:r>
              <a:rPr lang="ru-RU" dirty="0"/>
              <a:t>обучающихся определяются конкурсантами. Тема </a:t>
            </a:r>
            <a:r>
              <a:rPr lang="ru-RU" i="1" dirty="0"/>
              <a:t>урока</a:t>
            </a:r>
            <a:r>
              <a:rPr lang="ru-RU" dirty="0"/>
              <a:t> открытия нового знания согласуется с календарно-тематическим планированием по предмету образовательной организации, на базе которой проводится конкурсное испытание. </a:t>
            </a:r>
          </a:p>
          <a:p>
            <a:r>
              <a:rPr lang="ru-RU" i="1" dirty="0"/>
              <a:t>Тема занятия/ мероприятия</a:t>
            </a:r>
            <a:r>
              <a:rPr lang="ru-RU" dirty="0"/>
              <a:t> возрастной и количественный состав учебной группы участники конкурса определяют самостоятельно. </a:t>
            </a:r>
          </a:p>
          <a:p>
            <a:r>
              <a:rPr lang="ru-RU" dirty="0"/>
              <a:t>До начала конкурсного испытания участники передают каждому члену жюри </a:t>
            </a:r>
            <a:r>
              <a:rPr lang="ru-RU" i="1" dirty="0"/>
              <a:t>письменный план проведения занятия</a:t>
            </a:r>
            <a:r>
              <a:rPr lang="ru-RU" dirty="0"/>
              <a:t>, в котором указаны цели, примерное содержание и раздаточный материал для учащихся. Объем текста плана до 3 страниц А4.</a:t>
            </a:r>
          </a:p>
          <a:p>
            <a:r>
              <a:rPr lang="ru-RU" dirty="0"/>
              <a:t>Тему урока/занятия/ мероприятия занятия конкурсанты сообщают в МБУ ДПО «ИМЦ» </a:t>
            </a:r>
            <a:endParaRPr lang="ru-RU" dirty="0" smtClean="0"/>
          </a:p>
          <a:p>
            <a:pPr marL="0" indent="0">
              <a:buNone/>
            </a:pPr>
            <a:r>
              <a:rPr lang="ru-RU" b="1" i="1" dirty="0"/>
              <a:t>	</a:t>
            </a:r>
            <a:r>
              <a:rPr lang="ru-RU" b="1" i="1" dirty="0" smtClean="0"/>
              <a:t>до </a:t>
            </a:r>
            <a:r>
              <a:rPr lang="ru-RU" b="1" i="1" dirty="0"/>
              <a:t>23 января 2019 г. до 17.00</a:t>
            </a:r>
            <a:r>
              <a:rPr lang="ru-RU" b="1" i="1" dirty="0" smtClean="0"/>
              <a:t>.</a:t>
            </a:r>
            <a:endParaRPr lang="ru-RU" dirty="0"/>
          </a:p>
        </p:txBody>
      </p:sp>
    </p:spTree>
    <p:extLst>
      <p:ext uri="{BB962C8B-B14F-4D97-AF65-F5344CB8AC3E}">
        <p14:creationId xmlns:p14="http://schemas.microsoft.com/office/powerpoint/2010/main" val="1100653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Facet</Template>
  <TotalTime>297</TotalTime>
  <Words>1356</Words>
  <Application>Microsoft Office PowerPoint</Application>
  <PresentationFormat>Широкоэкранный</PresentationFormat>
  <Paragraphs>95</Paragraphs>
  <Slides>17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17</vt:i4>
      </vt:variant>
    </vt:vector>
  </HeadingPairs>
  <TitlesOfParts>
    <vt:vector size="20" baseType="lpstr">
      <vt:lpstr>Arial</vt:lpstr>
      <vt:lpstr>Corbel</vt:lpstr>
      <vt:lpstr>Параллакс</vt:lpstr>
      <vt:lpstr>Муниципальный этап Всероссийского конкурса «Учитель года -2019»</vt:lpstr>
      <vt:lpstr>Приказ  управления образования  №СЭД-265-01-06-209 от 02.11.2018  «О проведении муниципального этапа Всероссийского конкурса «Учитель года-2019»</vt:lpstr>
      <vt:lpstr>Номинации конкурса</vt:lpstr>
      <vt:lpstr>Порядок проведения конкурса</vt:lpstr>
      <vt:lpstr>Конкурсные мероприятия очного тура Номинация «Лидеры образования» </vt:lpstr>
      <vt:lpstr>Номинация «Воспитатель дошкольного образовательного учреждения»</vt:lpstr>
      <vt:lpstr>Номинация «Воспитатель дошкольного образовательного учреждения»</vt:lpstr>
      <vt:lpstr>Номинации «Учитель общего образования», «Педагогический дебют»,  «Социально-педагогическая»</vt:lpstr>
      <vt:lpstr>Номинации «Учитель общего образования», «Педагогический дебют»,  «Социально-педагогическая»</vt:lpstr>
      <vt:lpstr>Номинации «Воспитатель дошкольного образовательного учреждения» «Учитель общего образования», «Педагогический дебют», «Социально-педагогическая»</vt:lpstr>
      <vt:lpstr>Представление материалов участников конкурса</vt:lpstr>
      <vt:lpstr>Представление материалов участников конкурса</vt:lpstr>
      <vt:lpstr>Календарь дат заочного этапа</vt:lpstr>
      <vt:lpstr>Календарь дат очного этапа</vt:lpstr>
      <vt:lpstr>Жюри конкурса</vt:lpstr>
      <vt:lpstr>Определение лауреатов и победителей конкурса, абсолютного победителя конкурса</vt:lpstr>
      <vt:lpstr>Награждение победителей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Муниципальный этап Всероссийского конкурса «Учитель года -2019»</dc:title>
  <dc:creator>Елена Валентиновна</dc:creator>
  <cp:lastModifiedBy>Елена Валентиновна</cp:lastModifiedBy>
  <cp:revision>24</cp:revision>
  <dcterms:created xsi:type="dcterms:W3CDTF">2018-11-12T09:05:36Z</dcterms:created>
  <dcterms:modified xsi:type="dcterms:W3CDTF">2018-11-20T05:19:35Z</dcterms:modified>
</cp:coreProperties>
</file>