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3F651-3F51-41C1-911D-CA242D4A9CD5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3EA30-C6C5-4AC7-B847-4612A4214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3EA30-C6C5-4AC7-B847-4612A4214DA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B0B0-E388-412E-8E89-8E81D977028C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0C44435-D563-4E7F-AABD-0BB1F73A82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B0B0-E388-412E-8E89-8E81D977028C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4435-D563-4E7F-AABD-0BB1F73A82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B0B0-E388-412E-8E89-8E81D977028C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4435-D563-4E7F-AABD-0BB1F73A82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B0B0-E388-412E-8E89-8E81D977028C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4435-D563-4E7F-AABD-0BB1F73A82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B0B0-E388-412E-8E89-8E81D977028C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0C44435-D563-4E7F-AABD-0BB1F73A82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B0B0-E388-412E-8E89-8E81D977028C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4435-D563-4E7F-AABD-0BB1F73A82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B0B0-E388-412E-8E89-8E81D977028C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4435-D563-4E7F-AABD-0BB1F73A82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B0B0-E388-412E-8E89-8E81D977028C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4435-D563-4E7F-AABD-0BB1F73A82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B0B0-E388-412E-8E89-8E81D977028C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4435-D563-4E7F-AABD-0BB1F73A82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B0B0-E388-412E-8E89-8E81D977028C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4435-D563-4E7F-AABD-0BB1F73A82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B0B0-E388-412E-8E89-8E81D977028C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0C44435-D563-4E7F-AABD-0BB1F73A82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A5BB0B0-E388-412E-8E89-8E81D977028C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0C44435-D563-4E7F-AABD-0BB1F73A82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Как победить на конкурсе</a:t>
            </a:r>
            <a:br>
              <a:rPr lang="ru-RU" dirty="0" smtClean="0"/>
            </a:br>
            <a:r>
              <a:rPr lang="ru-RU" dirty="0" smtClean="0"/>
              <a:t> «Учитель года»?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357166"/>
            <a:ext cx="8115328" cy="5929354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Проникнитесь идеей о том, что все может случиться, настройте себя на победу. </a:t>
            </a:r>
          </a:p>
          <a:p>
            <a:pPr algn="just"/>
            <a:r>
              <a:rPr lang="ru-RU" sz="2800" dirty="0" smtClean="0"/>
              <a:t>Вы ведь идете побеждать! А иначе – зачем участвовать? </a:t>
            </a:r>
            <a:r>
              <a:rPr lang="ru-RU" sz="2800" i="1" dirty="0" smtClean="0"/>
              <a:t>(Но в то же время надо понимать, что само участие в таком конкурсе – это победа над собой.)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Установка дана.</a:t>
            </a:r>
          </a:p>
          <a:p>
            <a:pPr algn="just"/>
            <a:r>
              <a:rPr lang="ru-RU" sz="2800" i="1" dirty="0" smtClean="0"/>
              <a:t>Сделайте так, чтобы запомнили Вас. </a:t>
            </a:r>
          </a:p>
          <a:p>
            <a:pPr algn="just"/>
            <a:r>
              <a:rPr lang="ru-RU" sz="2800" i="1" dirty="0" smtClean="0"/>
              <a:t>Что Вас выгодно отличает от остальных конкурсантов? Это и нужно взять на вооружение! </a:t>
            </a:r>
            <a:endParaRPr lang="ru-RU" sz="2800" dirty="0" smtClean="0"/>
          </a:p>
          <a:p>
            <a:pPr algn="just"/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214314"/>
            <a:ext cx="8377534" cy="6572272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Соберитесь с мыслями и выделите самое </a:t>
            </a:r>
            <a:r>
              <a:rPr lang="ru-RU" sz="2800" dirty="0" smtClean="0">
                <a:solidFill>
                  <a:srgbClr val="0070C0"/>
                </a:solidFill>
              </a:rPr>
              <a:t>главное в вашей педагогической деятельности</a:t>
            </a:r>
            <a:r>
              <a:rPr lang="ru-RU" sz="2800" dirty="0" smtClean="0"/>
              <a:t>. Скажите это одним предложением. Это и есть ваш опыт работы!</a:t>
            </a:r>
          </a:p>
          <a:p>
            <a:pPr algn="just"/>
            <a:r>
              <a:rPr lang="ru-RU" sz="2800" dirty="0" smtClean="0"/>
              <a:t>Будьте готовы переписывать все заново как минимум три раза. Через неделю перечитайте и перепишите еще раз. </a:t>
            </a:r>
          </a:p>
          <a:p>
            <a:pPr algn="just"/>
            <a:r>
              <a:rPr lang="ru-RU" sz="2800" dirty="0" smtClean="0"/>
              <a:t>Пожалуйста, </a:t>
            </a:r>
            <a:r>
              <a:rPr lang="ru-RU" sz="2800" dirty="0" smtClean="0">
                <a:solidFill>
                  <a:srgbClr val="0070C0"/>
                </a:solidFill>
              </a:rPr>
              <a:t>не умничайте</a:t>
            </a:r>
            <a:r>
              <a:rPr lang="ru-RU" sz="2800" dirty="0" smtClean="0"/>
              <a:t>! Да, в жюри будут компетентные люди, но когда учитель начинает излагать тему докторской диссертации на соответствующем языке – это, по меньшей мере, несоответствие формы и содержания.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Желаю побед конкурсантам!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НАЙДИТЕ ТОГО, </a:t>
            </a:r>
          </a:p>
          <a:p>
            <a:pPr algn="ctr">
              <a:buNone/>
            </a:pPr>
            <a:r>
              <a:rPr lang="ru-RU" sz="4000" b="1" dirty="0" smtClean="0"/>
              <a:t>КТО ПЕРЕДАСТ ВАМ ЭСТАФЕТНУЮ ПАЛОЧКУ !!!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642918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Конкурсант не должен готовиться к «Учителю года» в гордом одиночестве. </a:t>
            </a:r>
            <a:br>
              <a:rPr lang="ru-RU" sz="3200" dirty="0" smtClean="0"/>
            </a:br>
            <a:r>
              <a:rPr lang="ru-RU" sz="3200" dirty="0" smtClean="0">
                <a:solidFill>
                  <a:srgbClr val="FF0000"/>
                </a:solidFill>
              </a:rPr>
              <a:t>Это коллективная работа.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1857364"/>
            <a:ext cx="7772400" cy="44481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Психолог,  заместитель директора по УВР,  заместитель по ВР </a:t>
            </a:r>
            <a:r>
              <a:rPr lang="ru-RU" dirty="0" smtClean="0"/>
              <a:t>должны вам помочь:</a:t>
            </a:r>
          </a:p>
          <a:p>
            <a:pPr algn="just">
              <a:buNone/>
            </a:pPr>
            <a:r>
              <a:rPr lang="ru-RU" dirty="0" smtClean="0"/>
              <a:t>	1) сделать срезы, проанализировать вашу работу, сказав о результатах, рисках, о ваших слабых и сильных сторонах, о том, чего вы достигли в цифрах, процентах, диаграммах;</a:t>
            </a:r>
            <a:br>
              <a:rPr lang="ru-RU" dirty="0" smtClean="0"/>
            </a:br>
            <a:r>
              <a:rPr lang="ru-RU" dirty="0" smtClean="0"/>
              <a:t>2) подготовить «вытяжку» из методической литературы последних лет; </a:t>
            </a:r>
            <a:br>
              <a:rPr lang="ru-RU" dirty="0" smtClean="0"/>
            </a:br>
            <a:r>
              <a:rPr lang="ru-RU" dirty="0" smtClean="0"/>
              <a:t>3) определиться с содержанием и формой подачи материала.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357166"/>
            <a:ext cx="7772400" cy="61436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rgbClr val="0070C0"/>
                </a:solidFill>
              </a:rPr>
              <a:t>Библиотекарь</a:t>
            </a:r>
            <a:r>
              <a:rPr lang="ru-RU" dirty="0" smtClean="0"/>
              <a:t> может сделать подборку материалов «Лучшее от лучших». 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Руководитель театральной студии, хореограф, преподаватель вокала</a:t>
            </a:r>
            <a:r>
              <a:rPr lang="ru-RU" dirty="0" smtClean="0"/>
              <a:t> (в зависимости от ваших талантов) помогает сделать «визитную карточку».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 Родители и дети </a:t>
            </a:r>
            <a:r>
              <a:rPr lang="ru-RU" dirty="0" smtClean="0"/>
              <a:t>вас фотографируют и снимают о вас фильм. 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Учитель по информатике </a:t>
            </a:r>
            <a:r>
              <a:rPr lang="ru-RU" dirty="0" smtClean="0"/>
              <a:t>помогает освоить интерактивную доску. 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Методическое объединение</a:t>
            </a:r>
            <a:r>
              <a:rPr lang="ru-RU" dirty="0" smtClean="0"/>
              <a:t> помогает подготовить урок: ищет интересный материал, смотрит, советует. 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Директор</a:t>
            </a:r>
            <a:r>
              <a:rPr lang="ru-RU" dirty="0" smtClean="0"/>
              <a:t> школы ищет деньги. Много! Ищет замену на уроки. </a:t>
            </a:r>
          </a:p>
          <a:p>
            <a:pPr algn="just"/>
            <a:r>
              <a:rPr lang="ru-RU" dirty="0" smtClean="0">
                <a:solidFill>
                  <a:srgbClr val="0070C0"/>
                </a:solidFill>
              </a:rPr>
              <a:t>Близкие родственники </a:t>
            </a:r>
            <a:r>
              <a:rPr lang="ru-RU" dirty="0" smtClean="0"/>
              <a:t>постепенно перекладывают все заботы по дому на себя.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6072230"/>
          </a:xfrm>
        </p:spPr>
        <p:txBody>
          <a:bodyPr/>
          <a:lstStyle/>
          <a:p>
            <a:r>
              <a:rPr lang="ru-RU" sz="4000" dirty="0" smtClean="0"/>
              <a:t>Не бойтесь.</a:t>
            </a:r>
          </a:p>
          <a:p>
            <a:r>
              <a:rPr lang="ru-RU" sz="4000" dirty="0" smtClean="0"/>
              <a:t> Не стесняйтесь.</a:t>
            </a:r>
          </a:p>
          <a:p>
            <a:r>
              <a:rPr lang="ru-RU" sz="4000" dirty="0" smtClean="0"/>
              <a:t> Спрашивайте. </a:t>
            </a:r>
          </a:p>
          <a:p>
            <a:r>
              <a:rPr lang="ru-RU" sz="4000" dirty="0" smtClean="0"/>
              <a:t>Просите! </a:t>
            </a:r>
          </a:p>
          <a:p>
            <a:pPr algn="just"/>
            <a:r>
              <a:rPr lang="ru-RU" dirty="0" smtClean="0"/>
              <a:t>Любой педагог, прошедший конкурс, вам не откажет. Более того, он с огромной радостью восстановит в памяти то, что ему дорого. (У бывшего конкурсанта, как правило, огромное количество информационных и практических материалов, открытых уроков, лекций.)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«Нужно не выступать перед аудиторией, а разговаривать с ней»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Победитель конкурса «Учитель года» должен говорить с учителями.</a:t>
            </a:r>
          </a:p>
          <a:p>
            <a:pPr algn="just"/>
            <a:r>
              <a:rPr lang="ru-RU" sz="2800" dirty="0" smtClean="0"/>
              <a:t>На их языке.</a:t>
            </a:r>
          </a:p>
          <a:p>
            <a:pPr algn="just"/>
            <a:r>
              <a:rPr lang="ru-RU" sz="2800" dirty="0" smtClean="0"/>
              <a:t> На нашем языке. </a:t>
            </a:r>
          </a:p>
          <a:p>
            <a:pPr algn="just"/>
            <a:r>
              <a:rPr lang="ru-RU" sz="2800" dirty="0" smtClean="0"/>
              <a:t>И в этом заключается сущность его миссии.</a:t>
            </a:r>
          </a:p>
          <a:p>
            <a:pPr algn="just"/>
            <a:r>
              <a:rPr lang="ru-RU" sz="2800" dirty="0" smtClean="0"/>
              <a:t>Ведь победитель не является лучшим учителем района, края, страны. И даже лучшим учителем конкурса. </a:t>
            </a:r>
          </a:p>
          <a:p>
            <a:pPr algn="just"/>
            <a:r>
              <a:rPr lang="ru-RU" sz="2800" dirty="0" smtClean="0"/>
              <a:t>Его сила в его </a:t>
            </a:r>
            <a:r>
              <a:rPr lang="ru-RU" sz="2800" b="1" dirty="0" smtClean="0"/>
              <a:t>избранности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357166"/>
            <a:ext cx="8291264" cy="609617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/>
              <a:t>	1. Необходимо готовиться к каждому этапу конкурса так, будто он единственный. Готовиться в условиях, максимально приближенных к тем, которые могут быть на конкурсе.</a:t>
            </a:r>
          </a:p>
          <a:p>
            <a:pPr algn="just"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2. Важная составляющая подготовки – </a:t>
            </a:r>
            <a:r>
              <a:rPr lang="ru-RU" sz="2800" b="1" dirty="0" err="1" smtClean="0"/>
              <a:t>многовариантность</a:t>
            </a:r>
            <a:r>
              <a:rPr lang="ru-RU" sz="2800" dirty="0" smtClean="0"/>
              <a:t>. Подготовить нужно несколько вариантов урока, выступлений. </a:t>
            </a:r>
          </a:p>
          <a:p>
            <a:pPr algn="just"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3. Не надеяться на свою память. Подсказки, «</a:t>
            </a:r>
            <a:r>
              <a:rPr lang="ru-RU" sz="2800" dirty="0" err="1" smtClean="0"/>
              <a:t>напоминалки</a:t>
            </a:r>
            <a:r>
              <a:rPr lang="ru-RU" sz="2800" dirty="0" smtClean="0"/>
              <a:t>», шпаргалки помогут сконцентрироваться на главном.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428604"/>
            <a:ext cx="8363272" cy="61436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/>
              <a:t>	4. Верить, что жюри – честное. </a:t>
            </a:r>
          </a:p>
          <a:p>
            <a:pPr algn="just"/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	5. Помогать на конкурсе всем, кто об этом просит, но не ждать при этом ответной помощи (хотя она обязательно будет!).</a:t>
            </a:r>
          </a:p>
          <a:p>
            <a:pPr algn="just"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6. Спать каждую ночь не меньше шести часов. Помнить: трудный экзамен не тот, который трудно проходит, а тот, которого «трудно» ждешь.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357166"/>
            <a:ext cx="8291264" cy="607223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3200" dirty="0" smtClean="0"/>
              <a:t>7. Проанализировать два высказывания:</a:t>
            </a:r>
          </a:p>
          <a:p>
            <a:pPr algn="just">
              <a:buNone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i="1" dirty="0" smtClean="0">
                <a:solidFill>
                  <a:srgbClr val="0070C0"/>
                </a:solidFill>
              </a:rPr>
              <a:t>1) «Только </a:t>
            </a:r>
            <a:r>
              <a:rPr lang="ru-RU" sz="3200" i="1" dirty="0" err="1" smtClean="0">
                <a:solidFill>
                  <a:srgbClr val="0070C0"/>
                </a:solidFill>
              </a:rPr>
              <a:t>дураки</a:t>
            </a:r>
            <a:r>
              <a:rPr lang="ru-RU" sz="3200" i="1" dirty="0" smtClean="0">
                <a:solidFill>
                  <a:srgbClr val="0070C0"/>
                </a:solidFill>
              </a:rPr>
              <a:t> учатся на своих ошибках, умные – на чужих!» </a:t>
            </a:r>
            <a:r>
              <a:rPr lang="ru-RU" sz="2800" i="1" dirty="0" smtClean="0"/>
              <a:t>(У. Черчилль) </a:t>
            </a:r>
          </a:p>
          <a:p>
            <a:pPr algn="just">
              <a:buNone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rgbClr val="0070C0"/>
                </a:solidFill>
              </a:rPr>
              <a:t>2) </a:t>
            </a:r>
            <a:r>
              <a:rPr lang="ru-RU" sz="3200" i="1" dirty="0" smtClean="0">
                <a:solidFill>
                  <a:srgbClr val="0070C0"/>
                </a:solidFill>
              </a:rPr>
              <a:t>«Никогда не слушай никаких советов. В том числе и этот» </a:t>
            </a:r>
            <a:r>
              <a:rPr lang="ru-RU" sz="2800" i="1" dirty="0" smtClean="0"/>
              <a:t>(Сократ)</a:t>
            </a:r>
          </a:p>
          <a:p>
            <a:pPr algn="just">
              <a:buNone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8. Любая удача – не более чем успокоение! А истинная свобода – когда не зависишь от оценки других.</a:t>
            </a:r>
            <a:br>
              <a:rPr lang="ru-RU" sz="3200" dirty="0" smtClean="0"/>
            </a:br>
            <a:endParaRPr lang="ru-RU" sz="3200" dirty="0" smtClean="0"/>
          </a:p>
          <a:p>
            <a:pPr algn="just">
              <a:buNone/>
            </a:pP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239</TotalTime>
  <Words>374</Words>
  <Application>Microsoft Office PowerPoint</Application>
  <PresentationFormat>Экран (4:3)</PresentationFormat>
  <Paragraphs>45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Как победить на конкурсе  «Учитель года»?</vt:lpstr>
      <vt:lpstr>Слайд 2</vt:lpstr>
      <vt:lpstr>Конкурсант не должен готовиться к «Учителю года» в гордом одиночестве.  Это коллективная работа. </vt:lpstr>
      <vt:lpstr>Слайд 4</vt:lpstr>
      <vt:lpstr>Слайд 5</vt:lpstr>
      <vt:lpstr>«Нужно не выступать перед аудиторией, а разговаривать с ней»</vt:lpstr>
      <vt:lpstr>Слайд 7</vt:lpstr>
      <vt:lpstr>Слайд 8</vt:lpstr>
      <vt:lpstr>Слайд 9</vt:lpstr>
      <vt:lpstr>Слайд 10</vt:lpstr>
      <vt:lpstr>Слайд 11</vt:lpstr>
      <vt:lpstr>Желаю побед конкурсантам!</vt:lpstr>
    </vt:vector>
  </TitlesOfParts>
  <Company>ММЦ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победить на конкурсе  «Учитель года»?</dc:title>
  <dc:creator>Землякова Елена Валентиновна</dc:creator>
  <cp:lastModifiedBy>Елена</cp:lastModifiedBy>
  <cp:revision>22</cp:revision>
  <dcterms:created xsi:type="dcterms:W3CDTF">2011-12-23T03:19:56Z</dcterms:created>
  <dcterms:modified xsi:type="dcterms:W3CDTF">2016-12-08T18:00:46Z</dcterms:modified>
</cp:coreProperties>
</file>