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56" r:id="rId2"/>
    <p:sldId id="269" r:id="rId3"/>
    <p:sldId id="281" r:id="rId4"/>
    <p:sldId id="264" r:id="rId5"/>
    <p:sldId id="259" r:id="rId6"/>
    <p:sldId id="260" r:id="rId7"/>
    <p:sldId id="261" r:id="rId8"/>
    <p:sldId id="262" r:id="rId9"/>
    <p:sldId id="272" r:id="rId10"/>
    <p:sldId id="273" r:id="rId11"/>
    <p:sldId id="276" r:id="rId12"/>
    <p:sldId id="278" r:id="rId13"/>
    <p:sldId id="274" r:id="rId14"/>
    <p:sldId id="279" r:id="rId15"/>
    <p:sldId id="265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02500"/>
    <a:srgbClr val="990033"/>
    <a:srgbClr val="FFF1B3"/>
    <a:srgbClr val="FFE989"/>
    <a:srgbClr val="99FF99"/>
    <a:srgbClr val="66FFFF"/>
    <a:srgbClr val="FCFF8B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72" d="100"/>
          <a:sy n="72" d="100"/>
        </p:scale>
        <p:origin x="-92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4A83B99-DF72-4DDB-B4FC-8AD05181AF89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F85167-A9A5-4227-8268-F3C9A01EFF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1BE7-8361-44A4-B288-7D574107D2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C53FB-C2FE-4434-A96F-ED62C886B3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14BEC-B217-4210-B207-24A138A578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3CA0-674C-4679-B441-5D0D8E668D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B3E79-B035-4DA6-B198-0EE0AC94AC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77EFD-45E1-4D03-9F4D-850E88D9C7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2B000-9D78-455E-AF80-8421FE3C5C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26E1-56C2-4AE5-B713-DD0A842A94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459C-3372-4836-836D-C18E2FCE11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F5FE3-7659-48EF-A64C-C3BEC8FEEC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A7E6-7FDD-4715-B3B9-0C1CEF0FCA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6473-3547-4F4A-8C29-90CFB06348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07E435-D8E8-4A7E-8D29-FFC84D8F06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  <p:sldLayoutId id="214748371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>
          <a:xfrm>
            <a:off x="3924300" y="1916113"/>
            <a:ext cx="4897438" cy="4392612"/>
          </a:xfrm>
        </p:spPr>
        <p:txBody>
          <a:bodyPr/>
          <a:lstStyle/>
          <a:p>
            <a:pPr algn="l" eaLnBrk="1" hangingPunct="1"/>
            <a:r>
              <a:rPr lang="ru-RU" altLang="ru-RU" sz="2800" b="1" smtClean="0">
                <a:latin typeface="Arial" charset="0"/>
              </a:rPr>
              <a:t>Методический семинар</a:t>
            </a:r>
            <a:r>
              <a:rPr lang="ru-RU" altLang="ru-RU" sz="4000" b="1" smtClean="0">
                <a:solidFill>
                  <a:srgbClr val="990033"/>
                </a:solidFill>
                <a:latin typeface="Arial" charset="0"/>
              </a:rPr>
              <a:t> </a:t>
            </a:r>
            <a:br>
              <a:rPr lang="ru-RU" altLang="ru-RU" sz="4000" b="1" smtClean="0">
                <a:solidFill>
                  <a:srgbClr val="990033"/>
                </a:solidFill>
                <a:latin typeface="Arial" charset="0"/>
              </a:rPr>
            </a:br>
            <a:r>
              <a:rPr lang="ru-RU" altLang="ru-RU" sz="2400" b="1" smtClean="0">
                <a:solidFill>
                  <a:srgbClr val="990033"/>
                </a:solidFill>
                <a:latin typeface="Arial" charset="0"/>
              </a:rPr>
              <a:t/>
            </a:r>
            <a:br>
              <a:rPr lang="ru-RU" altLang="ru-RU" sz="2400" b="1" smtClean="0">
                <a:solidFill>
                  <a:srgbClr val="990033"/>
                </a:solidFill>
                <a:latin typeface="Arial" charset="0"/>
              </a:rPr>
            </a:br>
            <a:r>
              <a:rPr lang="ru-RU" altLang="ru-RU" sz="2800" b="1" smtClean="0">
                <a:solidFill>
                  <a:srgbClr val="990033"/>
                </a:solidFill>
                <a:latin typeface="Arial" charset="0"/>
              </a:rPr>
              <a:t>Подготовка к проведению родительских собраний по выбору модулей курса «Основы религиозных культур и светской этики» в 3-х классах</a:t>
            </a:r>
            <a:br>
              <a:rPr lang="ru-RU" altLang="ru-RU" sz="2800" b="1" smtClean="0">
                <a:solidFill>
                  <a:srgbClr val="990033"/>
                </a:solidFill>
                <a:latin typeface="Arial" charset="0"/>
              </a:rPr>
            </a:br>
            <a:r>
              <a:rPr lang="ru-RU" altLang="ru-RU" sz="2800" b="1" smtClean="0">
                <a:solidFill>
                  <a:srgbClr val="990033"/>
                </a:solidFill>
                <a:latin typeface="Arial" charset="0"/>
              </a:rPr>
              <a:t/>
            </a:r>
            <a:br>
              <a:rPr lang="ru-RU" altLang="ru-RU" sz="2800" b="1" smtClean="0">
                <a:solidFill>
                  <a:srgbClr val="990033"/>
                </a:solidFill>
                <a:latin typeface="Arial" charset="0"/>
              </a:rPr>
            </a:br>
            <a:r>
              <a:rPr lang="ru-RU" altLang="ru-RU" sz="2400" b="1" smtClean="0">
                <a:latin typeface="Arial" charset="0"/>
              </a:rPr>
              <a:t>7 февраля 2018 г.</a:t>
            </a:r>
            <a:endParaRPr lang="ru-RU" altLang="ru-RU" sz="2400" b="1" smtClean="0">
              <a:solidFill>
                <a:srgbClr val="990033"/>
              </a:solidFill>
              <a:latin typeface="Arial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3850" y="1700213"/>
            <a:ext cx="84248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7" name="Picture 13" descr="3894i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8913"/>
            <a:ext cx="17272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14" descr="picture_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60350"/>
            <a:ext cx="11525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5" descr="логотип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0"/>
            <a:ext cx="15573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3716338"/>
            <a:ext cx="3311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1" descr="logotyp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333375"/>
            <a:ext cx="1512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133600"/>
            <a:ext cx="8964613" cy="1223963"/>
          </a:xfrm>
        </p:spPr>
        <p:txBody>
          <a:bodyPr/>
          <a:lstStyle/>
          <a:p>
            <a:r>
              <a:rPr lang="ru-RU" sz="3200" smtClean="0">
                <a:latin typeface="Arial" charset="0"/>
              </a:rPr>
              <a:t>не ценности, а просто набор слов 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с неопределенным, нестрогим толкованием.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Некие «хорошие качества»</a:t>
            </a:r>
            <a:br>
              <a:rPr lang="ru-RU" sz="3200" smtClean="0">
                <a:latin typeface="Arial" charset="0"/>
              </a:rPr>
            </a:br>
            <a:endParaRPr lang="ru-RU" sz="3200" smtClean="0">
              <a:latin typeface="Arial" charset="0"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250825" y="549275"/>
            <a:ext cx="8642350" cy="11509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>
                <a:latin typeface="Arial" charset="0"/>
              </a:rPr>
              <a:t>Если нет смысловой связи друг с другом, взаимного соотношения и понимания -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79388" y="4005263"/>
            <a:ext cx="8713787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CC0000"/>
                </a:solidFill>
              </a:rPr>
              <a:t>Роль смысловой связи играют высшие ценности (мировоззренческие аксиомы, </a:t>
            </a:r>
          </a:p>
          <a:p>
            <a:pPr algn="ctr"/>
            <a:r>
              <a:rPr lang="ru-RU" sz="3200">
                <a:solidFill>
                  <a:srgbClr val="CC0000"/>
                </a:solidFill>
              </a:rPr>
              <a:t>сверхценные идеи, догматы). </a:t>
            </a:r>
          </a:p>
          <a:p>
            <a:pPr algn="ctr"/>
            <a:endParaRPr lang="ru-RU" sz="3200"/>
          </a:p>
          <a:p>
            <a:pPr algn="ctr"/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  <p:bldP spid="378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569325" cy="1079500"/>
          </a:xfrm>
        </p:spPr>
        <p:txBody>
          <a:bodyPr/>
          <a:lstStyle/>
          <a:p>
            <a:pPr algn="l"/>
            <a:r>
              <a:rPr lang="ru-RU" sz="2800" b="1" smtClean="0">
                <a:solidFill>
                  <a:srgbClr val="CC0000"/>
                </a:solidFill>
                <a:latin typeface="Arial" charset="0"/>
              </a:rPr>
              <a:t/>
            </a:r>
            <a:br>
              <a:rPr lang="ru-RU" sz="2800" b="1" smtClean="0">
                <a:solidFill>
                  <a:srgbClr val="CC0000"/>
                </a:solidFill>
                <a:latin typeface="Arial" charset="0"/>
              </a:rPr>
            </a:br>
            <a:r>
              <a:rPr lang="ru-RU" sz="2800" b="1" smtClean="0">
                <a:solidFill>
                  <a:srgbClr val="CC0000"/>
                </a:solidFill>
                <a:latin typeface="Arial" charset="0"/>
              </a:rPr>
              <a:t/>
            </a:r>
            <a:br>
              <a:rPr lang="ru-RU" sz="2800" b="1" smtClean="0">
                <a:solidFill>
                  <a:srgbClr val="CC0000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CC0000"/>
                </a:solidFill>
                <a:latin typeface="Arial" charset="0"/>
              </a:rPr>
              <a:t>Мировоззрение </a:t>
            </a:r>
            <a:br>
              <a:rPr lang="ru-RU" sz="3200" b="1" smtClean="0">
                <a:solidFill>
                  <a:srgbClr val="CC0000"/>
                </a:solidFill>
                <a:latin typeface="Arial" charset="0"/>
              </a:rPr>
            </a:br>
            <a:r>
              <a:rPr lang="ru-RU" sz="2800" b="1" smtClean="0">
                <a:solidFill>
                  <a:srgbClr val="CC0000"/>
                </a:solidFill>
                <a:latin typeface="Arial" charset="0"/>
              </a:rPr>
              <a:t/>
            </a:r>
            <a:br>
              <a:rPr lang="ru-RU" sz="2800" b="1" smtClean="0">
                <a:solidFill>
                  <a:srgbClr val="CC0000"/>
                </a:solidFill>
                <a:latin typeface="Arial" charset="0"/>
              </a:rPr>
            </a:br>
            <a:r>
              <a:rPr lang="ru-RU" sz="2800" smtClean="0">
                <a:latin typeface="Arial" charset="0"/>
                <a:cs typeface="Arial" charset="0"/>
              </a:rPr>
              <a:t>•</a:t>
            </a:r>
            <a:r>
              <a:rPr lang="ru-RU" sz="2800" smtClean="0">
                <a:latin typeface="Arial" charset="0"/>
              </a:rPr>
              <a:t> способ ориентации в мире</a:t>
            </a:r>
            <a:br>
              <a:rPr lang="ru-RU" sz="2800" smtClean="0">
                <a:latin typeface="Arial" charset="0"/>
              </a:rPr>
            </a:br>
            <a:r>
              <a:rPr lang="ru-RU" sz="2400" i="1" smtClean="0">
                <a:latin typeface="Arial" charset="0"/>
              </a:rPr>
              <a:t>		«жизнь без мировоззрения представляет 			собой патологическое нарушение высшего 		чувства ориентирования» (А.Швейцер), </a:t>
            </a:r>
            <a:br>
              <a:rPr lang="ru-RU" sz="2400" i="1" smtClean="0">
                <a:latin typeface="Arial" charset="0"/>
              </a:rPr>
            </a:br>
            <a:r>
              <a:rPr lang="ru-RU" sz="2400" i="1" smtClean="0">
                <a:latin typeface="Arial" charset="0"/>
              </a:rPr>
              <a:t/>
            </a:r>
            <a:br>
              <a:rPr lang="ru-RU" sz="2400" i="1" smtClean="0">
                <a:latin typeface="Arial" charset="0"/>
              </a:rPr>
            </a:br>
            <a:r>
              <a:rPr lang="ru-RU" sz="2400" i="1" smtClean="0">
                <a:latin typeface="Arial" charset="0"/>
                <a:cs typeface="Arial" charset="0"/>
              </a:rPr>
              <a:t>• </a:t>
            </a:r>
            <a:r>
              <a:rPr lang="ru-RU" sz="2800" smtClean="0">
                <a:latin typeface="Arial" charset="0"/>
              </a:rPr>
              <a:t>результат внутренней работы самого человека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395288" y="3933825"/>
            <a:ext cx="8291512" cy="3240088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ru-RU" smtClean="0">
              <a:latin typeface="Arial" charset="0"/>
            </a:endParaRPr>
          </a:p>
          <a:p>
            <a:pPr algn="ctr">
              <a:lnSpc>
                <a:spcPct val="90000"/>
              </a:lnSpc>
            </a:pPr>
            <a:r>
              <a:rPr lang="ru-RU" smtClean="0">
                <a:latin typeface="Arial" charset="0"/>
              </a:rPr>
              <a:t>Целостность</a:t>
            </a:r>
          </a:p>
          <a:p>
            <a:pPr algn="ctr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Системность</a:t>
            </a:r>
          </a:p>
          <a:p>
            <a:pPr algn="ctr">
              <a:lnSpc>
                <a:spcPct val="90000"/>
              </a:lnSpc>
            </a:pPr>
            <a:r>
              <a:rPr lang="ru-RU" smtClean="0">
                <a:latin typeface="Arial" charset="0"/>
              </a:rPr>
              <a:t>Иерархичность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2" name="Group 22"/>
          <p:cNvGraphicFramePr>
            <a:graphicFrameLocks noGrp="1"/>
          </p:cNvGraphicFramePr>
          <p:nvPr>
            <p:ph idx="4294967295"/>
          </p:nvPr>
        </p:nvGraphicFramePr>
        <p:xfrm>
          <a:off x="468313" y="549275"/>
          <a:ext cx="8229600" cy="64071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035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Мировоззрение личности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(субъективное)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Система представлений о мире, усвоенная человеком в индивидуальном развитии, определяющих его мировосприятие, поведение и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Мировоззрение как феномен культуры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(объективное)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Система иерархически организованных представлений о мире, фиксированных в культуре (в текстах, символах, обрядах, социальных нормах, памятниках худож. культуры)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250825" y="836613"/>
            <a:ext cx="8642350" cy="5832475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000" smtClean="0"/>
              <a:t>«… </a:t>
            </a:r>
            <a:r>
              <a:rPr lang="ru-RU" sz="4000" smtClean="0">
                <a:latin typeface="Georgia" pitchFamily="18" charset="0"/>
              </a:rPr>
              <a:t>смысл воспитания органически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000" smtClean="0">
                <a:latin typeface="Georgia" pitchFamily="18" charset="0"/>
              </a:rPr>
              <a:t> зависит от смысла человеческой жизни,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000" smtClean="0">
                <a:latin typeface="Georgia" pitchFamily="18" charset="0"/>
              </a:rPr>
              <a:t>а смысл человеческой жизни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000" smtClean="0">
                <a:latin typeface="Georgia" pitchFamily="18" charset="0"/>
              </a:rPr>
              <a:t>от основ, на которых утверждается,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000" smtClean="0">
                <a:latin typeface="Georgia" pitchFamily="18" charset="0"/>
              </a:rPr>
              <a:t>и от конечной цели,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000" smtClean="0">
                <a:latin typeface="Georgia" pitchFamily="18" charset="0"/>
              </a:rPr>
              <a:t>к которой он стремится»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000" i="1" smtClean="0">
                <a:latin typeface="Georgia" pitchFamily="18" charset="0"/>
              </a:rPr>
              <a:t>							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800" i="1" smtClean="0">
                <a:latin typeface="Georgia" pitchFamily="18" charset="0"/>
              </a:rPr>
              <a:t>							Н.А. Бердяев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250825" y="4005263"/>
            <a:ext cx="8642350" cy="2120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Высшая ценность – не обосновывается логически, не основано на рациональных доказательствах </a:t>
            </a:r>
          </a:p>
          <a:p>
            <a:pPr>
              <a:lnSpc>
                <a:spcPct val="90000"/>
              </a:lnSpc>
            </a:pPr>
            <a:r>
              <a:rPr lang="ru-RU" smtClean="0"/>
              <a:t>Принимается без доказательств, на веру</a:t>
            </a:r>
          </a:p>
          <a:p>
            <a:pPr>
              <a:lnSpc>
                <a:spcPct val="90000"/>
              </a:lnSpc>
            </a:pPr>
            <a:endParaRPr lang="ru-RU" smtClean="0"/>
          </a:p>
        </p:txBody>
      </p:sp>
      <p:pic>
        <p:nvPicPr>
          <p:cNvPr id="34819" name="Picture 4" descr="0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5715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 descr="396176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268413"/>
            <a:ext cx="3319463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179388" y="1557338"/>
            <a:ext cx="8785225" cy="45688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	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Georgia" pitchFamily="18" charset="0"/>
              </a:rPr>
              <a:t>Ценность есть нечто всепроникающее, 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Georgia" pitchFamily="18" charset="0"/>
              </a:rPr>
              <a:t>определяющее смысл и всего мира 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Georgia" pitchFamily="18" charset="0"/>
              </a:rPr>
              <a:t>в целом, и каждой личности, 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Georgia" pitchFamily="18" charset="0"/>
              </a:rPr>
              <a:t>и каждого события, 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Georgia" pitchFamily="18" charset="0"/>
              </a:rPr>
              <a:t>и каждого поступка</a:t>
            </a:r>
            <a:r>
              <a:rPr lang="ru-RU" smtClean="0">
                <a:solidFill>
                  <a:srgbClr val="CC0000"/>
                </a:solidFill>
                <a:latin typeface="Georgia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Georgia" pitchFamily="18" charset="0"/>
              </a:rPr>
              <a:t>					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ru-RU" i="1" smtClean="0">
                <a:latin typeface="Georgia" pitchFamily="18" charset="0"/>
              </a:rPr>
              <a:t>						Н.О. Лосский </a:t>
            </a:r>
          </a:p>
        </p:txBody>
      </p:sp>
      <p:sp>
        <p:nvSpPr>
          <p:cNvPr id="35843" name="Line 4"/>
          <p:cNvSpPr>
            <a:spLocks noChangeShapeType="1"/>
          </p:cNvSpPr>
          <p:nvPr/>
        </p:nvSpPr>
        <p:spPr bwMode="auto">
          <a:xfrm>
            <a:off x="250825" y="1341438"/>
            <a:ext cx="87137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250825" y="6165850"/>
            <a:ext cx="86423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1908175" y="4652963"/>
            <a:ext cx="6778625" cy="1728787"/>
          </a:xfrm>
        </p:spPr>
        <p:txBody>
          <a:bodyPr/>
          <a:lstStyle/>
          <a:p>
            <a:pPr algn="r"/>
            <a:r>
              <a:rPr lang="ru-RU" sz="2800" i="1" smtClean="0">
                <a:latin typeface="Georgia" pitchFamily="18" charset="0"/>
              </a:rPr>
              <a:t>Шадриков В.Д.</a:t>
            </a:r>
            <a:br>
              <a:rPr lang="ru-RU" sz="2800" i="1" smtClean="0">
                <a:latin typeface="Georgia" pitchFamily="18" charset="0"/>
              </a:rPr>
            </a:br>
            <a:r>
              <a:rPr lang="ru-RU" sz="2800" i="1" smtClean="0">
                <a:latin typeface="Georgia" pitchFamily="18" charset="0"/>
              </a:rPr>
              <a:t>Философия образования и образовательной политики. М., 1993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539750" y="981075"/>
            <a:ext cx="8208963" cy="37433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latin typeface="Georgia" pitchFamily="18" charset="0"/>
              </a:rPr>
              <a:t>«Общечеловеческие ценности,</a:t>
            </a:r>
          </a:p>
          <a:p>
            <a:pPr>
              <a:buFont typeface="Arial" charset="0"/>
              <a:buNone/>
            </a:pPr>
            <a:r>
              <a:rPr lang="ru-RU" sz="4000" smtClean="0">
                <a:latin typeface="Georgia" pitchFamily="18" charset="0"/>
              </a:rPr>
              <a:t>	готовые идеалы бесплодны, </a:t>
            </a:r>
          </a:p>
          <a:p>
            <a:pPr>
              <a:buFont typeface="Arial" charset="0"/>
              <a:buNone/>
            </a:pPr>
            <a:r>
              <a:rPr lang="ru-RU" sz="4000" smtClean="0">
                <a:latin typeface="Georgia" pitchFamily="18" charset="0"/>
              </a:rPr>
              <a:t>	т.к. не выстраданы </a:t>
            </a:r>
          </a:p>
          <a:p>
            <a:pPr>
              <a:buFont typeface="Arial" charset="0"/>
              <a:buNone/>
            </a:pPr>
            <a:r>
              <a:rPr lang="ru-RU" sz="4000" smtClean="0">
                <a:latin typeface="Georgia" pitchFamily="18" charset="0"/>
              </a:rPr>
              <a:t>	национальной культурой»</a:t>
            </a:r>
          </a:p>
          <a:p>
            <a:pPr>
              <a:buFont typeface="Arial" charset="0"/>
              <a:buNone/>
            </a:pPr>
            <a:endParaRPr lang="ru-RU" sz="4000" smtClean="0">
              <a:latin typeface="Georgia" pitchFamily="18" charset="0"/>
            </a:endParaRPr>
          </a:p>
          <a:p>
            <a:pPr>
              <a:buFont typeface="Arial" charset="0"/>
              <a:buNone/>
            </a:pPr>
            <a:endParaRPr lang="ru-RU" sz="4000" smtClean="0">
              <a:latin typeface="Georgia" pitchFamily="18" charset="0"/>
            </a:endParaRPr>
          </a:p>
          <a:p>
            <a:endParaRPr lang="ru-RU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2060"/>
                </a:solidFill>
                <a:latin typeface="Georgia" pitchFamily="18" charset="0"/>
              </a:rPr>
              <a:t>«Как привить российскому школьнику </a:t>
            </a:r>
            <a:r>
              <a:rPr lang="ru-RU" sz="3200" smtClean="0">
                <a:solidFill>
                  <a:srgbClr val="FF0000"/>
                </a:solidFill>
                <a:latin typeface="Georgia" pitchFamily="18" charset="0"/>
              </a:rPr>
              <a:t>нравственность</a:t>
            </a:r>
            <a:r>
              <a:rPr lang="ru-RU" sz="3200" smtClean="0">
                <a:solidFill>
                  <a:srgbClr val="002060"/>
                </a:solidFill>
                <a:latin typeface="Georgia" pitchFamily="18" charset="0"/>
              </a:rPr>
              <a:t>?»</a:t>
            </a:r>
            <a:r>
              <a:rPr lang="ru-RU" sz="320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1507" name="Содержимое 4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642350" cy="4789487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«…Нравственная основа — это главное, что определяет жизнеспособность общества: экономическую, государственную, творческую. </a:t>
            </a:r>
          </a:p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Без нравственной основы не действуют законы экономики и государства, не выполняются указы, невозможно прекратить коррупцию, взяточничество, любое жульничество. </a:t>
            </a:r>
          </a:p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Без нравственности невозможно и развитие любой науки, ибо крайне трудно проверить эксперименты, вычисления, ссылки на источники и пр. </a:t>
            </a:r>
          </a:p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Воспитывают же людей: впрямую - </a:t>
            </a:r>
            <a:r>
              <a:rPr lang="ru-RU" sz="2400" smtClean="0">
                <a:solidFill>
                  <a:srgbClr val="FF0000"/>
                </a:solidFill>
                <a:latin typeface="Arial Narrow" pitchFamily="34" charset="0"/>
              </a:rPr>
              <a:t>религия</a:t>
            </a:r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, а более сложным путём - музыка (особенно, я бы сказал, хоровое пение), литература, искусство, изучение логики, психологии, изучение языков (даже если их в будущем не придётся применять в жизни)»                                                                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2060"/>
                </a:solidFill>
                <a:latin typeface="Georgia" pitchFamily="18" charset="0"/>
              </a:rPr>
              <a:t>«Как привить российскому школьнику </a:t>
            </a:r>
            <a:r>
              <a:rPr lang="ru-RU" sz="3200" smtClean="0">
                <a:solidFill>
                  <a:srgbClr val="FF0000"/>
                </a:solidFill>
                <a:latin typeface="Georgia" pitchFamily="18" charset="0"/>
              </a:rPr>
              <a:t>нравственность</a:t>
            </a:r>
            <a:r>
              <a:rPr lang="ru-RU" sz="3200" smtClean="0">
                <a:solidFill>
                  <a:srgbClr val="002060"/>
                </a:solidFill>
                <a:latin typeface="Georgia" pitchFamily="18" charset="0"/>
              </a:rPr>
              <a:t>?»</a:t>
            </a:r>
            <a:r>
              <a:rPr lang="ru-RU" sz="320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1507" name="Содержимое 4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642350" cy="4789487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«…Нравственная основа — это главное, что определяет жизнеспособность общества: экономическую, государственную, творческую. </a:t>
            </a:r>
          </a:p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Без нравственной основы не действуют законы экономики и государства, не выполняются указы, невозможно прекратить коррупцию, взяточничество, любое жульничество. </a:t>
            </a:r>
          </a:p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Без нравственности невозможно и развитие любой науки, ибо крайне трудно проверить эксперименты, вычисления, ссылки на источники и пр. </a:t>
            </a:r>
          </a:p>
          <a:p>
            <a:pPr eaLnBrk="1" hangingPunct="1"/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Воспитывают же людей: впрямую - </a:t>
            </a:r>
            <a:r>
              <a:rPr lang="ru-RU" sz="2400" smtClean="0">
                <a:solidFill>
                  <a:srgbClr val="FF0000"/>
                </a:solidFill>
                <a:latin typeface="Arial Narrow" pitchFamily="34" charset="0"/>
              </a:rPr>
              <a:t>религия</a:t>
            </a:r>
            <a:r>
              <a:rPr lang="ru-RU" sz="2400" smtClean="0">
                <a:solidFill>
                  <a:srgbClr val="002060"/>
                </a:solidFill>
                <a:latin typeface="Arial Narrow" pitchFamily="34" charset="0"/>
              </a:rPr>
              <a:t>, а более сложным путём - музыка (особенно, я бы сказал, хоровое пение), литература, искусство, изучение логики, психологии, изучение языков (даже если их в будущем не придётся применять в жизни)»                                                                							Д. С. Лихачев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>
                <a:latin typeface="Georgia" pitchFamily="18" charset="0"/>
                <a:ea typeface="+mn-ea"/>
                <a:cs typeface="+mn-cs"/>
              </a:rPr>
              <a:t>Процентные показатели по выбору модулей ОРКСЭ и динамика их изменений (Пермская епархия)</a:t>
            </a:r>
          </a:p>
        </p:txBody>
      </p:sp>
      <p:graphicFrame>
        <p:nvGraphicFramePr>
          <p:cNvPr id="15362" name="Объект 3"/>
          <p:cNvGraphicFramePr>
            <a:graphicFrameLocks noGrp="1"/>
          </p:cNvGraphicFramePr>
          <p:nvPr>
            <p:ph idx="1"/>
          </p:nvPr>
        </p:nvGraphicFramePr>
        <p:xfrm>
          <a:off x="488950" y="1938338"/>
          <a:ext cx="8331200" cy="4627562"/>
        </p:xfrm>
        <a:graphic>
          <a:graphicData uri="http://schemas.openxmlformats.org/presentationml/2006/ole">
            <p:oleObj spid="_x0000_s15362" r:id="rId3" imgW="8333954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ru-RU" sz="3200" b="1" dirty="0">
                <a:latin typeface="Georgia" pitchFamily="18" charset="0"/>
                <a:ea typeface="+mn-ea"/>
                <a:cs typeface="+mn-cs"/>
              </a:rPr>
              <a:t>Результаты опроса учащихся</a:t>
            </a:r>
          </a:p>
        </p:txBody>
      </p:sp>
      <p:graphicFrame>
        <p:nvGraphicFramePr>
          <p:cNvPr id="16386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16386" r:id="rId3" imgW="8327858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ru-RU" sz="3200" b="1" dirty="0">
                <a:latin typeface="Georgia" pitchFamily="18" charset="0"/>
                <a:ea typeface="+mn-ea"/>
                <a:cs typeface="+mn-cs"/>
              </a:rPr>
              <a:t>Результаты опроса учащихся</a:t>
            </a:r>
          </a:p>
        </p:txBody>
      </p:sp>
      <p:graphicFrame>
        <p:nvGraphicFramePr>
          <p:cNvPr id="17410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17410" r:id="rId3" imgW="8327858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ru-RU" sz="3200" b="1" dirty="0">
                <a:latin typeface="Georgia" pitchFamily="18" charset="0"/>
                <a:ea typeface="+mn-ea"/>
                <a:cs typeface="+mn-cs"/>
              </a:rPr>
              <a:t>Результаты опроса родителей</a:t>
            </a:r>
          </a:p>
        </p:txBody>
      </p:sp>
      <p:graphicFrame>
        <p:nvGraphicFramePr>
          <p:cNvPr id="18434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18434" r:id="rId3" imgW="8327858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ru-RU" sz="3200" b="1" dirty="0">
                <a:latin typeface="Georgia" pitchFamily="18" charset="0"/>
                <a:ea typeface="+mn-ea"/>
                <a:cs typeface="+mn-cs"/>
              </a:rPr>
              <a:t>Результаты опроса родителей</a:t>
            </a:r>
          </a:p>
        </p:txBody>
      </p:sp>
      <p:graphicFrame>
        <p:nvGraphicFramePr>
          <p:cNvPr id="19458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19458" r:id="rId3" imgW="8327858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6192837" cy="503237"/>
          </a:xfrm>
        </p:spPr>
        <p:txBody>
          <a:bodyPr/>
          <a:lstStyle/>
          <a:p>
            <a:r>
              <a:rPr lang="ru-RU" sz="3200" b="1" smtClean="0">
                <a:solidFill>
                  <a:srgbClr val="0000FF"/>
                </a:solidFill>
              </a:rPr>
              <a:t>Базовые национальные ценности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179388" y="908050"/>
            <a:ext cx="8640762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ПАТРИОТИЗМ</a:t>
            </a:r>
            <a:r>
              <a:rPr lang="ru-RU" sz="1800" smtClean="0"/>
              <a:t> — </a:t>
            </a:r>
            <a:r>
              <a:rPr lang="ru-RU" sz="1800" i="1" smtClean="0"/>
              <a:t>любовь к России, к своему народу, к своей малой </a:t>
            </a:r>
            <a:endParaRPr lang="ru-RU" sz="1800" i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i="1" smtClean="0">
                <a:latin typeface="Arial" charset="0"/>
              </a:rPr>
              <a:t>	</a:t>
            </a:r>
            <a:r>
              <a:rPr lang="ru-RU" sz="1800" i="1" smtClean="0"/>
              <a:t>родине, служение Отечеству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СОЦИАЛЬНАЯСОЛИДАРНОСТЬ</a:t>
            </a:r>
            <a:r>
              <a:rPr lang="ru-RU" sz="1800" smtClean="0"/>
              <a:t> —</a:t>
            </a:r>
            <a:r>
              <a:rPr lang="ru-RU" sz="1800" i="1" smtClean="0"/>
              <a:t>свобода личная и национальная, </a:t>
            </a:r>
            <a:endParaRPr lang="ru-RU" sz="1800" i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i="1" smtClean="0">
                <a:latin typeface="Arial" charset="0"/>
              </a:rPr>
              <a:t>	</a:t>
            </a:r>
            <a:r>
              <a:rPr lang="ru-RU" sz="1800" i="1" smtClean="0"/>
              <a:t>доверие к людям, институтам государства и гражданского </a:t>
            </a:r>
            <a:endParaRPr lang="ru-RU" sz="1800" i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i="1" smtClean="0">
                <a:latin typeface="Arial" charset="0"/>
              </a:rPr>
              <a:t>	</a:t>
            </a:r>
            <a:r>
              <a:rPr lang="ru-RU" sz="1800" i="1" smtClean="0"/>
              <a:t>общества, справедливость, милосердие, честь, достоинство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ГРАЖДАНСТВЕННОСТЬ</a:t>
            </a:r>
            <a:r>
              <a:rPr lang="ru-RU" sz="1800" smtClean="0"/>
              <a:t> —</a:t>
            </a:r>
            <a:r>
              <a:rPr lang="ru-RU" sz="1800" i="1" smtClean="0"/>
              <a:t>служение Отечеству, </a:t>
            </a:r>
            <a:endParaRPr lang="ru-RU" sz="1800" i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i="1" smtClean="0">
                <a:latin typeface="Arial" charset="0"/>
              </a:rPr>
              <a:t>	</a:t>
            </a:r>
            <a:r>
              <a:rPr lang="ru-RU" sz="1800" i="1" smtClean="0"/>
              <a:t>правовое государство, гражданское общество, закон и правопорядок, поликультурный мир, свобода совести и вероисповедания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СЕМЬЯ</a:t>
            </a:r>
            <a:r>
              <a:rPr lang="ru-RU" sz="1800" smtClean="0"/>
              <a:t> —</a:t>
            </a:r>
            <a:r>
              <a:rPr lang="ru-RU" sz="1800" i="1" smtClean="0"/>
              <a:t>любовь и верность, здоровье, достаток, уважение к родителям, забота о старших и младших, забота о продолжении рода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ТРУД И ТВОРЧЕСТВО</a:t>
            </a:r>
            <a:r>
              <a:rPr lang="ru-RU" sz="1800" smtClean="0"/>
              <a:t> — </a:t>
            </a:r>
            <a:r>
              <a:rPr lang="ru-RU" sz="1800" i="1" smtClean="0"/>
              <a:t>уважение к труду, творчество и созидание, целеустремлённость и настойчивость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НАУКА</a:t>
            </a:r>
            <a:r>
              <a:rPr lang="ru-RU" sz="1800" smtClean="0"/>
              <a:t> —</a:t>
            </a:r>
            <a:r>
              <a:rPr lang="ru-RU" sz="1800" i="1" smtClean="0"/>
              <a:t>ценность знания, стремление к истине, научная картина мира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ТРАДИЦИОННЫЕ РОССИЙСКИЕ РЕЛИГИИ</a:t>
            </a:r>
            <a:r>
              <a:rPr lang="ru-RU" sz="1800" smtClean="0"/>
              <a:t> — </a:t>
            </a:r>
            <a:r>
              <a:rPr lang="ru-RU" sz="1800" i="1" smtClean="0"/>
              <a:t>представления о вере, духовности, религиозной жизни человека, ценности религиозного мировоззрения, толерантности, формируемые на основе межконфессионального диалога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ИСКУССТВО И ЛИТЕРАТУРА</a:t>
            </a:r>
            <a:r>
              <a:rPr lang="ru-RU" sz="1800" smtClean="0"/>
              <a:t> — </a:t>
            </a:r>
            <a:r>
              <a:rPr lang="ru-RU" sz="1800" i="1" smtClean="0"/>
              <a:t>красота, гармония, духовный мир человека, нравственный выбор, смысл жизни, эстетическое развитие, этическое развитие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ПРИРОДА</a:t>
            </a:r>
            <a:r>
              <a:rPr lang="ru-RU" sz="1800" smtClean="0"/>
              <a:t> — </a:t>
            </a:r>
            <a:r>
              <a:rPr lang="ru-RU" sz="1800" i="1" smtClean="0"/>
              <a:t>эволюция, родная земля, заповедная природа, планета Земля, экологическое сознание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ЧЕЛОВЕЧЕСТВО</a:t>
            </a:r>
            <a:r>
              <a:rPr lang="ru-RU" sz="1800" smtClean="0"/>
              <a:t> — </a:t>
            </a:r>
            <a:r>
              <a:rPr lang="ru-RU" sz="1800" i="1" smtClean="0"/>
              <a:t>мир во всём мире, многообразие культур и народов, прогресс человечества, международное сотрудничество</a:t>
            </a:r>
            <a:r>
              <a:rPr lang="ru-RU" sz="1800" smtClean="0"/>
              <a:t>.</a:t>
            </a:r>
          </a:p>
        </p:txBody>
      </p:sp>
      <p:pic>
        <p:nvPicPr>
          <p:cNvPr id="29699" name="Picture 11" descr="O6f030a4cb25c680da1a3f52a2805f1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60350"/>
            <a:ext cx="14128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</TotalTime>
  <Words>550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Arial Narrow</vt:lpstr>
      <vt:lpstr>Тема Office</vt:lpstr>
      <vt:lpstr>Диаграмма Microsoft Excel</vt:lpstr>
      <vt:lpstr>Методический семинар   Подготовка к проведению родительских собраний по выбору модулей курса «Основы религиозных культур и светской этики» в 3-х классах  7 февраля 2018 г.</vt:lpstr>
      <vt:lpstr>«Как привить российскому школьнику нравственность?» </vt:lpstr>
      <vt:lpstr>«Как привить российскому школьнику нравственность?» </vt:lpstr>
      <vt:lpstr>Процентные показатели по выбору модулей ОРКСЭ и динамика их изменений (Пермская епархия)</vt:lpstr>
      <vt:lpstr>Результаты опроса учащихся</vt:lpstr>
      <vt:lpstr>Результаты опроса учащихся</vt:lpstr>
      <vt:lpstr>Результаты опроса родителей</vt:lpstr>
      <vt:lpstr>Результаты опроса родителей</vt:lpstr>
      <vt:lpstr>Базовые национальные ценности</vt:lpstr>
      <vt:lpstr>не ценности, а просто набор слов  с неопределенным, нестрогим толкованием. Некие «хорошие качества» </vt:lpstr>
      <vt:lpstr>  Мировоззрение   • способ ориентации в мире   «жизнь без мировоззрения представляет    собой патологическое нарушение высшего   чувства ориентирования» (А.Швейцер),   • результат внутренней работы самого человека</vt:lpstr>
      <vt:lpstr>Слайд 12</vt:lpstr>
      <vt:lpstr>Слайд 13</vt:lpstr>
      <vt:lpstr>Слайд 14</vt:lpstr>
      <vt:lpstr>Слайд 15</vt:lpstr>
      <vt:lpstr>Шадриков В.Д. Философия образования и образовательной политики. М., 1993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stix</cp:lastModifiedBy>
  <cp:revision>100</cp:revision>
  <dcterms:created xsi:type="dcterms:W3CDTF">2014-05-05T14:14:48Z</dcterms:created>
  <dcterms:modified xsi:type="dcterms:W3CDTF">2018-02-09T09:49:18Z</dcterms:modified>
</cp:coreProperties>
</file>