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89" r:id="rId4"/>
    <p:sldId id="257" r:id="rId5"/>
    <p:sldId id="275" r:id="rId6"/>
    <p:sldId id="283" r:id="rId7"/>
    <p:sldId id="258" r:id="rId8"/>
    <p:sldId id="277" r:id="rId9"/>
    <p:sldId id="270" r:id="rId10"/>
    <p:sldId id="267" r:id="rId11"/>
    <p:sldId id="274" r:id="rId12"/>
    <p:sldId id="273" r:id="rId13"/>
    <p:sldId id="268" r:id="rId14"/>
    <p:sldId id="279" r:id="rId15"/>
    <p:sldId id="282" r:id="rId16"/>
    <p:sldId id="281" r:id="rId17"/>
    <p:sldId id="284" r:id="rId18"/>
    <p:sldId id="286" r:id="rId19"/>
    <p:sldId id="285" r:id="rId20"/>
    <p:sldId id="28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83662F6-6C5A-4621-A832-B0A8C5591690}">
          <p14:sldIdLst>
            <p14:sldId id="256"/>
            <p14:sldId id="290"/>
            <p14:sldId id="289"/>
            <p14:sldId id="257"/>
            <p14:sldId id="275"/>
            <p14:sldId id="283"/>
            <p14:sldId id="258"/>
            <p14:sldId id="277"/>
            <p14:sldId id="270"/>
            <p14:sldId id="267"/>
            <p14:sldId id="274"/>
            <p14:sldId id="273"/>
          </p14:sldIdLst>
        </p14:section>
        <p14:section name="Раздел без заголовка" id="{1180C89B-7A24-4EB9-96E7-0C3D50941CBA}">
          <p14:sldIdLst>
            <p14:sldId id="268"/>
            <p14:sldId id="279"/>
          </p14:sldIdLst>
        </p14:section>
        <p14:section name="Раздел без заголовка" id="{361F4F25-9093-4917-91DF-6AD10EEBB6D0}">
          <p14:sldIdLst>
            <p14:sldId id="282"/>
            <p14:sldId id="281"/>
            <p14:sldId id="284"/>
            <p14:sldId id="286"/>
            <p14:sldId id="285"/>
            <p14:sldId id="287"/>
          </p14:sldIdLst>
        </p14:section>
        <p14:section name="Раздел без заголовка" id="{15094C4F-6E2A-4B40-8C8C-CAC10A5CDA67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6146" autoAdjust="0"/>
  </p:normalViewPr>
  <p:slideViewPr>
    <p:cSldViewPr>
      <p:cViewPr varScale="1">
        <p:scale>
          <a:sx n="63" d="100"/>
          <a:sy n="63" d="100"/>
        </p:scale>
        <p:origin x="-13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Награждение педагогов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2713856"/>
          </a:xfrm>
        </p:spPr>
        <p:txBody>
          <a:bodyPr>
            <a:normAutofit fontScale="92500"/>
          </a:bodyPr>
          <a:lstStyle/>
          <a:p>
            <a:r>
              <a:rPr lang="en-US" dirty="0"/>
              <a:t>XXXII</a:t>
            </a:r>
            <a:r>
              <a:rPr lang="ru-RU" dirty="0"/>
              <a:t> </a:t>
            </a:r>
            <a:r>
              <a:rPr lang="ru-RU" dirty="0" smtClean="0"/>
              <a:t>педагогическая конференция  </a:t>
            </a:r>
            <a:r>
              <a:rPr lang="ru-RU" dirty="0"/>
              <a:t>«Формирование механизмов управления качеством образования: совершенствование условий и достижение </a:t>
            </a:r>
            <a:r>
              <a:rPr lang="ru-RU" dirty="0" smtClean="0"/>
              <a:t>результатов»</a:t>
            </a: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За высокий профессионализм, качественную подготовку выпускников  (средний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тестовый балл ЕГЭ выше краевого балла)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20409"/>
              </p:ext>
            </p:extLst>
          </p:nvPr>
        </p:nvGraphicFramePr>
        <p:xfrm>
          <a:off x="251520" y="1388768"/>
          <a:ext cx="8712968" cy="45514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96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166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71066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Лапина Олеся Николаевна,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учитель английского языка 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Добрянская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СОШ № 3»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659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Варлыга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Алла Ивановна</a:t>
                      </a:r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учитель химии  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Добрянская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СОШ № 3»</a:t>
                      </a:r>
                    </a:p>
                    <a:p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31" y="1340768"/>
            <a:ext cx="1407114" cy="170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945" y="2942456"/>
            <a:ext cx="163797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За высокий профессионализм, качественную подготовку выпускников (средний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тестовый балл ЕГЭ выше краевого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балла)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171439"/>
              </p:ext>
            </p:extLst>
          </p:nvPr>
        </p:nvGraphicFramePr>
        <p:xfrm>
          <a:off x="428596" y="1785927"/>
          <a:ext cx="8229600" cy="381605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472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823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76642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Савостина Ирина Владимировна,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учитель химии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Добрянская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 №2»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496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Лисник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Любовь Васильевна,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учитель физики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МБОУ «</a:t>
                      </a:r>
                      <a:r>
                        <a:rPr lang="ru-RU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Добрянская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СОШ №5»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06" y="3645946"/>
            <a:ext cx="1693534" cy="19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7" y="1785926"/>
            <a:ext cx="1641913" cy="185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95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>За высокий профессионализм, качественную подготовку выпускников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020881"/>
              </p:ext>
            </p:extLst>
          </p:nvPr>
        </p:nvGraphicFramePr>
        <p:xfrm>
          <a:off x="405056" y="1223978"/>
          <a:ext cx="8229600" cy="54444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07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22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495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Брызгалова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 Ольга Михайловна</a:t>
                      </a:r>
                    </a:p>
                    <a:p>
                      <a:r>
                        <a:rPr lang="ru-RU" b="0" baseline="0" dirty="0" smtClean="0"/>
                        <a:t>Директор, учитель географии МАОУ «ПСОШ №1»</a:t>
                      </a:r>
                      <a:endParaRPr lang="ru-RU" sz="1800" b="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121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Лузина Марина</a:t>
                      </a:r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Михайловна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учитель русского языка и  литературы«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Добрянская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 № 3»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214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Степанова Инна Владимировна,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учитель математики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«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Полазненская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 1»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392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Ёлтышева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Зоя </a:t>
                      </a: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Лукинична</a:t>
                      </a:r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учитель русского языка  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Полазненская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 1»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38" y="5168005"/>
            <a:ext cx="1196400" cy="1477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3789040"/>
            <a:ext cx="1388203" cy="13911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196752"/>
            <a:ext cx="1089675" cy="163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61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За качественную работу по функционированию информационной системы «</a:t>
            </a:r>
            <a:r>
              <a:rPr lang="ru-RU" sz="2000" b="1" dirty="0" err="1" smtClean="0"/>
              <a:t>ЭПОС.Школа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4193901"/>
              </p:ext>
            </p:extLst>
          </p:nvPr>
        </p:nvGraphicFramePr>
        <p:xfrm>
          <a:off x="492696" y="1048910"/>
          <a:ext cx="8104414" cy="55707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671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372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Бовкун</a:t>
                      </a:r>
                      <a:r>
                        <a:rPr lang="ru-RU" sz="1800" b="1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Марина Леонидовна,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учитель МБОУ «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Дивьинская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СОШ»,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корпус «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Висимская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школа»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Жукова Юлия Валентиновна,</a:t>
                      </a:r>
                      <a:endParaRPr lang="ru-RU" sz="1800" b="0" i="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учитель начальных классов МБОУ  "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Добрянская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основная общеобразовательная школа № 1 (Кадетская школа)"</a:t>
                      </a:r>
                      <a:endParaRPr lang="ru-RU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732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Некрасова Мария Ивановна,</a:t>
                      </a:r>
                    </a:p>
                    <a:p>
                      <a:r>
                        <a:rPr lang="ru-RU" b="0" dirty="0" smtClean="0"/>
                        <a:t>учитель  МБОУ «</a:t>
                      </a:r>
                      <a:r>
                        <a:rPr lang="ru-RU" b="0" dirty="0" err="1" smtClean="0"/>
                        <a:t>Полазненская</a:t>
                      </a:r>
                      <a:r>
                        <a:rPr lang="ru-RU" b="0" dirty="0" smtClean="0"/>
                        <a:t> СОШ №3», </a:t>
                      </a:r>
                    </a:p>
                    <a:p>
                      <a:r>
                        <a:rPr lang="ru-RU" b="0" dirty="0" smtClean="0"/>
                        <a:t>корпус </a:t>
                      </a:r>
                      <a:r>
                        <a:rPr lang="ru-RU" b="0" dirty="0" err="1" smtClean="0"/>
                        <a:t>Гаринская</a:t>
                      </a:r>
                      <a:r>
                        <a:rPr lang="ru-RU" b="0" dirty="0" smtClean="0"/>
                        <a:t> школа</a:t>
                      </a:r>
                    </a:p>
                    <a:p>
                      <a:endParaRPr lang="ru-RU" b="1" i="0" u="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051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u="none" dirty="0" smtClean="0">
                          <a:solidFill>
                            <a:srgbClr val="FF0000"/>
                          </a:solidFill>
                        </a:rPr>
                        <a:t>Перевозчиков Александр </a:t>
                      </a:r>
                      <a:r>
                        <a:rPr lang="ru-RU" b="1" i="0" u="none" dirty="0" err="1" smtClean="0">
                          <a:solidFill>
                            <a:srgbClr val="FF0000"/>
                          </a:solidFill>
                        </a:rPr>
                        <a:t>Жемсонович</a:t>
                      </a:r>
                      <a:r>
                        <a:rPr lang="ru-RU" b="1" i="0" u="none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</a:p>
                    <a:p>
                      <a:r>
                        <a:rPr lang="ru-RU" b="0" i="0" u="none" dirty="0" smtClean="0"/>
                        <a:t>учитель информатики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Добрянская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СОШ № 2»</a:t>
                      </a:r>
                      <a:endParaRPr lang="ru-RU" b="1" i="0" u="none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i="0" u="non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1296144" cy="137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576" y="2206391"/>
            <a:ext cx="1007399" cy="1511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17" y="3549917"/>
            <a:ext cx="1119598" cy="146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За  </a:t>
            </a:r>
            <a:r>
              <a:rPr lang="ru-RU" sz="2000" b="1" dirty="0"/>
              <a:t>качественную работу по функционированию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информационной </a:t>
            </a:r>
            <a:r>
              <a:rPr lang="ru-RU" sz="2000" b="1" dirty="0"/>
              <a:t>системы «</a:t>
            </a:r>
            <a:r>
              <a:rPr lang="ru-RU" sz="2000" b="1" dirty="0" err="1"/>
              <a:t>ЭПОС.Школа</a:t>
            </a:r>
            <a:r>
              <a:rPr lang="ru-RU" sz="2000" b="1" dirty="0"/>
              <a:t>»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984961"/>
              </p:ext>
            </p:extLst>
          </p:nvPr>
        </p:nvGraphicFramePr>
        <p:xfrm>
          <a:off x="500034" y="1268760"/>
          <a:ext cx="8104414" cy="533649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119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561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Лапина Олеся Николаевна,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учитель  МБОУ «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Добрянская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СОШ № 3»</a:t>
                      </a:r>
                    </a:p>
                    <a:p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751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dirty="0" smtClean="0">
                          <a:solidFill>
                            <a:srgbClr val="FF0000"/>
                          </a:solidFill>
                        </a:rPr>
                        <a:t>Митянина Наталья Вячеславовна, 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учитель  МБОУ «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Добрянская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СОШ № 3»</a:t>
                      </a:r>
                    </a:p>
                    <a:p>
                      <a:endParaRPr lang="ru-RU" sz="1800" b="1" i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051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Галкина Валентина Михайловна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учитель  МБОУ «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Добрянская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СОШ № 5»</a:t>
                      </a:r>
                    </a:p>
                    <a:p>
                      <a:endParaRPr lang="ru-RU" sz="1800" b="1" i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41" y="4725144"/>
            <a:ext cx="1369619" cy="174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37" y="1259632"/>
            <a:ext cx="1375286" cy="16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977760" y="2924944"/>
            <a:ext cx="1439750" cy="197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2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За  </a:t>
            </a:r>
            <a:r>
              <a:rPr lang="en-US" sz="2000" b="1" dirty="0" err="1" smtClean="0"/>
              <a:t>победу</a:t>
            </a:r>
            <a:r>
              <a:rPr lang="en-US" sz="2000" b="1" dirty="0" smtClean="0"/>
              <a:t> в </a:t>
            </a:r>
            <a:r>
              <a:rPr lang="en-US" sz="2000" b="1" dirty="0" err="1" smtClean="0"/>
              <a:t>муниципальном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конкурсе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программ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для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лагерей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 с </a:t>
            </a:r>
            <a:r>
              <a:rPr lang="en-US" sz="2000" b="1" dirty="0" err="1" smtClean="0"/>
              <a:t>дневным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пребыванием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детей</a:t>
            </a:r>
            <a:endParaRPr lang="ru-RU" sz="2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239048"/>
              </p:ext>
            </p:extLst>
          </p:nvPr>
        </p:nvGraphicFramePr>
        <p:xfrm>
          <a:off x="179512" y="1268760"/>
          <a:ext cx="8424936" cy="463369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341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907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229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Рыжкова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Наталья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0000"/>
                          </a:solidFill>
                        </a:rPr>
                        <a:t>Фёдоровна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endParaRPr lang="ru-RU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учитель  МБОУ «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Сенькинская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ООШ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693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dirty="0" err="1" smtClean="0">
                          <a:solidFill>
                            <a:srgbClr val="FF0000"/>
                          </a:solidFill>
                        </a:rPr>
                        <a:t>Зуева</a:t>
                      </a:r>
                      <a:r>
                        <a:rPr lang="en-US" sz="1800" b="1" i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="1" i="0" dirty="0" err="1" smtClean="0">
                          <a:solidFill>
                            <a:srgbClr val="FF0000"/>
                          </a:solidFill>
                        </a:rPr>
                        <a:t>Екатерина</a:t>
                      </a:r>
                      <a:r>
                        <a:rPr lang="en-US" sz="1800" b="1" i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="1" i="0" dirty="0" err="1" smtClean="0">
                          <a:solidFill>
                            <a:srgbClr val="FF0000"/>
                          </a:solidFill>
                        </a:rPr>
                        <a:t>Вадимовна</a:t>
                      </a:r>
                      <a:r>
                        <a:rPr lang="ru-RU" sz="1800" b="1" i="0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учитель  М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ОУ «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Полазненская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СОШ №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1»</a:t>
                      </a:r>
                      <a:endParaRPr lang="ru-RU" sz="1800" b="1" i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i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414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Юмасурин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Вячеслав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Радионович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endParaRPr lang="en-US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Кельчина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Юлия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Дмитрие</a:t>
                      </a: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вн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endParaRPr lang="en-US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Новикова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Марина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Леонидовна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endParaRPr lang="en-US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учител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МБОУ «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Добрянская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СОШ № 5»</a:t>
                      </a:r>
                    </a:p>
                    <a:p>
                      <a:endParaRPr lang="ru-RU" sz="1800" b="1" i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06" y="4506060"/>
            <a:ext cx="1095586" cy="14607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65" y="3803822"/>
            <a:ext cx="965970" cy="14493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06" y="1233833"/>
            <a:ext cx="1202134" cy="1584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47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240"/>
            <a:ext cx="8301608" cy="746464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За </a:t>
            </a:r>
            <a:r>
              <a:rPr lang="ru-RU" sz="1800" b="1" dirty="0"/>
              <a:t>качественную </a:t>
            </a:r>
            <a:r>
              <a:rPr lang="ru-RU" sz="1800" b="1" dirty="0" smtClean="0"/>
              <a:t>организацию летней трудовой и оздоровительной деятельности несовершеннолетних</a:t>
            </a:r>
            <a:endParaRPr lang="ru-RU" sz="1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424971"/>
              </p:ext>
            </p:extLst>
          </p:nvPr>
        </p:nvGraphicFramePr>
        <p:xfrm>
          <a:off x="511817" y="798952"/>
          <a:ext cx="8104414" cy="602389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080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963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FF0000"/>
                          </a:solidFill>
                        </a:rPr>
                        <a:t>Подшивалова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 Марина Владимировна,</a:t>
                      </a:r>
                    </a:p>
                    <a:p>
                      <a:r>
                        <a:rPr lang="ru-RU" b="0" dirty="0" smtClean="0"/>
                        <a:t>социальный педагог МБОУ «ДСОШ №5»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89888"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dirty="0" err="1" smtClean="0">
                          <a:solidFill>
                            <a:srgbClr val="FF0000"/>
                          </a:solidFill>
                        </a:rPr>
                        <a:t>Гордина</a:t>
                      </a:r>
                      <a:r>
                        <a:rPr lang="ru-RU" sz="1800" b="1" i="0" dirty="0" smtClean="0">
                          <a:solidFill>
                            <a:srgbClr val="FF0000"/>
                          </a:solidFill>
                        </a:rPr>
                        <a:t> Ольга Анатольевна,</a:t>
                      </a:r>
                    </a:p>
                    <a:p>
                      <a:r>
                        <a:rPr lang="ru-RU" sz="1800" b="0" i="0" dirty="0" smtClean="0">
                          <a:solidFill>
                            <a:schemeClr val="tx1"/>
                          </a:solidFill>
                        </a:rPr>
                        <a:t>зам. директора МБОУ «ДСОШ №2»</a:t>
                      </a:r>
                    </a:p>
                    <a:p>
                      <a:endParaRPr lang="ru-RU" sz="2400" b="1" i="0" dirty="0" smtClean="0"/>
                    </a:p>
                    <a:p>
                      <a:endParaRPr lang="ru-RU" sz="2400" b="1" i="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729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dirty="0" smtClean="0"/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Покумина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Юлия Витальевна,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педагог-организатор МБУ ДО «ЦДОД «Логос»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2453859"/>
                  </a:ext>
                </a:extLst>
              </a:tr>
              <a:tr h="9018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dirty="0" err="1" smtClean="0">
                          <a:solidFill>
                            <a:srgbClr val="FF0000"/>
                          </a:solidFill>
                        </a:rPr>
                        <a:t>Баканина</a:t>
                      </a:r>
                      <a:r>
                        <a:rPr lang="ru-RU" sz="1800" b="1" i="0" dirty="0" smtClean="0">
                          <a:solidFill>
                            <a:srgbClr val="FF0000"/>
                          </a:solidFill>
                        </a:rPr>
                        <a:t> Мария </a:t>
                      </a:r>
                      <a:r>
                        <a:rPr lang="ru-RU" sz="1800" b="1" i="0" baseline="0" dirty="0" smtClean="0">
                          <a:solidFill>
                            <a:srgbClr val="FF0000"/>
                          </a:solidFill>
                        </a:rPr>
                        <a:t>Александровна,</a:t>
                      </a:r>
                      <a:endParaRPr lang="ru-RU" sz="1800" b="1" i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 доп. Образования ,педагог-организатор МБУ ДО «ЦДОД «Логос»</a:t>
                      </a:r>
                    </a:p>
                    <a:p>
                      <a:endParaRPr lang="ru-RU" sz="1800" b="0" i="0" dirty="0" smtClean="0"/>
                    </a:p>
                  </a:txBody>
                  <a:tcPr/>
                </a:tc>
              </a:tr>
              <a:tr h="15985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dirty="0" smtClean="0">
                          <a:solidFill>
                            <a:srgbClr val="FF0000"/>
                          </a:solidFill>
                        </a:rPr>
                        <a:t>Санникова Татьяна Николаевна,</a:t>
                      </a:r>
                    </a:p>
                    <a:p>
                      <a:r>
                        <a:rPr lang="ru-RU" sz="1800" b="0" i="0" dirty="0" smtClean="0"/>
                        <a:t>учитель МБОУ «ДСОШ №5»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05" y="764704"/>
            <a:ext cx="837446" cy="1178628"/>
          </a:xfrm>
          <a:prstGeom prst="rect">
            <a:avLst/>
          </a:prstGeom>
        </p:spPr>
      </p:pic>
      <p:pic>
        <p:nvPicPr>
          <p:cNvPr id="1026" name="Picture 2" descr="D:\Users\Коновалова\Desktop\Горди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105" y="1518786"/>
            <a:ext cx="921267" cy="138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Коновалова\Desktop\Покумина Ю.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71" y="2739895"/>
            <a:ext cx="880080" cy="131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Коновалова\Desktop\Баканина М.А.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463" y="3861048"/>
            <a:ext cx="944530" cy="14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31" y="5013176"/>
            <a:ext cx="1044337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26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За активное участие в жизни школы, помощь в решении проблем школы, активную жизненную позицию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190249"/>
              </p:ext>
            </p:extLst>
          </p:nvPr>
        </p:nvGraphicFramePr>
        <p:xfrm>
          <a:off x="500034" y="1268760"/>
          <a:ext cx="8104414" cy="482453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877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166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561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Шитов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0000"/>
                          </a:solidFill>
                        </a:rPr>
                        <a:t>Андрей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0000"/>
                          </a:solidFill>
                        </a:rPr>
                        <a:t>Анатольевич</a:t>
                      </a:r>
                      <a:endParaRPr lang="en-US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b="0" baseline="0" dirty="0" smtClean="0"/>
                        <a:t>председатель п</a:t>
                      </a:r>
                      <a:r>
                        <a:rPr lang="en-US" b="0" baseline="0" dirty="0" err="1" smtClean="0"/>
                        <a:t>опечительского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совета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ru-RU" b="0" dirty="0" smtClean="0"/>
                        <a:t>МАОУ </a:t>
                      </a:r>
                      <a:r>
                        <a:rPr lang="en-US" b="0" dirty="0" smtClean="0"/>
                        <a:t>“</a:t>
                      </a:r>
                      <a:r>
                        <a:rPr lang="ru-RU" b="0" dirty="0" smtClean="0"/>
                        <a:t>ПСОШ №1</a:t>
                      </a:r>
                      <a:r>
                        <a:rPr lang="en-US" b="0" dirty="0" smtClean="0"/>
                        <a:t>”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rgbClr val="FF0000"/>
                          </a:solidFill>
                        </a:rPr>
                        <a:t>Дружинин Валерий Александрович,</a:t>
                      </a:r>
                    </a:p>
                    <a:p>
                      <a:r>
                        <a:rPr lang="ru-RU" sz="2000" b="0" i="0" dirty="0" smtClean="0"/>
                        <a:t>член Управляющего  совета МБОУ “ДСОШ №5</a:t>
                      </a:r>
                    </a:p>
                    <a:p>
                      <a:endParaRPr lang="ru-RU" sz="2400" b="1" i="0" dirty="0" smtClean="0"/>
                    </a:p>
                    <a:p>
                      <a:endParaRPr lang="ru-RU" sz="2400" b="1" i="0" dirty="0" smtClean="0"/>
                    </a:p>
                    <a:p>
                      <a:endParaRPr lang="ru-RU" sz="2400" b="1" i="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700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dirty="0" err="1" smtClean="0">
                          <a:solidFill>
                            <a:srgbClr val="FF0000"/>
                          </a:solidFill>
                        </a:rPr>
                        <a:t>Болотова</a:t>
                      </a:r>
                      <a:r>
                        <a:rPr lang="ru-RU" sz="1800" b="1" i="0" baseline="0" dirty="0" smtClean="0">
                          <a:solidFill>
                            <a:srgbClr val="FF0000"/>
                          </a:solidFill>
                        </a:rPr>
                        <a:t> Юлия </a:t>
                      </a:r>
                      <a:r>
                        <a:rPr lang="ru-RU" sz="1800" b="1" i="0" baseline="0" dirty="0" err="1" smtClean="0">
                          <a:solidFill>
                            <a:srgbClr val="FF0000"/>
                          </a:solidFill>
                        </a:rPr>
                        <a:t>Леониовна</a:t>
                      </a:r>
                      <a:r>
                        <a:rPr lang="ru-RU" sz="1800" b="1" i="0" baseline="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  <a:p>
                      <a:r>
                        <a:rPr lang="ru-RU" sz="1800" b="0" i="0" baseline="0" dirty="0" smtClean="0"/>
                        <a:t>член Управляющего совета МБОУ «</a:t>
                      </a:r>
                      <a:r>
                        <a:rPr lang="ru-RU" sz="1800" b="0" i="0" baseline="0" dirty="0" err="1" smtClean="0"/>
                        <a:t>Вильвенская</a:t>
                      </a:r>
                      <a:r>
                        <a:rPr lang="ru-RU" sz="1800" b="0" i="0" baseline="0" dirty="0" smtClean="0"/>
                        <a:t> СОШ»</a:t>
                      </a:r>
                      <a:endParaRPr lang="ru-RU" sz="1800" b="0" i="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2453859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85" y="1196752"/>
            <a:ext cx="1296144" cy="1728192"/>
          </a:xfrm>
          <a:prstGeom prst="rect">
            <a:avLst/>
          </a:prstGeom>
        </p:spPr>
      </p:pic>
      <p:pic>
        <p:nvPicPr>
          <p:cNvPr id="1026" name="Picture 2" descr="D:\Users\Коновалова\Desktop\Дружини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629" y="2907848"/>
            <a:ext cx="126014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15" y="4433673"/>
            <a:ext cx="1243913" cy="160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8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За активное участие в жизни школы, помощь в решении проблем школы, активную жизненную позицию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548504"/>
              </p:ext>
            </p:extLst>
          </p:nvPr>
        </p:nvGraphicFramePr>
        <p:xfrm>
          <a:off x="500034" y="1268760"/>
          <a:ext cx="8104414" cy="494611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717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326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dirty="0" err="1" smtClean="0">
                          <a:solidFill>
                            <a:srgbClr val="FF0000"/>
                          </a:solidFill>
                        </a:rPr>
                        <a:t>Костоломова</a:t>
                      </a:r>
                      <a:r>
                        <a:rPr lang="en-US" sz="1800" b="1" i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="1" i="0" dirty="0" err="1" smtClean="0">
                          <a:solidFill>
                            <a:srgbClr val="FF0000"/>
                          </a:solidFill>
                        </a:rPr>
                        <a:t>Елена</a:t>
                      </a:r>
                      <a:r>
                        <a:rPr lang="en-US" sz="1800" b="1" i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="1" i="0" dirty="0" err="1" smtClean="0">
                          <a:solidFill>
                            <a:srgbClr val="FF0000"/>
                          </a:solidFill>
                        </a:rPr>
                        <a:t>Сергеевна</a:t>
                      </a:r>
                      <a:r>
                        <a:rPr lang="ru-RU" sz="1800" b="1" i="0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endParaRPr lang="en-US" sz="1800" b="1" i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800" b="0" i="0" dirty="0" smtClean="0"/>
                        <a:t>ч</a:t>
                      </a:r>
                      <a:r>
                        <a:rPr lang="en-US" sz="1800" b="0" i="0" dirty="0" err="1" smtClean="0"/>
                        <a:t>лен</a:t>
                      </a:r>
                      <a:r>
                        <a:rPr lang="en-US" sz="1800" b="0" i="0" dirty="0" smtClean="0"/>
                        <a:t> </a:t>
                      </a:r>
                      <a:r>
                        <a:rPr lang="en-US" sz="1800" b="0" i="0" dirty="0" err="1" smtClean="0"/>
                        <a:t>Попечительского</a:t>
                      </a:r>
                      <a:r>
                        <a:rPr lang="en-US" sz="1800" b="0" i="0" dirty="0" smtClean="0"/>
                        <a:t> </a:t>
                      </a:r>
                      <a:r>
                        <a:rPr lang="en-US" sz="1800" b="0" i="0" dirty="0" err="1" smtClean="0"/>
                        <a:t>совета</a:t>
                      </a:r>
                      <a:r>
                        <a:rPr lang="en-US" sz="1800" b="0" i="0" dirty="0" smtClean="0"/>
                        <a:t> </a:t>
                      </a:r>
                      <a:r>
                        <a:rPr lang="ru-RU" sz="1800" b="0" i="0" dirty="0" smtClean="0"/>
                        <a:t>МБОУ “ПСОШ №3”</a:t>
                      </a:r>
                    </a:p>
                    <a:p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92782"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dirty="0" smtClean="0">
                          <a:solidFill>
                            <a:srgbClr val="FF0000"/>
                          </a:solidFill>
                        </a:rPr>
                        <a:t>Пудов Анатолий Васильевич,</a:t>
                      </a:r>
                    </a:p>
                    <a:p>
                      <a:r>
                        <a:rPr lang="ru-RU" sz="1800" b="0" i="0" dirty="0" smtClean="0"/>
                        <a:t>председатель Управляющего совета МБОУ «ДСОШ №2»</a:t>
                      </a:r>
                    </a:p>
                    <a:p>
                      <a:endParaRPr lang="ru-RU" sz="1800" b="0" i="0" dirty="0" smtClean="0"/>
                    </a:p>
                    <a:p>
                      <a:endParaRPr lang="ru-RU" sz="1800" b="0" i="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42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dirty="0" smtClean="0">
                          <a:solidFill>
                            <a:srgbClr val="FF0000"/>
                          </a:solidFill>
                        </a:rPr>
                        <a:t>Лобанова Елена Олеговна,</a:t>
                      </a:r>
                    </a:p>
                    <a:p>
                      <a:r>
                        <a:rPr lang="ru-RU" sz="1800" b="0" i="0" dirty="0" smtClean="0"/>
                        <a:t>член Управляющего совета МБОУ «ДСОШ №2»</a:t>
                      </a:r>
                    </a:p>
                    <a:p>
                      <a:endParaRPr lang="ru-RU" sz="1800" b="0" i="0" dirty="0" smtClean="0"/>
                    </a:p>
                    <a:p>
                      <a:endParaRPr lang="ru-RU" sz="1800" b="0" i="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2453859"/>
                  </a:ext>
                </a:extLst>
              </a:tr>
              <a:tr h="16325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dirty="0" smtClean="0">
                          <a:solidFill>
                            <a:srgbClr val="FF0000"/>
                          </a:solidFill>
                        </a:rPr>
                        <a:t>Толмачева</a:t>
                      </a:r>
                      <a:r>
                        <a:rPr lang="ru-RU" sz="1800" b="1" i="0" baseline="0" dirty="0" smtClean="0">
                          <a:solidFill>
                            <a:srgbClr val="FF0000"/>
                          </a:solidFill>
                        </a:rPr>
                        <a:t> Елена Васильевна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/>
                        <a:t>председатель Управляющего совета МБОУ «ДООШ №1 (КШ)»</a:t>
                      </a:r>
                    </a:p>
                    <a:p>
                      <a:endParaRPr lang="ru-RU" sz="1800" b="0" i="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D:\Users\Коновалова\Desktop\Лобанова Е.О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57848"/>
            <a:ext cx="1036846" cy="149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Коновалова\Desktop\Пудов А.В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050" y="2060848"/>
            <a:ext cx="974725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050" y="4581128"/>
            <a:ext cx="104668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76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За многолетнее сотрудничество, качественную организацию питания в ОО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619394"/>
              </p:ext>
            </p:extLst>
          </p:nvPr>
        </p:nvGraphicFramePr>
        <p:xfrm>
          <a:off x="500034" y="1268760"/>
          <a:ext cx="8104414" cy="5040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518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525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5653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dirty="0" smtClean="0">
                          <a:solidFill>
                            <a:srgbClr val="FF0000"/>
                          </a:solidFill>
                        </a:rPr>
                        <a:t>Терентьев Александр Дмитриевич,</a:t>
                      </a:r>
                    </a:p>
                    <a:p>
                      <a:r>
                        <a:rPr lang="ru-RU" sz="1800" b="0" i="0" dirty="0" smtClean="0"/>
                        <a:t>Индивидуальный</a:t>
                      </a:r>
                      <a:r>
                        <a:rPr lang="ru-RU" sz="1800" b="0" i="0" baseline="0" dirty="0" smtClean="0"/>
                        <a:t> предприниматель</a:t>
                      </a:r>
                      <a:endParaRPr lang="ru-RU" sz="1800" b="0" i="0" dirty="0" smtClean="0"/>
                    </a:p>
                    <a:p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42467"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dirty="0" err="1" smtClean="0">
                          <a:solidFill>
                            <a:srgbClr val="FF0000"/>
                          </a:solidFill>
                        </a:rPr>
                        <a:t>Сырчикова</a:t>
                      </a:r>
                      <a:r>
                        <a:rPr lang="ru-RU" sz="1800" b="1" i="0" dirty="0" smtClean="0">
                          <a:solidFill>
                            <a:srgbClr val="FF0000"/>
                          </a:solidFill>
                        </a:rPr>
                        <a:t> Любовь Герасимовна,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/>
                        <a:t>Индивидуальный</a:t>
                      </a:r>
                      <a:r>
                        <a:rPr lang="ru-RU" sz="1800" b="0" i="0" baseline="0" dirty="0" smtClean="0"/>
                        <a:t> предприниматель</a:t>
                      </a:r>
                      <a:endParaRPr lang="ru-RU" sz="1800" b="0" i="0" dirty="0" smtClean="0"/>
                    </a:p>
                    <a:p>
                      <a:endParaRPr lang="ru-RU" sz="1800" b="1" i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303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/>
                        <a:t> </a:t>
                      </a:r>
                      <a:r>
                        <a:rPr lang="ru-RU" sz="1800" b="1" i="0" dirty="0" smtClean="0">
                          <a:solidFill>
                            <a:srgbClr val="FF0000"/>
                          </a:solidFill>
                        </a:rPr>
                        <a:t>Терентьева Светлана Геннадьевна,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/>
                        <a:t>Индивидуальный</a:t>
                      </a:r>
                      <a:r>
                        <a:rPr lang="ru-RU" sz="1800" b="0" i="0" baseline="0" dirty="0" smtClean="0"/>
                        <a:t> предприниматель</a:t>
                      </a:r>
                      <a:endParaRPr lang="ru-RU" sz="1800" b="0" i="0" dirty="0" smtClean="0"/>
                    </a:p>
                    <a:p>
                      <a:endParaRPr lang="ru-RU" sz="1800" b="0" i="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2453859"/>
                  </a:ext>
                </a:extLst>
              </a:tr>
              <a:tr h="18112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err="1" smtClean="0">
                          <a:solidFill>
                            <a:srgbClr val="FF0000"/>
                          </a:solidFill>
                        </a:rPr>
                        <a:t>Чепкасова</a:t>
                      </a:r>
                      <a:r>
                        <a:rPr lang="ru-RU" sz="1800" b="1" i="0" dirty="0" smtClean="0">
                          <a:solidFill>
                            <a:srgbClr val="FF0000"/>
                          </a:solidFill>
                        </a:rPr>
                        <a:t> Надежда Григорьевна,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/>
                        <a:t>Индивидуальный</a:t>
                      </a:r>
                      <a:r>
                        <a:rPr lang="ru-RU" sz="1800" b="0" i="0" baseline="0" dirty="0" smtClean="0"/>
                        <a:t> предприниматель</a:t>
                      </a:r>
                      <a:endParaRPr lang="ru-RU" sz="1800" b="0" i="0" dirty="0" smtClean="0"/>
                    </a:p>
                    <a:p>
                      <a:endParaRPr lang="ru-RU" sz="1800" b="0" i="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0" y="2060848"/>
            <a:ext cx="1440160" cy="175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19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73616" cy="50405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Благодарственное письмо Министерства образования</a:t>
            </a:r>
            <a:br>
              <a:rPr lang="ru-RU" sz="2400" b="1" dirty="0" smtClean="0"/>
            </a:br>
            <a:r>
              <a:rPr lang="ru-RU" sz="2400" b="1" dirty="0" smtClean="0"/>
              <a:t> и науки Пермского края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294154"/>
              </p:ext>
            </p:extLst>
          </p:nvPr>
        </p:nvGraphicFramePr>
        <p:xfrm>
          <a:off x="467544" y="1052740"/>
          <a:ext cx="8208912" cy="518457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099284"/>
                <a:gridCol w="4109628"/>
              </a:tblGrid>
              <a:tr h="740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Пермякова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Валентина Сергеевна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МБДОУ</a:t>
                      </a:r>
                      <a:r>
                        <a:rPr lang="ru-RU" sz="18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«</a:t>
                      </a:r>
                      <a:r>
                        <a:rPr lang="ru-RU" sz="1800" b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ДДС </a:t>
                      </a:r>
                      <a:r>
                        <a:rPr lang="ru-RU" sz="18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ru-RU" sz="1800" b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21», </a:t>
                      </a:r>
                      <a:r>
                        <a:rPr lang="ru-RU" sz="18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0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Новосёлова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Наталья Сергеевна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МБОУ «ДСОШ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5»,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учитель технологии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0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Лесникова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Оксана Дмитриевна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МБОУ «ДСОШ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2»,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учитель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начальных классов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0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Куриленко Елена Юрьевна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МБОУ «ПСОШ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3»,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учитель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начальных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классов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0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Четина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Елена Георгиевна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МАДОУ «ЦРР «ДС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11»,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0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Трофимова Лидия Витальевна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МАДОУ «ЦРР «ДДС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16»,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0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Скорик Татьяна Павловна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МБДОУ «ДДС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21»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воспитатель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87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За победу в муниципальном смотре-конкурсе «Лучший участок»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563735"/>
              </p:ext>
            </p:extLst>
          </p:nvPr>
        </p:nvGraphicFramePr>
        <p:xfrm>
          <a:off x="500034" y="1268760"/>
          <a:ext cx="8104414" cy="528983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636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40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5653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Ганина Елена Алексеевна, </a:t>
                      </a:r>
                      <a:r>
                        <a:rPr lang="ru-RU" sz="18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Плюснина</a:t>
                      </a:r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Елена Сергеевна</a:t>
                      </a:r>
                    </a:p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МАДОУ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"ЦРР "ДДС  № 15", группа № 8,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воспитатели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Иванова Надежда Петровна, Кочева Татьяна Юрьевна</a:t>
                      </a:r>
                    </a:p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МБОУ  "ПДС  № 7", группа № 1, воспитатели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67147"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dirty="0" err="1" smtClean="0">
                          <a:solidFill>
                            <a:srgbClr val="FF0000"/>
                          </a:solidFill>
                        </a:rPr>
                        <a:t>Фатова</a:t>
                      </a:r>
                      <a:r>
                        <a:rPr lang="ru-RU" sz="1800" b="1" i="0" dirty="0" smtClean="0">
                          <a:solidFill>
                            <a:srgbClr val="FF0000"/>
                          </a:solidFill>
                        </a:rPr>
                        <a:t> Татьяна Владимировна, Макарова  Татьяна Алексеевна </a:t>
                      </a:r>
                    </a:p>
                    <a:p>
                      <a:r>
                        <a:rPr lang="ru-RU" sz="1800" b="0" i="0" dirty="0" smtClean="0">
                          <a:solidFill>
                            <a:schemeClr val="tx1"/>
                          </a:solidFill>
                        </a:rPr>
                        <a:t>МАДОУ "ЦРР  "ДС  № 11 г. Добрянка", группа № 6, воспитатели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303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err="1" smtClean="0">
                          <a:solidFill>
                            <a:srgbClr val="FF0000"/>
                          </a:solidFill>
                        </a:rPr>
                        <a:t>Четина</a:t>
                      </a:r>
                      <a:r>
                        <a:rPr lang="ru-RU" sz="1800" b="1" i="0" dirty="0" smtClean="0">
                          <a:solidFill>
                            <a:srgbClr val="FF0000"/>
                          </a:solidFill>
                        </a:rPr>
                        <a:t> Елена Георгиевна, </a:t>
                      </a:r>
                      <a:r>
                        <a:rPr lang="ru-RU" sz="1800" b="1" i="0" dirty="0" err="1" smtClean="0">
                          <a:solidFill>
                            <a:srgbClr val="FF0000"/>
                          </a:solidFill>
                        </a:rPr>
                        <a:t>Терземан</a:t>
                      </a:r>
                      <a:r>
                        <a:rPr lang="ru-RU" sz="1800" b="1" i="0" dirty="0" smtClean="0">
                          <a:solidFill>
                            <a:srgbClr val="FF0000"/>
                          </a:solidFill>
                        </a:rPr>
                        <a:t> Маргарита  Владимировна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/>
                        <a:t>МАДОУ "ЦРР  "ДС  № 11 г. Добрянка", группа № 9, воспитатели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2453859"/>
                  </a:ext>
                </a:extLst>
              </a:tr>
              <a:tr h="18112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dirty="0" smtClean="0">
                          <a:solidFill>
                            <a:srgbClr val="FF0000"/>
                          </a:solidFill>
                        </a:rPr>
                        <a:t>Бабушкина Татьяна Владимировна, </a:t>
                      </a:r>
                      <a:r>
                        <a:rPr lang="ru-RU" sz="1800" b="1" i="0" dirty="0" err="1" smtClean="0">
                          <a:solidFill>
                            <a:srgbClr val="FF0000"/>
                          </a:solidFill>
                        </a:rPr>
                        <a:t>Аликина</a:t>
                      </a:r>
                      <a:r>
                        <a:rPr lang="ru-RU" sz="1800" b="1" i="0" dirty="0" smtClean="0">
                          <a:solidFill>
                            <a:srgbClr val="FF0000"/>
                          </a:solidFill>
                        </a:rPr>
                        <a:t> Марина  Александровна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/>
                        <a:t>МАДОУ ЦРР  "ДДС № 16", группа № 7, воспитатели </a:t>
                      </a:r>
                    </a:p>
                    <a:p>
                      <a:endParaRPr lang="ru-RU" sz="1800" b="0" i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149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89640" cy="50405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Благодарственное письмо Министерства образования</a:t>
            </a:r>
            <a:br>
              <a:rPr lang="ru-RU" sz="2400" b="1" dirty="0" smtClean="0"/>
            </a:br>
            <a:r>
              <a:rPr lang="ru-RU" sz="2400" b="1" dirty="0" smtClean="0"/>
              <a:t> и науки Пермского края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03613"/>
              </p:ext>
            </p:extLst>
          </p:nvPr>
        </p:nvGraphicFramePr>
        <p:xfrm>
          <a:off x="457200" y="1052740"/>
          <a:ext cx="8219256" cy="518457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109628"/>
                <a:gridCol w="4109628"/>
              </a:tblGrid>
              <a:tr h="740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FF0000"/>
                          </a:solidFill>
                          <a:effectLst/>
                        </a:rPr>
                        <a:t>Ганицева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 Елена Федоровна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9" marR="6543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МАДОУ «ЦРР «ДДС </a:t>
                      </a:r>
                      <a:r>
                        <a:rPr lang="ru-RU" sz="1800" b="0" dirty="0">
                          <a:effectLst/>
                        </a:rPr>
                        <a:t>№</a:t>
                      </a:r>
                      <a:r>
                        <a:rPr lang="ru-RU" sz="1800" b="0" dirty="0" smtClean="0">
                          <a:effectLst/>
                        </a:rPr>
                        <a:t>16», музыкальный руководитель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9" marR="65439" marT="0" marB="0"/>
                </a:tc>
              </a:tr>
              <a:tr h="740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Демидова Галина Николаевна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9" marR="6543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МАОУ «ПСОШ </a:t>
                      </a:r>
                      <a:r>
                        <a:rPr lang="ru-RU" sz="1800" b="0" dirty="0">
                          <a:effectLst/>
                        </a:rPr>
                        <a:t>№</a:t>
                      </a:r>
                      <a:r>
                        <a:rPr lang="ru-RU" sz="1800" b="0" dirty="0" smtClean="0">
                          <a:effectLst/>
                        </a:rPr>
                        <a:t>1», </a:t>
                      </a:r>
                      <a:r>
                        <a:rPr lang="ru-RU" sz="1800" b="0" dirty="0">
                          <a:effectLst/>
                        </a:rPr>
                        <a:t>учитель </a:t>
                      </a:r>
                      <a:r>
                        <a:rPr lang="ru-RU" sz="1800" b="0" dirty="0" smtClean="0">
                          <a:effectLst/>
                        </a:rPr>
                        <a:t>физкультуры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9" marR="65439" marT="0" marB="0"/>
                </a:tc>
              </a:tr>
              <a:tr h="740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Галкина Наталья Валентиновна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9" marR="6543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МАОУ «ПСОШ </a:t>
                      </a:r>
                      <a:r>
                        <a:rPr lang="ru-RU" sz="1800" b="0" dirty="0">
                          <a:effectLst/>
                        </a:rPr>
                        <a:t>№</a:t>
                      </a:r>
                      <a:r>
                        <a:rPr lang="ru-RU" sz="1800" b="0" dirty="0" smtClean="0">
                          <a:effectLst/>
                        </a:rPr>
                        <a:t>1», </a:t>
                      </a:r>
                      <a:r>
                        <a:rPr lang="ru-RU" sz="1800" b="0" dirty="0">
                          <a:effectLst/>
                        </a:rPr>
                        <a:t>педагог-психолог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9" marR="65439" marT="0" marB="0"/>
                </a:tc>
              </a:tr>
              <a:tr h="740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Брюханова Наталья Владимировна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9" marR="6543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МАДОУ  «ЦРР «ДДС </a:t>
                      </a:r>
                      <a:r>
                        <a:rPr lang="ru-RU" sz="1800" b="0" dirty="0">
                          <a:effectLst/>
                        </a:rPr>
                        <a:t>№</a:t>
                      </a:r>
                      <a:r>
                        <a:rPr lang="ru-RU" sz="1800" b="0" dirty="0" smtClean="0">
                          <a:effectLst/>
                        </a:rPr>
                        <a:t>15», </a:t>
                      </a:r>
                      <a:r>
                        <a:rPr lang="ru-RU" sz="1800" b="0" dirty="0">
                          <a:effectLst/>
                        </a:rPr>
                        <a:t>воспитатель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9" marR="65439" marT="0" marB="0"/>
                </a:tc>
              </a:tr>
              <a:tr h="740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FF0000"/>
                          </a:solidFill>
                          <a:effectLst/>
                        </a:rPr>
                        <a:t>Бродюкова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 Елена Анатольевна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9" marR="6543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МБОУ «ДСОШ </a:t>
                      </a:r>
                      <a:r>
                        <a:rPr lang="ru-RU" sz="1800" b="0" dirty="0">
                          <a:effectLst/>
                        </a:rPr>
                        <a:t>№</a:t>
                      </a:r>
                      <a:r>
                        <a:rPr lang="ru-RU" sz="1800" b="0" dirty="0" smtClean="0">
                          <a:effectLst/>
                        </a:rPr>
                        <a:t>2», </a:t>
                      </a:r>
                      <a:r>
                        <a:rPr lang="ru-RU" sz="1800" b="0" dirty="0">
                          <a:effectLst/>
                        </a:rPr>
                        <a:t>учитель </a:t>
                      </a:r>
                      <a:r>
                        <a:rPr lang="ru-RU" sz="1800" b="0" dirty="0" smtClean="0">
                          <a:effectLst/>
                        </a:rPr>
                        <a:t>начальных классов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9" marR="65439" marT="0" marB="0"/>
                </a:tc>
              </a:tr>
              <a:tr h="740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Бабушкина Татьяна Владимировна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9" marR="6543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МАДОУ «ЦРР «ДДС </a:t>
                      </a:r>
                      <a:r>
                        <a:rPr lang="ru-RU" sz="1800" b="0" dirty="0">
                          <a:effectLst/>
                        </a:rPr>
                        <a:t>№</a:t>
                      </a:r>
                      <a:r>
                        <a:rPr lang="ru-RU" sz="1800" b="0" dirty="0" smtClean="0">
                          <a:effectLst/>
                        </a:rPr>
                        <a:t>16». </a:t>
                      </a:r>
                      <a:r>
                        <a:rPr lang="ru-RU" sz="1800" b="0" dirty="0">
                          <a:effectLst/>
                        </a:rPr>
                        <a:t>воспитатель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9" marR="65439" marT="0" marB="0"/>
                </a:tc>
              </a:tr>
              <a:tr h="740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FF0000"/>
                          </a:solidFill>
                          <a:effectLst/>
                        </a:rPr>
                        <a:t>Поденщикова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  Светлана Николаевна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9" marR="6543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МАОУ</a:t>
                      </a:r>
                      <a:r>
                        <a:rPr lang="ru-RU" sz="1800" b="0" baseline="0" dirty="0" smtClean="0">
                          <a:effectLst/>
                        </a:rPr>
                        <a:t> «</a:t>
                      </a:r>
                      <a:r>
                        <a:rPr lang="ru-RU" sz="1800" b="0" dirty="0" smtClean="0">
                          <a:effectLst/>
                        </a:rPr>
                        <a:t>ПСОШ </a:t>
                      </a:r>
                      <a:r>
                        <a:rPr lang="ru-RU" sz="1800" b="0" dirty="0">
                          <a:effectLst/>
                        </a:rPr>
                        <a:t>№</a:t>
                      </a:r>
                      <a:r>
                        <a:rPr lang="ru-RU" sz="1800" b="0" dirty="0" smtClean="0">
                          <a:effectLst/>
                        </a:rPr>
                        <a:t>1», </a:t>
                      </a:r>
                      <a:r>
                        <a:rPr lang="ru-RU" sz="1800" b="0" dirty="0">
                          <a:effectLst/>
                        </a:rPr>
                        <a:t>учитель </a:t>
                      </a:r>
                      <a:r>
                        <a:rPr lang="ru-RU" sz="1800" b="0" dirty="0" smtClean="0">
                          <a:effectLst/>
                        </a:rPr>
                        <a:t>начальных классов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39" marR="6543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38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                                                              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>
                <a:solidFill>
                  <a:schemeClr val="tx2">
                    <a:lumMod val="75000"/>
                  </a:schemeClr>
                </a:solidFill>
              </a:rPr>
              <a:t>За профессионализм, руководство профессиональным педагогическим объединением педагогов, качественное и активное участие в его работе 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1169085"/>
              </p:ext>
            </p:extLst>
          </p:nvPr>
        </p:nvGraphicFramePr>
        <p:xfrm>
          <a:off x="611560" y="1412776"/>
          <a:ext cx="8229600" cy="41719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123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172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Рыбчинская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Светлана Николаевна,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учитель  МБОУ «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Добрянская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СОШ №2»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487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Бюллер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Алексей Геннадьевич,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Добрянская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СОШ №3»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214" y="3590581"/>
            <a:ext cx="1460871" cy="193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1402374" cy="217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373616" cy="792088"/>
          </a:xfrm>
        </p:spPr>
        <p:txBody>
          <a:bodyPr>
            <a:noAutofit/>
          </a:bodyPr>
          <a:lstStyle/>
          <a:p>
            <a:r>
              <a:rPr lang="ru-RU" sz="2400" b="1" dirty="0"/>
              <a:t>За достигнутые успехи  и активное взаимодействие с семьями </a:t>
            </a:r>
            <a:r>
              <a:rPr lang="ru-RU" sz="2400" b="1" dirty="0" smtClean="0"/>
              <a:t>воспитанников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30773"/>
              </p:ext>
            </p:extLst>
          </p:nvPr>
        </p:nvGraphicFramePr>
        <p:xfrm>
          <a:off x="330990" y="1425373"/>
          <a:ext cx="8319298" cy="495270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5209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983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925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Макушина Тамара Николаевна,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воспитатель МАДОУ  ЦРР «ДДС №16 «Березка»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209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Атаманчук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Надина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Александровна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endParaRPr lang="en-US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воспитатель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МАДОУ  ЦРР «ДДС №16 «Березка»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85741717"/>
                  </a:ext>
                </a:extLst>
              </a:tr>
              <a:tr h="73180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Взаимодействие с родителями, </a:t>
                      </a:r>
                      <a:br>
                        <a:rPr lang="ru-RU" sz="2400" b="1" dirty="0" smtClean="0"/>
                      </a:br>
                      <a:r>
                        <a:rPr lang="ru-RU" sz="2400" b="1" dirty="0" smtClean="0"/>
                        <a:t>организация родительского образования</a:t>
                      </a:r>
                      <a:endParaRPr lang="ru-RU" sz="2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4879801"/>
                  </a:ext>
                </a:extLst>
              </a:tr>
              <a:tr h="13457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Маменко  Галина Николаевна,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воспитатель МБДОУ «ДДС №21»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0" y="1343910"/>
            <a:ext cx="1380698" cy="158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688" y="2924943"/>
            <a:ext cx="1060112" cy="1497323"/>
          </a:xfrm>
          <a:prstGeom prst="rect">
            <a:avLst/>
          </a:prstGeom>
        </p:spPr>
      </p:pic>
      <p:pic>
        <p:nvPicPr>
          <p:cNvPr id="7" name="Picture 2" descr="D:\Users\Коновалова\Desktop\24-08-2021_10-00-16 (1)\Маменко ГН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0" y="4653136"/>
            <a:ext cx="1080120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77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373616" cy="79208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З</a:t>
            </a:r>
            <a:r>
              <a:rPr lang="en-US" sz="2400" b="1" dirty="0" smtClean="0"/>
              <a:t>а </a:t>
            </a:r>
            <a:r>
              <a:rPr lang="en-US" sz="2400" b="1" dirty="0" err="1" smtClean="0"/>
              <a:t>организацию</a:t>
            </a:r>
            <a:r>
              <a:rPr lang="en-US" sz="2400" b="1" dirty="0" smtClean="0"/>
              <a:t> и </a:t>
            </a:r>
            <a:r>
              <a:rPr lang="en-US" sz="2400" b="1" dirty="0" err="1" smtClean="0"/>
              <a:t>координацию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работы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родительского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объединения</a:t>
            </a:r>
            <a:r>
              <a:rPr lang="en-US" sz="2400" b="1" dirty="0" smtClean="0"/>
              <a:t> “</a:t>
            </a:r>
            <a:r>
              <a:rPr lang="ru-RU" sz="2400" b="1" dirty="0" smtClean="0"/>
              <a:t>С</a:t>
            </a:r>
            <a:r>
              <a:rPr lang="en-US" sz="2400" b="1" dirty="0" err="1" smtClean="0"/>
              <a:t>овет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отцов</a:t>
            </a:r>
            <a:r>
              <a:rPr lang="en-US" sz="2400" b="1" dirty="0" smtClean="0"/>
              <a:t>”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782901"/>
              </p:ext>
            </p:extLst>
          </p:nvPr>
        </p:nvGraphicFramePr>
        <p:xfrm>
          <a:off x="330990" y="1425373"/>
          <a:ext cx="8319298" cy="283497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5209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983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231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Шилонова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Татьяна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Валерьевна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endParaRPr lang="en-US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оспитатель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МБДОУ “ПДС №7”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719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Косачёв</a:t>
                      </a:r>
                      <a:r>
                        <a:rPr lang="en-US" sz="18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Юрий</a:t>
                      </a:r>
                      <a:r>
                        <a:rPr lang="en-US" sz="18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Евгеньевич</a:t>
                      </a:r>
                      <a:endParaRPr lang="en-US" sz="18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родитель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85741717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10" y="1323002"/>
            <a:ext cx="1244938" cy="16019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24" y="4257518"/>
            <a:ext cx="1276737" cy="19185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42872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</a:rPr>
              <a:t>Пьянкова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Алла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Васильевна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endParaRPr lang="en-US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dirty="0" smtClean="0"/>
              <a:t>в</a:t>
            </a:r>
            <a:r>
              <a:rPr lang="en-US" dirty="0" err="1" smtClean="0"/>
              <a:t>оспитатель</a:t>
            </a:r>
            <a:r>
              <a:rPr lang="ru-RU" dirty="0" smtClean="0"/>
              <a:t> </a:t>
            </a:r>
            <a:r>
              <a:rPr lang="en-US" dirty="0" smtClean="0"/>
              <a:t>МБДОУ </a:t>
            </a:r>
            <a:r>
              <a:rPr lang="en-US" dirty="0"/>
              <a:t>“ПДС №7”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07704" y="4280214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За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создание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на</a:t>
            </a:r>
            <a:r>
              <a:rPr lang="en-US" sz="2400" b="1" dirty="0" smtClean="0"/>
              <a:t> </a:t>
            </a:r>
            <a:r>
              <a:rPr lang="ru-RU" sz="2400" b="1" dirty="0" err="1" smtClean="0"/>
              <a:t>YouTube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канале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цикла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передач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для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детей</a:t>
            </a:r>
            <a:r>
              <a:rPr lang="en-US" sz="2400" b="1" dirty="0" smtClean="0"/>
              <a:t> “</a:t>
            </a:r>
            <a:r>
              <a:rPr lang="en-US" sz="2400" b="1" dirty="0" err="1" smtClean="0"/>
              <a:t>Бабушка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онлайн</a:t>
            </a:r>
            <a:r>
              <a:rPr lang="en-US" sz="2400" b="1" dirty="0" smtClean="0"/>
              <a:t>”</a:t>
            </a:r>
            <a:endParaRPr lang="ru-RU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48" y="2802161"/>
            <a:ext cx="1500529" cy="155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4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501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/>
              <a:t>За качественное ведение финансово-хозяйственной деятельности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578860"/>
              </p:ext>
            </p:extLst>
          </p:nvPr>
        </p:nvGraphicFramePr>
        <p:xfrm>
          <a:off x="179512" y="1196752"/>
          <a:ext cx="8640960" cy="402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254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154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7281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FF0000"/>
                          </a:solidFill>
                        </a:rPr>
                        <a:t>Матвеева Ирина Владимировна</a:t>
                      </a:r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зам. директора по АХЧ</a:t>
                      </a:r>
                      <a:endParaRPr lang="ru-RU" sz="1800" b="0" i="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</a:rPr>
                        <a:t>МБОУ «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</a:rPr>
                        <a:t>Добрянская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</a:rPr>
                        <a:t> средняя общеобразовательная школа №2»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281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Тюмина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Любовь</a:t>
                      </a:r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Александровна,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зам. директора по АХЧ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МБДОУ  «ДДС №21»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kern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2" descr="http://school2.dobryanka-edu.ru/upload/pages/20720/image_16028716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69" y="1202665"/>
            <a:ext cx="1325607" cy="198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001" y="3191076"/>
            <a:ext cx="1497446" cy="200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/>
              <a:t>За организацию работы по профессиональному самоопределению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8256134"/>
              </p:ext>
            </p:extLst>
          </p:nvPr>
        </p:nvGraphicFramePr>
        <p:xfrm>
          <a:off x="323528" y="1772816"/>
          <a:ext cx="8319298" cy="223224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596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596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322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Воронцова Елена Николаевна,</a:t>
                      </a:r>
                      <a:endParaRPr lang="ru-RU" sz="1800" b="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методист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МБУ ДПО «ИМЦ»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90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3"/>
            <a:ext cx="8229600" cy="576064"/>
          </a:xfrm>
        </p:spPr>
        <p:txBody>
          <a:bodyPr>
            <a:noAutofit/>
          </a:bodyPr>
          <a:lstStyle/>
          <a:p>
            <a:r>
              <a:rPr lang="ru-RU" sz="1800" b="1" dirty="0"/>
              <a:t>За выполнение целевых показателей по программе «Современная школа»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704924"/>
              </p:ext>
            </p:extLst>
          </p:nvPr>
        </p:nvGraphicFramePr>
        <p:xfrm>
          <a:off x="467544" y="620688"/>
          <a:ext cx="8476974" cy="535640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243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526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Хохлявина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Марина Григорьевна,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учитель начальных классов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Добрянская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СОШ № 3»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Вершинин Александр Венедиктович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учитель технологии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Добрянская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СОШ № 3»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315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Перфильев Антон Сергеевич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учитель ОБЖ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Добрянская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СОШ № 3»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659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Перфильева Валерия Сергеевна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учитель математики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Добрянская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СОШ № 3»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14" y="692696"/>
            <a:ext cx="1296146" cy="168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656" y="1684009"/>
            <a:ext cx="1420709" cy="152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Users\Коновалова\Desktop\07-09-2021_13-07-21\Перфильев А.С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88" y="3206196"/>
            <a:ext cx="1409744" cy="142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174" y="4485891"/>
            <a:ext cx="1153674" cy="152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63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1956</TotalTime>
  <Words>1071</Words>
  <Application>Microsoft Office PowerPoint</Application>
  <PresentationFormat>Экран (4:3)</PresentationFormat>
  <Paragraphs>184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Награждение педагогов</vt:lpstr>
      <vt:lpstr>Благодарственное письмо Министерства образования  и науки Пермского края</vt:lpstr>
      <vt:lpstr>Благодарственное письмо Министерства образования  и науки Пермского края</vt:lpstr>
      <vt:lpstr>                                                                                           За профессионализм, руководство профессиональным педагогическим объединением педагогов, качественное и активное участие в его работе  </vt:lpstr>
      <vt:lpstr>За достигнутые успехи  и активное взаимодействие с семьями воспитанников</vt:lpstr>
      <vt:lpstr>За организацию и координацию работы родительского объединения “Совет отцов”</vt:lpstr>
      <vt:lpstr>За качественное ведение финансово-хозяйственной деятельности</vt:lpstr>
      <vt:lpstr>За организацию работы по профессиональному самоопределению</vt:lpstr>
      <vt:lpstr>За выполнение целевых показателей по программе «Современная школа»</vt:lpstr>
      <vt:lpstr>За высокий профессионализм, качественную подготовку выпускников  (средний тестовый балл ЕГЭ выше краевого балла) </vt:lpstr>
      <vt:lpstr>За высокий профессионализм, качественную подготовку выпускников (средний тестовый балл ЕГЭ выше краевого балла) </vt:lpstr>
      <vt:lpstr>За высокий профессионализм, качественную подготовку выпускников</vt:lpstr>
      <vt:lpstr>За качественную работу по функционированию информационной системы «ЭПОС.Школа»</vt:lpstr>
      <vt:lpstr>За  качественную работу по функционированию  информационной системы «ЭПОС.Школа» </vt:lpstr>
      <vt:lpstr>За  победу в муниципальном конкурсе  программ для лагерей  с дневным пребыванием детей</vt:lpstr>
      <vt:lpstr>За качественную организацию летней трудовой и оздоровительной деятельности несовершеннолетних</vt:lpstr>
      <vt:lpstr>За активное участие в жизни школы, помощь в решении проблем школы, активную жизненную позицию</vt:lpstr>
      <vt:lpstr>За активное участие в жизни школы, помощь в решении проблем школы, активную жизненную позицию</vt:lpstr>
      <vt:lpstr>За многолетнее сотрудничество, качественную организацию питания в ОО</vt:lpstr>
      <vt:lpstr>За победу в муниципальном смотре-конкурсе «Лучший участок»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Kabinet-5.1</dc:creator>
  <cp:lastModifiedBy>User</cp:lastModifiedBy>
  <cp:revision>133</cp:revision>
  <dcterms:created xsi:type="dcterms:W3CDTF">2020-08-26T12:30:54Z</dcterms:created>
  <dcterms:modified xsi:type="dcterms:W3CDTF">2021-09-15T06:31:10Z</dcterms:modified>
</cp:coreProperties>
</file>