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87"/>
  </p:notesMasterIdLst>
  <p:handoutMasterIdLst>
    <p:handoutMasterId r:id="rId88"/>
  </p:handoutMasterIdLst>
  <p:sldIdLst>
    <p:sldId id="396" r:id="rId4"/>
    <p:sldId id="397" r:id="rId5"/>
    <p:sldId id="432" r:id="rId6"/>
    <p:sldId id="384" r:id="rId7"/>
    <p:sldId id="388" r:id="rId8"/>
    <p:sldId id="389" r:id="rId9"/>
    <p:sldId id="390" r:id="rId10"/>
    <p:sldId id="418" r:id="rId11"/>
    <p:sldId id="420" r:id="rId12"/>
    <p:sldId id="421" r:id="rId13"/>
    <p:sldId id="422" r:id="rId14"/>
    <p:sldId id="425" r:id="rId15"/>
    <p:sldId id="426" r:id="rId16"/>
    <p:sldId id="387" r:id="rId17"/>
    <p:sldId id="359" r:id="rId18"/>
    <p:sldId id="394" r:id="rId19"/>
    <p:sldId id="360" r:id="rId20"/>
    <p:sldId id="362" r:id="rId21"/>
    <p:sldId id="365" r:id="rId22"/>
    <p:sldId id="366" r:id="rId23"/>
    <p:sldId id="367" r:id="rId24"/>
    <p:sldId id="369" r:id="rId25"/>
    <p:sldId id="370" r:id="rId26"/>
    <p:sldId id="423" r:id="rId27"/>
    <p:sldId id="391" r:id="rId28"/>
    <p:sldId id="372" r:id="rId29"/>
    <p:sldId id="368" r:id="rId30"/>
    <p:sldId id="259" r:id="rId31"/>
    <p:sldId id="427" r:id="rId32"/>
    <p:sldId id="354" r:id="rId33"/>
    <p:sldId id="433" r:id="rId34"/>
    <p:sldId id="356" r:id="rId35"/>
    <p:sldId id="335" r:id="rId36"/>
    <p:sldId id="288" r:id="rId37"/>
    <p:sldId id="289" r:id="rId38"/>
    <p:sldId id="392" r:id="rId39"/>
    <p:sldId id="279" r:id="rId40"/>
    <p:sldId id="280" r:id="rId41"/>
    <p:sldId id="277" r:id="rId42"/>
    <p:sldId id="282" r:id="rId43"/>
    <p:sldId id="293" r:id="rId44"/>
    <p:sldId id="291" r:id="rId45"/>
    <p:sldId id="292" r:id="rId46"/>
    <p:sldId id="294" r:id="rId47"/>
    <p:sldId id="395" r:id="rId48"/>
    <p:sldId id="290" r:id="rId49"/>
    <p:sldId id="295" r:id="rId50"/>
    <p:sldId id="380" r:id="rId51"/>
    <p:sldId id="381" r:id="rId52"/>
    <p:sldId id="383" r:id="rId53"/>
    <p:sldId id="296" r:id="rId54"/>
    <p:sldId id="428" r:id="rId55"/>
    <p:sldId id="424" r:id="rId56"/>
    <p:sldId id="429" r:id="rId57"/>
    <p:sldId id="430" r:id="rId58"/>
    <p:sldId id="431" r:id="rId59"/>
    <p:sldId id="406" r:id="rId60"/>
    <p:sldId id="407" r:id="rId61"/>
    <p:sldId id="408" r:id="rId62"/>
    <p:sldId id="307" r:id="rId63"/>
    <p:sldId id="308" r:id="rId64"/>
    <p:sldId id="409" r:id="rId65"/>
    <p:sldId id="410" r:id="rId66"/>
    <p:sldId id="314" r:id="rId67"/>
    <p:sldId id="316" r:id="rId68"/>
    <p:sldId id="317" r:id="rId69"/>
    <p:sldId id="319" r:id="rId70"/>
    <p:sldId id="327" r:id="rId71"/>
    <p:sldId id="331" r:id="rId72"/>
    <p:sldId id="334" r:id="rId73"/>
    <p:sldId id="412" r:id="rId74"/>
    <p:sldId id="321" r:id="rId75"/>
    <p:sldId id="320" r:id="rId76"/>
    <p:sldId id="336" r:id="rId77"/>
    <p:sldId id="338" r:id="rId78"/>
    <p:sldId id="337" r:id="rId79"/>
    <p:sldId id="339" r:id="rId80"/>
    <p:sldId id="340" r:id="rId81"/>
    <p:sldId id="341" r:id="rId82"/>
    <p:sldId id="413" r:id="rId83"/>
    <p:sldId id="329" r:id="rId84"/>
    <p:sldId id="330" r:id="rId85"/>
    <p:sldId id="414" r:id="rId86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9" autoAdjust="0"/>
    <p:restoredTop sz="94660"/>
  </p:normalViewPr>
  <p:slideViewPr>
    <p:cSldViewPr>
      <p:cViewPr>
        <p:scale>
          <a:sx n="90" d="100"/>
          <a:sy n="90" d="100"/>
        </p:scale>
        <p:origin x="-966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C8C494-81C2-4ED4-BF3A-B517BF48AD1D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33DDBC-7148-4710-BB72-99F504DA4D40}">
      <dgm:prSet phldrT="[Текст]"/>
      <dgm:spPr/>
      <dgm:t>
        <a:bodyPr/>
        <a:lstStyle/>
        <a:p>
          <a:r>
            <a:rPr lang="ru-RU" dirty="0" smtClean="0"/>
            <a:t>1990-2011</a:t>
          </a:r>
          <a:endParaRPr lang="ru-RU" dirty="0"/>
        </a:p>
      </dgm:t>
    </dgm:pt>
    <dgm:pt modelId="{AFEE0570-BA77-4948-8E95-8520BD4F523A}" type="parTrans" cxnId="{BE358F13-A82D-4B4E-8E37-9091AB88C0CB}">
      <dgm:prSet/>
      <dgm:spPr/>
      <dgm:t>
        <a:bodyPr/>
        <a:lstStyle/>
        <a:p>
          <a:endParaRPr lang="ru-RU"/>
        </a:p>
      </dgm:t>
    </dgm:pt>
    <dgm:pt modelId="{01396035-F5B8-4346-95CB-127508B72A40}" type="sibTrans" cxnId="{BE358F13-A82D-4B4E-8E37-9091AB88C0CB}">
      <dgm:prSet/>
      <dgm:spPr/>
      <dgm:t>
        <a:bodyPr/>
        <a:lstStyle/>
        <a:p>
          <a:endParaRPr lang="ru-RU"/>
        </a:p>
      </dgm:t>
    </dgm:pt>
    <dgm:pt modelId="{F36B3CFC-E604-462C-90DA-BF367704B97C}">
      <dgm:prSet phldrT="[Текст]"/>
      <dgm:spPr/>
      <dgm:t>
        <a:bodyPr/>
        <a:lstStyle/>
        <a:p>
          <a:r>
            <a:rPr lang="ru-RU" dirty="0" smtClean="0"/>
            <a:t>оцифровка существующих учебных материалов</a:t>
          </a:r>
          <a:endParaRPr lang="ru-RU" dirty="0"/>
        </a:p>
      </dgm:t>
    </dgm:pt>
    <dgm:pt modelId="{C147AA9A-26F4-472F-8DB5-5FA8A526C862}" type="parTrans" cxnId="{75EA6FED-1B14-4740-918C-4427433064A3}">
      <dgm:prSet/>
      <dgm:spPr/>
      <dgm:t>
        <a:bodyPr/>
        <a:lstStyle/>
        <a:p>
          <a:endParaRPr lang="ru-RU"/>
        </a:p>
      </dgm:t>
    </dgm:pt>
    <dgm:pt modelId="{C54752EB-5F43-4DAA-BD7A-116C35E7A2CF}" type="sibTrans" cxnId="{75EA6FED-1B14-4740-918C-4427433064A3}">
      <dgm:prSet/>
      <dgm:spPr/>
      <dgm:t>
        <a:bodyPr/>
        <a:lstStyle/>
        <a:p>
          <a:endParaRPr lang="ru-RU"/>
        </a:p>
      </dgm:t>
    </dgm:pt>
    <dgm:pt modelId="{7CED312F-072F-45BC-89BF-B34E7563C1AA}">
      <dgm:prSet phldrT="[Текст]"/>
      <dgm:spPr/>
      <dgm:t>
        <a:bodyPr/>
        <a:lstStyle/>
        <a:p>
          <a:r>
            <a:rPr lang="ru-RU" dirty="0" smtClean="0"/>
            <a:t>2011</a:t>
          </a:r>
          <a:endParaRPr lang="ru-RU" dirty="0"/>
        </a:p>
      </dgm:t>
    </dgm:pt>
    <dgm:pt modelId="{D8F8C461-EA84-4422-92CF-C0F99B054390}" type="parTrans" cxnId="{95BF117C-8253-4A83-A355-A0F51D69A2BE}">
      <dgm:prSet/>
      <dgm:spPr/>
      <dgm:t>
        <a:bodyPr/>
        <a:lstStyle/>
        <a:p>
          <a:endParaRPr lang="ru-RU"/>
        </a:p>
      </dgm:t>
    </dgm:pt>
    <dgm:pt modelId="{0A7A71E2-527E-4653-BC9E-0727B8DC3369}" type="sibTrans" cxnId="{95BF117C-8253-4A83-A355-A0F51D69A2BE}">
      <dgm:prSet/>
      <dgm:spPr/>
      <dgm:t>
        <a:bodyPr/>
        <a:lstStyle/>
        <a:p>
          <a:endParaRPr lang="ru-RU"/>
        </a:p>
      </dgm:t>
    </dgm:pt>
    <dgm:pt modelId="{0A456172-DE7F-4198-98B8-B8E0999DF381}">
      <dgm:prSet phldrT="[Текст]"/>
      <dgm:spPr/>
      <dgm:t>
        <a:bodyPr/>
        <a:lstStyle/>
        <a:p>
          <a:r>
            <a:rPr lang="ru-RU" dirty="0" smtClean="0"/>
            <a:t>появление МООС (массовых открытых </a:t>
          </a:r>
          <a:r>
            <a:rPr lang="ru-RU" dirty="0" err="1" smtClean="0"/>
            <a:t>онлай-курсов</a:t>
          </a:r>
          <a:r>
            <a:rPr lang="ru-RU" dirty="0" smtClean="0"/>
            <a:t>) – эксклюзивное знание доступно всем</a:t>
          </a:r>
          <a:endParaRPr lang="ru-RU" dirty="0"/>
        </a:p>
      </dgm:t>
    </dgm:pt>
    <dgm:pt modelId="{8EF783E4-E2D8-4C5B-A024-99A26B6084C6}" type="parTrans" cxnId="{03DCFC2E-1864-4BDA-9B7D-918252858999}">
      <dgm:prSet/>
      <dgm:spPr/>
      <dgm:t>
        <a:bodyPr/>
        <a:lstStyle/>
        <a:p>
          <a:endParaRPr lang="ru-RU"/>
        </a:p>
      </dgm:t>
    </dgm:pt>
    <dgm:pt modelId="{1623431E-70DD-4E65-BFD1-6C5C490B4485}" type="sibTrans" cxnId="{03DCFC2E-1864-4BDA-9B7D-918252858999}">
      <dgm:prSet/>
      <dgm:spPr/>
      <dgm:t>
        <a:bodyPr/>
        <a:lstStyle/>
        <a:p>
          <a:endParaRPr lang="ru-RU"/>
        </a:p>
      </dgm:t>
    </dgm:pt>
    <dgm:pt modelId="{F9FEEE04-C3DF-4079-A317-0B5854121A57}">
      <dgm:prSet phldrT="[Текст]"/>
      <dgm:spPr/>
      <dgm:t>
        <a:bodyPr/>
        <a:lstStyle/>
        <a:p>
          <a:r>
            <a:rPr lang="ru-RU" dirty="0" smtClean="0"/>
            <a:t>Следующий этап</a:t>
          </a:r>
          <a:endParaRPr lang="ru-RU" dirty="0"/>
        </a:p>
      </dgm:t>
    </dgm:pt>
    <dgm:pt modelId="{AA404A76-1C84-49E3-B927-B5BA3EE2F816}" type="parTrans" cxnId="{96CAE111-58BA-4444-8187-5B73CD4246C1}">
      <dgm:prSet/>
      <dgm:spPr/>
      <dgm:t>
        <a:bodyPr/>
        <a:lstStyle/>
        <a:p>
          <a:endParaRPr lang="ru-RU"/>
        </a:p>
      </dgm:t>
    </dgm:pt>
    <dgm:pt modelId="{505CEC15-5E8E-4EE5-B311-CE1C4C10A10E}" type="sibTrans" cxnId="{96CAE111-58BA-4444-8187-5B73CD4246C1}">
      <dgm:prSet/>
      <dgm:spPr/>
      <dgm:t>
        <a:bodyPr/>
        <a:lstStyle/>
        <a:p>
          <a:endParaRPr lang="ru-RU"/>
        </a:p>
      </dgm:t>
    </dgm:pt>
    <dgm:pt modelId="{1C95C5F9-4759-4E02-A863-968764EADF46}">
      <dgm:prSet phldrT="[Текст]"/>
      <dgm:spPr/>
      <dgm:t>
        <a:bodyPr/>
        <a:lstStyle/>
        <a:p>
          <a:r>
            <a:rPr lang="ru-RU" dirty="0" smtClean="0"/>
            <a:t>образовательный процесс на основе анализа больших данных</a:t>
          </a:r>
          <a:endParaRPr lang="ru-RU" dirty="0"/>
        </a:p>
      </dgm:t>
    </dgm:pt>
    <dgm:pt modelId="{2F8F1D96-CD3C-4E30-9F09-97A6C5725E10}" type="parTrans" cxnId="{FC31A7D3-3C1E-4266-9A4F-665065E0E8E9}">
      <dgm:prSet/>
      <dgm:spPr/>
      <dgm:t>
        <a:bodyPr/>
        <a:lstStyle/>
        <a:p>
          <a:endParaRPr lang="ru-RU"/>
        </a:p>
      </dgm:t>
    </dgm:pt>
    <dgm:pt modelId="{B01063A2-1EA8-4845-8CD7-00E048FA2AAA}" type="sibTrans" cxnId="{FC31A7D3-3C1E-4266-9A4F-665065E0E8E9}">
      <dgm:prSet/>
      <dgm:spPr/>
      <dgm:t>
        <a:bodyPr/>
        <a:lstStyle/>
        <a:p>
          <a:endParaRPr lang="ru-RU"/>
        </a:p>
      </dgm:t>
    </dgm:pt>
    <dgm:pt modelId="{C73576A1-94E1-44D7-8F06-9A86803BAF1B}" type="pres">
      <dgm:prSet presAssocID="{C0C8C494-81C2-4ED4-BF3A-B517BF48AD1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634CAB-CEB9-4ECF-9800-D2D0C5B35C7E}" type="pres">
      <dgm:prSet presAssocID="{C0C8C494-81C2-4ED4-BF3A-B517BF48AD1D}" presName="tSp" presStyleCnt="0"/>
      <dgm:spPr/>
    </dgm:pt>
    <dgm:pt modelId="{B19AF565-3623-46F1-865B-A94DF351061A}" type="pres">
      <dgm:prSet presAssocID="{C0C8C494-81C2-4ED4-BF3A-B517BF48AD1D}" presName="bSp" presStyleCnt="0"/>
      <dgm:spPr/>
    </dgm:pt>
    <dgm:pt modelId="{F1B70B19-5901-460C-9A68-657EA64C4A20}" type="pres">
      <dgm:prSet presAssocID="{C0C8C494-81C2-4ED4-BF3A-B517BF48AD1D}" presName="process" presStyleCnt="0"/>
      <dgm:spPr/>
    </dgm:pt>
    <dgm:pt modelId="{8BB2B756-1FBC-4EC2-8024-282476CA6EDC}" type="pres">
      <dgm:prSet presAssocID="{0C33DDBC-7148-4710-BB72-99F504DA4D40}" presName="composite1" presStyleCnt="0"/>
      <dgm:spPr/>
    </dgm:pt>
    <dgm:pt modelId="{143F5936-E254-4D51-8C74-7FE212CBE9AE}" type="pres">
      <dgm:prSet presAssocID="{0C33DDBC-7148-4710-BB72-99F504DA4D40}" presName="dummyNode1" presStyleLbl="node1" presStyleIdx="0" presStyleCnt="3"/>
      <dgm:spPr/>
    </dgm:pt>
    <dgm:pt modelId="{35E6E037-16CE-4AEE-BF4F-4608490F55BB}" type="pres">
      <dgm:prSet presAssocID="{0C33DDBC-7148-4710-BB72-99F504DA4D40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1D4638-7D1C-42B9-8CCB-3F0E8CDA0CAF}" type="pres">
      <dgm:prSet presAssocID="{0C33DDBC-7148-4710-BB72-99F504DA4D40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D72F2-CADC-4C33-86DE-6F78D2B088C5}" type="pres">
      <dgm:prSet presAssocID="{0C33DDBC-7148-4710-BB72-99F504DA4D40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43100-05FA-40B7-B5B2-A2432F0D9A2B}" type="pres">
      <dgm:prSet presAssocID="{0C33DDBC-7148-4710-BB72-99F504DA4D40}" presName="connSite1" presStyleCnt="0"/>
      <dgm:spPr/>
    </dgm:pt>
    <dgm:pt modelId="{5AA85A7A-796D-4A4B-9C1E-69F0E0B84F32}" type="pres">
      <dgm:prSet presAssocID="{01396035-F5B8-4346-95CB-127508B72A40}" presName="Name9" presStyleLbl="sibTrans2D1" presStyleIdx="0" presStyleCnt="2"/>
      <dgm:spPr/>
      <dgm:t>
        <a:bodyPr/>
        <a:lstStyle/>
        <a:p>
          <a:endParaRPr lang="ru-RU"/>
        </a:p>
      </dgm:t>
    </dgm:pt>
    <dgm:pt modelId="{40F69174-2DFD-45B7-ACE3-3BDAFF220916}" type="pres">
      <dgm:prSet presAssocID="{7CED312F-072F-45BC-89BF-B34E7563C1AA}" presName="composite2" presStyleCnt="0"/>
      <dgm:spPr/>
    </dgm:pt>
    <dgm:pt modelId="{DC6080AB-B388-4134-A1E1-C7D95FEFD472}" type="pres">
      <dgm:prSet presAssocID="{7CED312F-072F-45BC-89BF-B34E7563C1AA}" presName="dummyNode2" presStyleLbl="node1" presStyleIdx="0" presStyleCnt="3"/>
      <dgm:spPr/>
    </dgm:pt>
    <dgm:pt modelId="{D02B6E9D-6717-4177-967F-8589EE45A0EC}" type="pres">
      <dgm:prSet presAssocID="{7CED312F-072F-45BC-89BF-B34E7563C1AA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2B307-D110-4EFD-A6B9-871133BED3EA}" type="pres">
      <dgm:prSet presAssocID="{7CED312F-072F-45BC-89BF-B34E7563C1AA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3235F-0FC7-4A2C-BA68-2FF78F1500B4}" type="pres">
      <dgm:prSet presAssocID="{7CED312F-072F-45BC-89BF-B34E7563C1AA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19BB0-1AD8-4461-841B-A59A7571131B}" type="pres">
      <dgm:prSet presAssocID="{7CED312F-072F-45BC-89BF-B34E7563C1AA}" presName="connSite2" presStyleCnt="0"/>
      <dgm:spPr/>
    </dgm:pt>
    <dgm:pt modelId="{997C68AF-E387-4323-8C57-CE895463AA55}" type="pres">
      <dgm:prSet presAssocID="{0A7A71E2-527E-4653-BC9E-0727B8DC3369}" presName="Name18" presStyleLbl="sibTrans2D1" presStyleIdx="1" presStyleCnt="2"/>
      <dgm:spPr/>
      <dgm:t>
        <a:bodyPr/>
        <a:lstStyle/>
        <a:p>
          <a:endParaRPr lang="ru-RU"/>
        </a:p>
      </dgm:t>
    </dgm:pt>
    <dgm:pt modelId="{A85768B1-792A-4F00-8B3F-19FC27FDC5F6}" type="pres">
      <dgm:prSet presAssocID="{F9FEEE04-C3DF-4079-A317-0B5854121A57}" presName="composite1" presStyleCnt="0"/>
      <dgm:spPr/>
    </dgm:pt>
    <dgm:pt modelId="{5BFC98AE-2B01-40FF-A06B-4CAB9EB5408D}" type="pres">
      <dgm:prSet presAssocID="{F9FEEE04-C3DF-4079-A317-0B5854121A57}" presName="dummyNode1" presStyleLbl="node1" presStyleIdx="1" presStyleCnt="3"/>
      <dgm:spPr/>
    </dgm:pt>
    <dgm:pt modelId="{20D04E1B-8F5D-4CB6-8DF8-CB6D93464482}" type="pres">
      <dgm:prSet presAssocID="{F9FEEE04-C3DF-4079-A317-0B5854121A57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758E8-7B99-4AFA-964A-061C549D5D40}" type="pres">
      <dgm:prSet presAssocID="{F9FEEE04-C3DF-4079-A317-0B5854121A57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B4D76-53AE-4BEA-A1D4-5AE13DBA9C0E}" type="pres">
      <dgm:prSet presAssocID="{F9FEEE04-C3DF-4079-A317-0B5854121A57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04AA5C-E676-4123-8551-230010102854}" type="pres">
      <dgm:prSet presAssocID="{F9FEEE04-C3DF-4079-A317-0B5854121A57}" presName="connSite1" presStyleCnt="0"/>
      <dgm:spPr/>
    </dgm:pt>
  </dgm:ptLst>
  <dgm:cxnLst>
    <dgm:cxn modelId="{03DCFC2E-1864-4BDA-9B7D-918252858999}" srcId="{7CED312F-072F-45BC-89BF-B34E7563C1AA}" destId="{0A456172-DE7F-4198-98B8-B8E0999DF381}" srcOrd="0" destOrd="0" parTransId="{8EF783E4-E2D8-4C5B-A024-99A26B6084C6}" sibTransId="{1623431E-70DD-4E65-BFD1-6C5C490B4485}"/>
    <dgm:cxn modelId="{75EA6FED-1B14-4740-918C-4427433064A3}" srcId="{0C33DDBC-7148-4710-BB72-99F504DA4D40}" destId="{F36B3CFC-E604-462C-90DA-BF367704B97C}" srcOrd="0" destOrd="0" parTransId="{C147AA9A-26F4-472F-8DB5-5FA8A526C862}" sibTransId="{C54752EB-5F43-4DAA-BD7A-116C35E7A2CF}"/>
    <dgm:cxn modelId="{FC31A7D3-3C1E-4266-9A4F-665065E0E8E9}" srcId="{F9FEEE04-C3DF-4079-A317-0B5854121A57}" destId="{1C95C5F9-4759-4E02-A863-968764EADF46}" srcOrd="0" destOrd="0" parTransId="{2F8F1D96-CD3C-4E30-9F09-97A6C5725E10}" sibTransId="{B01063A2-1EA8-4845-8CD7-00E048FA2AAA}"/>
    <dgm:cxn modelId="{9F3F7E59-DCA1-41CA-86BB-E6D99D4B6795}" type="presOf" srcId="{0A456172-DE7F-4198-98B8-B8E0999DF381}" destId="{4742B307-D110-4EFD-A6B9-871133BED3EA}" srcOrd="1" destOrd="0" presId="urn:microsoft.com/office/officeart/2005/8/layout/hProcess4"/>
    <dgm:cxn modelId="{BE358F13-A82D-4B4E-8E37-9091AB88C0CB}" srcId="{C0C8C494-81C2-4ED4-BF3A-B517BF48AD1D}" destId="{0C33DDBC-7148-4710-BB72-99F504DA4D40}" srcOrd="0" destOrd="0" parTransId="{AFEE0570-BA77-4948-8E95-8520BD4F523A}" sibTransId="{01396035-F5B8-4346-95CB-127508B72A40}"/>
    <dgm:cxn modelId="{495C80A6-AF14-4EC4-90ED-068484B8EFEE}" type="presOf" srcId="{7CED312F-072F-45BC-89BF-B34E7563C1AA}" destId="{4BD3235F-0FC7-4A2C-BA68-2FF78F1500B4}" srcOrd="0" destOrd="0" presId="urn:microsoft.com/office/officeart/2005/8/layout/hProcess4"/>
    <dgm:cxn modelId="{84F9972E-E86B-4155-9AE6-8CFA99E3F693}" type="presOf" srcId="{F9FEEE04-C3DF-4079-A317-0B5854121A57}" destId="{4A2B4D76-53AE-4BEA-A1D4-5AE13DBA9C0E}" srcOrd="0" destOrd="0" presId="urn:microsoft.com/office/officeart/2005/8/layout/hProcess4"/>
    <dgm:cxn modelId="{19B48BE7-3779-4486-9FEB-7AE7872CC240}" type="presOf" srcId="{01396035-F5B8-4346-95CB-127508B72A40}" destId="{5AA85A7A-796D-4A4B-9C1E-69F0E0B84F32}" srcOrd="0" destOrd="0" presId="urn:microsoft.com/office/officeart/2005/8/layout/hProcess4"/>
    <dgm:cxn modelId="{AD9F4383-380C-4DB6-8E26-CD88166AB98F}" type="presOf" srcId="{C0C8C494-81C2-4ED4-BF3A-B517BF48AD1D}" destId="{C73576A1-94E1-44D7-8F06-9A86803BAF1B}" srcOrd="0" destOrd="0" presId="urn:microsoft.com/office/officeart/2005/8/layout/hProcess4"/>
    <dgm:cxn modelId="{B3EC8A34-56EB-432E-8C31-E8F60C21BC34}" type="presOf" srcId="{0A7A71E2-527E-4653-BC9E-0727B8DC3369}" destId="{997C68AF-E387-4323-8C57-CE895463AA55}" srcOrd="0" destOrd="0" presId="urn:microsoft.com/office/officeart/2005/8/layout/hProcess4"/>
    <dgm:cxn modelId="{00B1A626-0DDF-48F4-9CDF-ECB7D44FCB65}" type="presOf" srcId="{0A456172-DE7F-4198-98B8-B8E0999DF381}" destId="{D02B6E9D-6717-4177-967F-8589EE45A0EC}" srcOrd="0" destOrd="0" presId="urn:microsoft.com/office/officeart/2005/8/layout/hProcess4"/>
    <dgm:cxn modelId="{96CAE111-58BA-4444-8187-5B73CD4246C1}" srcId="{C0C8C494-81C2-4ED4-BF3A-B517BF48AD1D}" destId="{F9FEEE04-C3DF-4079-A317-0B5854121A57}" srcOrd="2" destOrd="0" parTransId="{AA404A76-1C84-49E3-B927-B5BA3EE2F816}" sibTransId="{505CEC15-5E8E-4EE5-B311-CE1C4C10A10E}"/>
    <dgm:cxn modelId="{6FDB0697-7616-46F3-B372-17C7668E3CA0}" type="presOf" srcId="{0C33DDBC-7148-4710-BB72-99F504DA4D40}" destId="{30CD72F2-CADC-4C33-86DE-6F78D2B088C5}" srcOrd="0" destOrd="0" presId="urn:microsoft.com/office/officeart/2005/8/layout/hProcess4"/>
    <dgm:cxn modelId="{C97FD2D3-9541-4E33-8DD5-25518BA83E97}" type="presOf" srcId="{1C95C5F9-4759-4E02-A863-968764EADF46}" destId="{0F5758E8-7B99-4AFA-964A-061C549D5D40}" srcOrd="1" destOrd="0" presId="urn:microsoft.com/office/officeart/2005/8/layout/hProcess4"/>
    <dgm:cxn modelId="{A855676D-29BF-4FE7-BB4A-1482E00BCE8F}" type="presOf" srcId="{1C95C5F9-4759-4E02-A863-968764EADF46}" destId="{20D04E1B-8F5D-4CB6-8DF8-CB6D93464482}" srcOrd="0" destOrd="0" presId="urn:microsoft.com/office/officeart/2005/8/layout/hProcess4"/>
    <dgm:cxn modelId="{AB299F90-1D65-4DBE-B95C-5892A26EF4BF}" type="presOf" srcId="{F36B3CFC-E604-462C-90DA-BF367704B97C}" destId="{35E6E037-16CE-4AEE-BF4F-4608490F55BB}" srcOrd="0" destOrd="0" presId="urn:microsoft.com/office/officeart/2005/8/layout/hProcess4"/>
    <dgm:cxn modelId="{95BF117C-8253-4A83-A355-A0F51D69A2BE}" srcId="{C0C8C494-81C2-4ED4-BF3A-B517BF48AD1D}" destId="{7CED312F-072F-45BC-89BF-B34E7563C1AA}" srcOrd="1" destOrd="0" parTransId="{D8F8C461-EA84-4422-92CF-C0F99B054390}" sibTransId="{0A7A71E2-527E-4653-BC9E-0727B8DC3369}"/>
    <dgm:cxn modelId="{0307ADF1-8EF3-49DD-8F4F-558987F19BC3}" type="presOf" srcId="{F36B3CFC-E604-462C-90DA-BF367704B97C}" destId="{6F1D4638-7D1C-42B9-8CCB-3F0E8CDA0CAF}" srcOrd="1" destOrd="0" presId="urn:microsoft.com/office/officeart/2005/8/layout/hProcess4"/>
    <dgm:cxn modelId="{87039023-5BE6-4763-AF32-C25BD76C6592}" type="presParOf" srcId="{C73576A1-94E1-44D7-8F06-9A86803BAF1B}" destId="{D4634CAB-CEB9-4ECF-9800-D2D0C5B35C7E}" srcOrd="0" destOrd="0" presId="urn:microsoft.com/office/officeart/2005/8/layout/hProcess4"/>
    <dgm:cxn modelId="{6E696998-0F73-4F4E-AEB4-AFFB20F76508}" type="presParOf" srcId="{C73576A1-94E1-44D7-8F06-9A86803BAF1B}" destId="{B19AF565-3623-46F1-865B-A94DF351061A}" srcOrd="1" destOrd="0" presId="urn:microsoft.com/office/officeart/2005/8/layout/hProcess4"/>
    <dgm:cxn modelId="{08C96B5E-36DD-4B34-845C-99A668B92415}" type="presParOf" srcId="{C73576A1-94E1-44D7-8F06-9A86803BAF1B}" destId="{F1B70B19-5901-460C-9A68-657EA64C4A20}" srcOrd="2" destOrd="0" presId="urn:microsoft.com/office/officeart/2005/8/layout/hProcess4"/>
    <dgm:cxn modelId="{6A34C66E-FA5C-4230-BF01-71E7A54269F1}" type="presParOf" srcId="{F1B70B19-5901-460C-9A68-657EA64C4A20}" destId="{8BB2B756-1FBC-4EC2-8024-282476CA6EDC}" srcOrd="0" destOrd="0" presId="urn:microsoft.com/office/officeart/2005/8/layout/hProcess4"/>
    <dgm:cxn modelId="{91E488CC-6179-41C3-B3CE-D6710377C63B}" type="presParOf" srcId="{8BB2B756-1FBC-4EC2-8024-282476CA6EDC}" destId="{143F5936-E254-4D51-8C74-7FE212CBE9AE}" srcOrd="0" destOrd="0" presId="urn:microsoft.com/office/officeart/2005/8/layout/hProcess4"/>
    <dgm:cxn modelId="{DE3B0BF9-2B7C-4F70-8924-D48674D31BDB}" type="presParOf" srcId="{8BB2B756-1FBC-4EC2-8024-282476CA6EDC}" destId="{35E6E037-16CE-4AEE-BF4F-4608490F55BB}" srcOrd="1" destOrd="0" presId="urn:microsoft.com/office/officeart/2005/8/layout/hProcess4"/>
    <dgm:cxn modelId="{E0457475-5416-4443-9049-888C3FED84D9}" type="presParOf" srcId="{8BB2B756-1FBC-4EC2-8024-282476CA6EDC}" destId="{6F1D4638-7D1C-42B9-8CCB-3F0E8CDA0CAF}" srcOrd="2" destOrd="0" presId="urn:microsoft.com/office/officeart/2005/8/layout/hProcess4"/>
    <dgm:cxn modelId="{DF07C85E-4CDC-4AAF-B21E-A5A47F3A76F1}" type="presParOf" srcId="{8BB2B756-1FBC-4EC2-8024-282476CA6EDC}" destId="{30CD72F2-CADC-4C33-86DE-6F78D2B088C5}" srcOrd="3" destOrd="0" presId="urn:microsoft.com/office/officeart/2005/8/layout/hProcess4"/>
    <dgm:cxn modelId="{CC20786B-6850-43B8-8B0A-B285F36370DF}" type="presParOf" srcId="{8BB2B756-1FBC-4EC2-8024-282476CA6EDC}" destId="{E0643100-05FA-40B7-B5B2-A2432F0D9A2B}" srcOrd="4" destOrd="0" presId="urn:microsoft.com/office/officeart/2005/8/layout/hProcess4"/>
    <dgm:cxn modelId="{444841D6-DAD0-4539-A554-9F649546457C}" type="presParOf" srcId="{F1B70B19-5901-460C-9A68-657EA64C4A20}" destId="{5AA85A7A-796D-4A4B-9C1E-69F0E0B84F32}" srcOrd="1" destOrd="0" presId="urn:microsoft.com/office/officeart/2005/8/layout/hProcess4"/>
    <dgm:cxn modelId="{C2633C71-305D-41B2-BD62-4FEB21CA4CD0}" type="presParOf" srcId="{F1B70B19-5901-460C-9A68-657EA64C4A20}" destId="{40F69174-2DFD-45B7-ACE3-3BDAFF220916}" srcOrd="2" destOrd="0" presId="urn:microsoft.com/office/officeart/2005/8/layout/hProcess4"/>
    <dgm:cxn modelId="{90289822-244B-434E-8CCA-1B14E2A4E442}" type="presParOf" srcId="{40F69174-2DFD-45B7-ACE3-3BDAFF220916}" destId="{DC6080AB-B388-4134-A1E1-C7D95FEFD472}" srcOrd="0" destOrd="0" presId="urn:microsoft.com/office/officeart/2005/8/layout/hProcess4"/>
    <dgm:cxn modelId="{BE00B349-96FF-4570-A520-82264388905C}" type="presParOf" srcId="{40F69174-2DFD-45B7-ACE3-3BDAFF220916}" destId="{D02B6E9D-6717-4177-967F-8589EE45A0EC}" srcOrd="1" destOrd="0" presId="urn:microsoft.com/office/officeart/2005/8/layout/hProcess4"/>
    <dgm:cxn modelId="{E59FFC0E-43B4-46D7-BCEE-A5F2DD094420}" type="presParOf" srcId="{40F69174-2DFD-45B7-ACE3-3BDAFF220916}" destId="{4742B307-D110-4EFD-A6B9-871133BED3EA}" srcOrd="2" destOrd="0" presId="urn:microsoft.com/office/officeart/2005/8/layout/hProcess4"/>
    <dgm:cxn modelId="{80C0F307-8680-4B6A-BD1F-0FF5318DC3DA}" type="presParOf" srcId="{40F69174-2DFD-45B7-ACE3-3BDAFF220916}" destId="{4BD3235F-0FC7-4A2C-BA68-2FF78F1500B4}" srcOrd="3" destOrd="0" presId="urn:microsoft.com/office/officeart/2005/8/layout/hProcess4"/>
    <dgm:cxn modelId="{42132C55-0147-4EEF-A47D-2C6C9199C59F}" type="presParOf" srcId="{40F69174-2DFD-45B7-ACE3-3BDAFF220916}" destId="{79C19BB0-1AD8-4461-841B-A59A7571131B}" srcOrd="4" destOrd="0" presId="urn:microsoft.com/office/officeart/2005/8/layout/hProcess4"/>
    <dgm:cxn modelId="{64709DD0-4DD5-4C82-9F27-55AE805881BB}" type="presParOf" srcId="{F1B70B19-5901-460C-9A68-657EA64C4A20}" destId="{997C68AF-E387-4323-8C57-CE895463AA55}" srcOrd="3" destOrd="0" presId="urn:microsoft.com/office/officeart/2005/8/layout/hProcess4"/>
    <dgm:cxn modelId="{22FC5A03-3F51-49A6-87BD-B215F55A51A4}" type="presParOf" srcId="{F1B70B19-5901-460C-9A68-657EA64C4A20}" destId="{A85768B1-792A-4F00-8B3F-19FC27FDC5F6}" srcOrd="4" destOrd="0" presId="urn:microsoft.com/office/officeart/2005/8/layout/hProcess4"/>
    <dgm:cxn modelId="{22A56B96-0AEF-40EE-B1F6-F181A120788B}" type="presParOf" srcId="{A85768B1-792A-4F00-8B3F-19FC27FDC5F6}" destId="{5BFC98AE-2B01-40FF-A06B-4CAB9EB5408D}" srcOrd="0" destOrd="0" presId="urn:microsoft.com/office/officeart/2005/8/layout/hProcess4"/>
    <dgm:cxn modelId="{DF375F9D-A9F6-4DC2-9AE9-604A334F6C35}" type="presParOf" srcId="{A85768B1-792A-4F00-8B3F-19FC27FDC5F6}" destId="{20D04E1B-8F5D-4CB6-8DF8-CB6D93464482}" srcOrd="1" destOrd="0" presId="urn:microsoft.com/office/officeart/2005/8/layout/hProcess4"/>
    <dgm:cxn modelId="{EE77EB1E-99EC-47A3-AC9D-9A0331D641B0}" type="presParOf" srcId="{A85768B1-792A-4F00-8B3F-19FC27FDC5F6}" destId="{0F5758E8-7B99-4AFA-964A-061C549D5D40}" srcOrd="2" destOrd="0" presId="urn:microsoft.com/office/officeart/2005/8/layout/hProcess4"/>
    <dgm:cxn modelId="{A4F79412-30FD-436C-AE40-D3BB42C060DF}" type="presParOf" srcId="{A85768B1-792A-4F00-8B3F-19FC27FDC5F6}" destId="{4A2B4D76-53AE-4BEA-A1D4-5AE13DBA9C0E}" srcOrd="3" destOrd="0" presId="urn:microsoft.com/office/officeart/2005/8/layout/hProcess4"/>
    <dgm:cxn modelId="{0D892B32-2763-4842-8DEB-185A40F3CCFF}" type="presParOf" srcId="{A85768B1-792A-4F00-8B3F-19FC27FDC5F6}" destId="{A704AA5C-E676-4123-8551-23001010285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693707-6244-4826-BEC1-27B81A88F6D7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055977-E4EC-4601-9DCF-ACDEDAD46DFC}">
      <dgm:prSet phldrT="[Текст]"/>
      <dgm:spPr>
        <a:solidFill>
          <a:srgbClr val="61BB57"/>
        </a:solidFill>
      </dgm:spPr>
      <dgm:t>
        <a:bodyPr/>
        <a:lstStyle/>
        <a:p>
          <a:r>
            <a:rPr lang="ru-RU" altLang="ru-RU" b="1" dirty="0" smtClean="0">
              <a:solidFill>
                <a:schemeClr val="bg1"/>
              </a:solidFill>
              <a:latin typeface="+mj-lt"/>
            </a:rPr>
            <a:t>Внеурочная деятельность </a:t>
          </a:r>
          <a:endParaRPr lang="ru-RU" dirty="0"/>
        </a:p>
      </dgm:t>
    </dgm:pt>
    <dgm:pt modelId="{9E9EB5A3-8380-4C78-A59D-4ED67CBD9FE1}" type="parTrans" cxnId="{EFC84B15-27D6-4858-8FFF-63502C931E7E}">
      <dgm:prSet/>
      <dgm:spPr/>
      <dgm:t>
        <a:bodyPr/>
        <a:lstStyle/>
        <a:p>
          <a:endParaRPr lang="ru-RU"/>
        </a:p>
      </dgm:t>
    </dgm:pt>
    <dgm:pt modelId="{DEA9FA91-A4B0-4034-9D1A-B7877826578E}" type="sibTrans" cxnId="{EFC84B15-27D6-4858-8FFF-63502C931E7E}">
      <dgm:prSet/>
      <dgm:spPr/>
      <dgm:t>
        <a:bodyPr/>
        <a:lstStyle/>
        <a:p>
          <a:endParaRPr lang="ru-RU"/>
        </a:p>
      </dgm:t>
    </dgm:pt>
    <dgm:pt modelId="{95B4A46F-17C4-4CE8-8DD8-3A49B8470764}">
      <dgm:prSet phldrT="[Текст]"/>
      <dgm:spPr>
        <a:solidFill>
          <a:srgbClr val="00B0F0"/>
        </a:solidFill>
      </dgm:spPr>
      <dgm:t>
        <a:bodyPr/>
        <a:lstStyle/>
        <a:p>
          <a:r>
            <a:rPr lang="ru-RU" altLang="ru-RU" b="1" dirty="0" smtClean="0">
              <a:solidFill>
                <a:schemeClr val="bg1"/>
              </a:solidFill>
              <a:latin typeface="+mj-lt"/>
            </a:rPr>
            <a:t>Семья</a:t>
          </a:r>
          <a:endParaRPr lang="ru-RU" dirty="0"/>
        </a:p>
      </dgm:t>
    </dgm:pt>
    <dgm:pt modelId="{B49638CB-5453-41A4-A69B-BA05AB125F12}" type="parTrans" cxnId="{F073BA29-EBB0-406D-A52B-23876F6DCD21}">
      <dgm:prSet/>
      <dgm:spPr/>
      <dgm:t>
        <a:bodyPr/>
        <a:lstStyle/>
        <a:p>
          <a:endParaRPr lang="ru-RU"/>
        </a:p>
      </dgm:t>
    </dgm:pt>
    <dgm:pt modelId="{90148C21-1425-49F7-9B7A-276E523D634A}" type="sibTrans" cxnId="{F073BA29-EBB0-406D-A52B-23876F6DCD21}">
      <dgm:prSet/>
      <dgm:spPr/>
      <dgm:t>
        <a:bodyPr/>
        <a:lstStyle/>
        <a:p>
          <a:endParaRPr lang="ru-RU"/>
        </a:p>
      </dgm:t>
    </dgm:pt>
    <dgm:pt modelId="{DB3D78C8-295B-4742-BE18-351C43289419}">
      <dgm:prSet phldrT="[Текст]"/>
      <dgm:spPr>
        <a:solidFill>
          <a:srgbClr val="00CC66"/>
        </a:solidFill>
      </dgm:spPr>
      <dgm:t>
        <a:bodyPr/>
        <a:lstStyle/>
        <a:p>
          <a:r>
            <a:rPr lang="ru-RU" altLang="ru-RU" b="1" dirty="0" smtClean="0">
              <a:solidFill>
                <a:schemeClr val="bg1"/>
              </a:solidFill>
              <a:latin typeface="+mj-lt"/>
            </a:rPr>
            <a:t>Дополнительное </a:t>
          </a:r>
        </a:p>
        <a:p>
          <a:r>
            <a:rPr lang="ru-RU" altLang="ru-RU" b="1" dirty="0" smtClean="0">
              <a:solidFill>
                <a:schemeClr val="bg1"/>
              </a:solidFill>
              <a:latin typeface="+mj-lt"/>
            </a:rPr>
            <a:t>образование</a:t>
          </a:r>
          <a:endParaRPr lang="ru-RU" dirty="0"/>
        </a:p>
      </dgm:t>
    </dgm:pt>
    <dgm:pt modelId="{1B5C1373-E623-4D90-B707-9D860D3A8BB6}" type="parTrans" cxnId="{2459EFC5-051A-43E4-BC65-5AF358CF1BF6}">
      <dgm:prSet/>
      <dgm:spPr/>
      <dgm:t>
        <a:bodyPr/>
        <a:lstStyle/>
        <a:p>
          <a:endParaRPr lang="ru-RU"/>
        </a:p>
      </dgm:t>
    </dgm:pt>
    <dgm:pt modelId="{5BD3B56E-C472-4A71-99A0-2515628EB6BE}" type="sibTrans" cxnId="{2459EFC5-051A-43E4-BC65-5AF358CF1BF6}">
      <dgm:prSet/>
      <dgm:spPr/>
      <dgm:t>
        <a:bodyPr/>
        <a:lstStyle/>
        <a:p>
          <a:endParaRPr lang="ru-RU"/>
        </a:p>
      </dgm:t>
    </dgm:pt>
    <dgm:pt modelId="{F087B7F8-22AE-4F1B-99EB-49330DE355F9}">
      <dgm:prSet phldrT="[Текст]"/>
      <dgm:spPr>
        <a:solidFill>
          <a:srgbClr val="92D050"/>
        </a:solidFill>
      </dgm:spPr>
      <dgm:t>
        <a:bodyPr/>
        <a:lstStyle/>
        <a:p>
          <a:r>
            <a:rPr lang="ru-RU" altLang="ru-RU" b="1" dirty="0" smtClean="0">
              <a:solidFill>
                <a:schemeClr val="bg1"/>
              </a:solidFill>
              <a:latin typeface="+mj-lt"/>
            </a:rPr>
            <a:t>Урочная  деятельность </a:t>
          </a:r>
          <a:endParaRPr lang="ru-RU" dirty="0"/>
        </a:p>
      </dgm:t>
    </dgm:pt>
    <dgm:pt modelId="{8EEDACB9-1C82-4FE3-825F-406205520313}" type="parTrans" cxnId="{846C0E95-8589-4614-AA52-09885D850400}">
      <dgm:prSet/>
      <dgm:spPr/>
      <dgm:t>
        <a:bodyPr/>
        <a:lstStyle/>
        <a:p>
          <a:endParaRPr lang="ru-RU"/>
        </a:p>
      </dgm:t>
    </dgm:pt>
    <dgm:pt modelId="{59A952F8-45AF-42F8-86F3-887EEA772EA3}" type="sibTrans" cxnId="{846C0E95-8589-4614-AA52-09885D850400}">
      <dgm:prSet/>
      <dgm:spPr/>
      <dgm:t>
        <a:bodyPr/>
        <a:lstStyle/>
        <a:p>
          <a:endParaRPr lang="ru-RU"/>
        </a:p>
      </dgm:t>
    </dgm:pt>
    <dgm:pt modelId="{8CEF70B6-7FC1-41C9-8D2B-105C23EC44CE}" type="pres">
      <dgm:prSet presAssocID="{CA693707-6244-4826-BEC1-27B81A88F6D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C45879-9C2A-44BB-9587-5B5B95853BFE}" type="pres">
      <dgm:prSet presAssocID="{24055977-E4EC-4601-9DCF-ACDEDAD46DFC}" presName="node" presStyleLbl="node1" presStyleIdx="0" presStyleCnt="4" custScaleX="1425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4E10AB-2E3C-489C-8729-ED6021C7F85A}" type="pres">
      <dgm:prSet presAssocID="{24055977-E4EC-4601-9DCF-ACDEDAD46DFC}" presName="spNode" presStyleCnt="0"/>
      <dgm:spPr/>
    </dgm:pt>
    <dgm:pt modelId="{ABA3A91C-8E8B-4EAA-89B4-6AD3E252B774}" type="pres">
      <dgm:prSet presAssocID="{DEA9FA91-A4B0-4034-9D1A-B7877826578E}" presName="sibTrans" presStyleLbl="sibTrans1D1" presStyleIdx="0" presStyleCnt="4"/>
      <dgm:spPr/>
      <dgm:t>
        <a:bodyPr/>
        <a:lstStyle/>
        <a:p>
          <a:endParaRPr lang="ru-RU"/>
        </a:p>
      </dgm:t>
    </dgm:pt>
    <dgm:pt modelId="{3F3A153C-9DE5-4B6C-AA6D-1B31AD61FC41}" type="pres">
      <dgm:prSet presAssocID="{95B4A46F-17C4-4CE8-8DD8-3A49B8470764}" presName="node" presStyleLbl="node1" presStyleIdx="1" presStyleCnt="4" custScaleX="120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81C06-453B-4E9C-9996-B68398840096}" type="pres">
      <dgm:prSet presAssocID="{95B4A46F-17C4-4CE8-8DD8-3A49B8470764}" presName="spNode" presStyleCnt="0"/>
      <dgm:spPr/>
    </dgm:pt>
    <dgm:pt modelId="{EE4431D8-9A37-48B1-BACC-30A3DB28601A}" type="pres">
      <dgm:prSet presAssocID="{90148C21-1425-49F7-9B7A-276E523D634A}" presName="sibTrans" presStyleLbl="sibTrans1D1" presStyleIdx="1" presStyleCnt="4"/>
      <dgm:spPr/>
      <dgm:t>
        <a:bodyPr/>
        <a:lstStyle/>
        <a:p>
          <a:endParaRPr lang="ru-RU"/>
        </a:p>
      </dgm:t>
    </dgm:pt>
    <dgm:pt modelId="{734F957B-1DC0-4B15-BB1D-5BAAAA912180}" type="pres">
      <dgm:prSet presAssocID="{DB3D78C8-295B-4742-BE18-351C43289419}" presName="node" presStyleLbl="node1" presStyleIdx="2" presStyleCnt="4" custScaleX="126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EB3DA9-33C1-45BD-B2BE-FF9DDE1423A4}" type="pres">
      <dgm:prSet presAssocID="{DB3D78C8-295B-4742-BE18-351C43289419}" presName="spNode" presStyleCnt="0"/>
      <dgm:spPr/>
    </dgm:pt>
    <dgm:pt modelId="{AF2675AD-3521-46D9-B196-4394BE769FB6}" type="pres">
      <dgm:prSet presAssocID="{5BD3B56E-C472-4A71-99A0-2515628EB6BE}" presName="sibTrans" presStyleLbl="sibTrans1D1" presStyleIdx="2" presStyleCnt="4"/>
      <dgm:spPr/>
      <dgm:t>
        <a:bodyPr/>
        <a:lstStyle/>
        <a:p>
          <a:endParaRPr lang="ru-RU"/>
        </a:p>
      </dgm:t>
    </dgm:pt>
    <dgm:pt modelId="{A8D743C0-DE25-4E00-9EA6-71783FA62B5C}" type="pres">
      <dgm:prSet presAssocID="{F087B7F8-22AE-4F1B-99EB-49330DE355F9}" presName="node" presStyleLbl="node1" presStyleIdx="3" presStyleCnt="4" custScaleX="122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48791D-000C-4F8D-8CE9-CC58B83F4691}" type="pres">
      <dgm:prSet presAssocID="{F087B7F8-22AE-4F1B-99EB-49330DE355F9}" presName="spNode" presStyleCnt="0"/>
      <dgm:spPr/>
    </dgm:pt>
    <dgm:pt modelId="{55FE8F2D-5AD1-4B54-B8D0-B76CF8A266E3}" type="pres">
      <dgm:prSet presAssocID="{59A952F8-45AF-42F8-86F3-887EEA772EA3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459EFC5-051A-43E4-BC65-5AF358CF1BF6}" srcId="{CA693707-6244-4826-BEC1-27B81A88F6D7}" destId="{DB3D78C8-295B-4742-BE18-351C43289419}" srcOrd="2" destOrd="0" parTransId="{1B5C1373-E623-4D90-B707-9D860D3A8BB6}" sibTransId="{5BD3B56E-C472-4A71-99A0-2515628EB6BE}"/>
    <dgm:cxn modelId="{EFC84B15-27D6-4858-8FFF-63502C931E7E}" srcId="{CA693707-6244-4826-BEC1-27B81A88F6D7}" destId="{24055977-E4EC-4601-9DCF-ACDEDAD46DFC}" srcOrd="0" destOrd="0" parTransId="{9E9EB5A3-8380-4C78-A59D-4ED67CBD9FE1}" sibTransId="{DEA9FA91-A4B0-4034-9D1A-B7877826578E}"/>
    <dgm:cxn modelId="{29C91D3D-A439-43CD-8F94-2253823D8E27}" type="presOf" srcId="{F087B7F8-22AE-4F1B-99EB-49330DE355F9}" destId="{A8D743C0-DE25-4E00-9EA6-71783FA62B5C}" srcOrd="0" destOrd="0" presId="urn:microsoft.com/office/officeart/2005/8/layout/cycle6"/>
    <dgm:cxn modelId="{DDA3EE08-488A-4ABA-8464-4D8A4F5CD3A5}" type="presOf" srcId="{90148C21-1425-49F7-9B7A-276E523D634A}" destId="{EE4431D8-9A37-48B1-BACC-30A3DB28601A}" srcOrd="0" destOrd="0" presId="urn:microsoft.com/office/officeart/2005/8/layout/cycle6"/>
    <dgm:cxn modelId="{B145B6E3-810A-4624-A637-4906D77EB31D}" type="presOf" srcId="{59A952F8-45AF-42F8-86F3-887EEA772EA3}" destId="{55FE8F2D-5AD1-4B54-B8D0-B76CF8A266E3}" srcOrd="0" destOrd="0" presId="urn:microsoft.com/office/officeart/2005/8/layout/cycle6"/>
    <dgm:cxn modelId="{846C0E95-8589-4614-AA52-09885D850400}" srcId="{CA693707-6244-4826-BEC1-27B81A88F6D7}" destId="{F087B7F8-22AE-4F1B-99EB-49330DE355F9}" srcOrd="3" destOrd="0" parTransId="{8EEDACB9-1C82-4FE3-825F-406205520313}" sibTransId="{59A952F8-45AF-42F8-86F3-887EEA772EA3}"/>
    <dgm:cxn modelId="{57D9891D-2A82-46EF-8899-678A52BC67A6}" type="presOf" srcId="{DB3D78C8-295B-4742-BE18-351C43289419}" destId="{734F957B-1DC0-4B15-BB1D-5BAAAA912180}" srcOrd="0" destOrd="0" presId="urn:microsoft.com/office/officeart/2005/8/layout/cycle6"/>
    <dgm:cxn modelId="{F073BA29-EBB0-406D-A52B-23876F6DCD21}" srcId="{CA693707-6244-4826-BEC1-27B81A88F6D7}" destId="{95B4A46F-17C4-4CE8-8DD8-3A49B8470764}" srcOrd="1" destOrd="0" parTransId="{B49638CB-5453-41A4-A69B-BA05AB125F12}" sibTransId="{90148C21-1425-49F7-9B7A-276E523D634A}"/>
    <dgm:cxn modelId="{00DDC834-08A1-4216-859C-CCB1A551FF39}" type="presOf" srcId="{CA693707-6244-4826-BEC1-27B81A88F6D7}" destId="{8CEF70B6-7FC1-41C9-8D2B-105C23EC44CE}" srcOrd="0" destOrd="0" presId="urn:microsoft.com/office/officeart/2005/8/layout/cycle6"/>
    <dgm:cxn modelId="{16D9B14D-7B94-436C-B0ED-2C3079F7A074}" type="presOf" srcId="{5BD3B56E-C472-4A71-99A0-2515628EB6BE}" destId="{AF2675AD-3521-46D9-B196-4394BE769FB6}" srcOrd="0" destOrd="0" presId="urn:microsoft.com/office/officeart/2005/8/layout/cycle6"/>
    <dgm:cxn modelId="{B96508B0-A575-433C-A3F3-A8043BBB8EDC}" type="presOf" srcId="{95B4A46F-17C4-4CE8-8DD8-3A49B8470764}" destId="{3F3A153C-9DE5-4B6C-AA6D-1B31AD61FC41}" srcOrd="0" destOrd="0" presId="urn:microsoft.com/office/officeart/2005/8/layout/cycle6"/>
    <dgm:cxn modelId="{2930412A-8D89-49B6-ABAD-CA4E2A1344A7}" type="presOf" srcId="{DEA9FA91-A4B0-4034-9D1A-B7877826578E}" destId="{ABA3A91C-8E8B-4EAA-89B4-6AD3E252B774}" srcOrd="0" destOrd="0" presId="urn:microsoft.com/office/officeart/2005/8/layout/cycle6"/>
    <dgm:cxn modelId="{C11C7C7F-7DAF-4E2F-A91C-CE8E8EFDEE57}" type="presOf" srcId="{24055977-E4EC-4601-9DCF-ACDEDAD46DFC}" destId="{B1C45879-9C2A-44BB-9587-5B5B95853BFE}" srcOrd="0" destOrd="0" presId="urn:microsoft.com/office/officeart/2005/8/layout/cycle6"/>
    <dgm:cxn modelId="{F2E2A7D4-98B9-40A7-ACB1-7193EFAE1E31}" type="presParOf" srcId="{8CEF70B6-7FC1-41C9-8D2B-105C23EC44CE}" destId="{B1C45879-9C2A-44BB-9587-5B5B95853BFE}" srcOrd="0" destOrd="0" presId="urn:microsoft.com/office/officeart/2005/8/layout/cycle6"/>
    <dgm:cxn modelId="{DB9DEC0E-3090-4A31-B817-5F29CDD5EF3F}" type="presParOf" srcId="{8CEF70B6-7FC1-41C9-8D2B-105C23EC44CE}" destId="{E84E10AB-2E3C-489C-8729-ED6021C7F85A}" srcOrd="1" destOrd="0" presId="urn:microsoft.com/office/officeart/2005/8/layout/cycle6"/>
    <dgm:cxn modelId="{FD973657-D442-496F-B444-B98515C9F9E6}" type="presParOf" srcId="{8CEF70B6-7FC1-41C9-8D2B-105C23EC44CE}" destId="{ABA3A91C-8E8B-4EAA-89B4-6AD3E252B774}" srcOrd="2" destOrd="0" presId="urn:microsoft.com/office/officeart/2005/8/layout/cycle6"/>
    <dgm:cxn modelId="{7F5EC1DB-61C8-4A91-91AD-A4EDBC6790B4}" type="presParOf" srcId="{8CEF70B6-7FC1-41C9-8D2B-105C23EC44CE}" destId="{3F3A153C-9DE5-4B6C-AA6D-1B31AD61FC41}" srcOrd="3" destOrd="0" presId="urn:microsoft.com/office/officeart/2005/8/layout/cycle6"/>
    <dgm:cxn modelId="{254872BA-75D8-4A72-ABBB-7079CB71F09E}" type="presParOf" srcId="{8CEF70B6-7FC1-41C9-8D2B-105C23EC44CE}" destId="{8A681C06-453B-4E9C-9996-B68398840096}" srcOrd="4" destOrd="0" presId="urn:microsoft.com/office/officeart/2005/8/layout/cycle6"/>
    <dgm:cxn modelId="{465A37B3-E258-4218-BBFD-69A95CDEC467}" type="presParOf" srcId="{8CEF70B6-7FC1-41C9-8D2B-105C23EC44CE}" destId="{EE4431D8-9A37-48B1-BACC-30A3DB28601A}" srcOrd="5" destOrd="0" presId="urn:microsoft.com/office/officeart/2005/8/layout/cycle6"/>
    <dgm:cxn modelId="{E6AFDBF1-6D79-41F3-BA52-6E742F0EA241}" type="presParOf" srcId="{8CEF70B6-7FC1-41C9-8D2B-105C23EC44CE}" destId="{734F957B-1DC0-4B15-BB1D-5BAAAA912180}" srcOrd="6" destOrd="0" presId="urn:microsoft.com/office/officeart/2005/8/layout/cycle6"/>
    <dgm:cxn modelId="{93293EFB-36E5-4285-A959-DCD527298D47}" type="presParOf" srcId="{8CEF70B6-7FC1-41C9-8D2B-105C23EC44CE}" destId="{6BEB3DA9-33C1-45BD-B2BE-FF9DDE1423A4}" srcOrd="7" destOrd="0" presId="urn:microsoft.com/office/officeart/2005/8/layout/cycle6"/>
    <dgm:cxn modelId="{55121E13-1F39-429D-AA16-FA5493C43C10}" type="presParOf" srcId="{8CEF70B6-7FC1-41C9-8D2B-105C23EC44CE}" destId="{AF2675AD-3521-46D9-B196-4394BE769FB6}" srcOrd="8" destOrd="0" presId="urn:microsoft.com/office/officeart/2005/8/layout/cycle6"/>
    <dgm:cxn modelId="{4BF313EA-F621-458C-8D59-2495F3922884}" type="presParOf" srcId="{8CEF70B6-7FC1-41C9-8D2B-105C23EC44CE}" destId="{A8D743C0-DE25-4E00-9EA6-71783FA62B5C}" srcOrd="9" destOrd="0" presId="urn:microsoft.com/office/officeart/2005/8/layout/cycle6"/>
    <dgm:cxn modelId="{FA01DC6F-172E-430B-9538-29C54EFBE2C3}" type="presParOf" srcId="{8CEF70B6-7FC1-41C9-8D2B-105C23EC44CE}" destId="{0048791D-000C-4F8D-8CE9-CC58B83F4691}" srcOrd="10" destOrd="0" presId="urn:microsoft.com/office/officeart/2005/8/layout/cycle6"/>
    <dgm:cxn modelId="{18D963AE-8000-4612-AEB7-3F2599146C6D}" type="presParOf" srcId="{8CEF70B6-7FC1-41C9-8D2B-105C23EC44CE}" destId="{55FE8F2D-5AD1-4B54-B8D0-B76CF8A266E3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EB690B-113C-4E36-80E2-9CA6FC57D10E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3B4B1-800D-4352-BEBF-21C47A72651C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Глобализация</a:t>
          </a:r>
          <a:endParaRPr lang="ru-RU" sz="1600" dirty="0">
            <a:solidFill>
              <a:srgbClr val="002060"/>
            </a:solidFill>
          </a:endParaRPr>
        </a:p>
      </dgm:t>
    </dgm:pt>
    <dgm:pt modelId="{ECDF2006-F6FE-48DA-B1CB-1DA36023E8DA}" type="parTrans" cxnId="{CE38CF56-793B-4644-BC90-BEDFBD440D70}">
      <dgm:prSet/>
      <dgm:spPr/>
      <dgm:t>
        <a:bodyPr/>
        <a:lstStyle/>
        <a:p>
          <a:endParaRPr lang="ru-RU"/>
        </a:p>
      </dgm:t>
    </dgm:pt>
    <dgm:pt modelId="{52209D4A-A5B6-4714-A991-E883C12E36AA}" type="sibTrans" cxnId="{CE38CF56-793B-4644-BC90-BEDFBD440D70}">
      <dgm:prSet/>
      <dgm:spPr/>
      <dgm:t>
        <a:bodyPr/>
        <a:lstStyle/>
        <a:p>
          <a:endParaRPr lang="ru-RU"/>
        </a:p>
      </dgm:t>
    </dgm:pt>
    <dgm:pt modelId="{4C45466A-CD08-4616-BBCD-BE8A5CE0C05E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Религиозные и этнические конфликты </a:t>
          </a:r>
          <a:endParaRPr lang="ru-RU" sz="1600" dirty="0">
            <a:solidFill>
              <a:srgbClr val="002060"/>
            </a:solidFill>
          </a:endParaRPr>
        </a:p>
      </dgm:t>
    </dgm:pt>
    <dgm:pt modelId="{DD7FA9E2-FD7A-4218-8600-2324432C802D}" type="parTrans" cxnId="{AD31D609-1159-4B0D-92BE-5B3B21C9DAA3}">
      <dgm:prSet/>
      <dgm:spPr/>
      <dgm:t>
        <a:bodyPr/>
        <a:lstStyle/>
        <a:p>
          <a:endParaRPr lang="ru-RU"/>
        </a:p>
      </dgm:t>
    </dgm:pt>
    <dgm:pt modelId="{CF452348-140D-4FA1-86D8-FDE64D546B5E}" type="sibTrans" cxnId="{AD31D609-1159-4B0D-92BE-5B3B21C9DAA3}">
      <dgm:prSet/>
      <dgm:spPr/>
      <dgm:t>
        <a:bodyPr/>
        <a:lstStyle/>
        <a:p>
          <a:endParaRPr lang="ru-RU"/>
        </a:p>
      </dgm:t>
    </dgm:pt>
    <dgm:pt modelId="{AB6CB122-84D2-411F-ABD4-D6B575A93F2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>
              <a:solidFill>
                <a:srgbClr val="002060"/>
              </a:solidFill>
            </a:rPr>
            <a:t>Система</a:t>
          </a:r>
          <a:r>
            <a:rPr lang="en-US" sz="1600" dirty="0" smtClean="0">
              <a:solidFill>
                <a:srgbClr val="002060"/>
              </a:solidFill>
            </a:rPr>
            <a:t> </a:t>
          </a:r>
          <a:r>
            <a:rPr lang="ru-RU" sz="1600" dirty="0" smtClean="0">
              <a:solidFill>
                <a:srgbClr val="002060"/>
              </a:solidFill>
            </a:rPr>
            <a:t>базовых национальных </a:t>
          </a:r>
          <a:r>
            <a:rPr lang="en-US" sz="1600" dirty="0" smtClean="0">
              <a:solidFill>
                <a:srgbClr val="002060"/>
              </a:solidFill>
            </a:rPr>
            <a:t> </a:t>
          </a:r>
          <a:endParaRPr lang="ru-RU" sz="1600" dirty="0" smtClean="0">
            <a:solidFill>
              <a:srgbClr val="002060"/>
            </a:solidFill>
          </a:endParaRPr>
        </a:p>
        <a:p>
          <a:pPr>
            <a:spcAft>
              <a:spcPts val="0"/>
            </a:spcAft>
          </a:pPr>
          <a:r>
            <a:rPr lang="ru-RU" sz="1600" dirty="0" smtClean="0">
              <a:solidFill>
                <a:srgbClr val="002060"/>
              </a:solidFill>
            </a:rPr>
            <a:t>ценност</a:t>
          </a:r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ей</a:t>
          </a:r>
          <a:endParaRPr lang="ru-RU" sz="16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065F673-7A1E-4D41-B5A7-6C2C116E0B0C}" type="parTrans" cxnId="{BA95854B-87F8-41BC-B0D3-507144C3B22D}">
      <dgm:prSet/>
      <dgm:spPr/>
      <dgm:t>
        <a:bodyPr/>
        <a:lstStyle/>
        <a:p>
          <a:endParaRPr lang="ru-RU"/>
        </a:p>
      </dgm:t>
    </dgm:pt>
    <dgm:pt modelId="{9171A568-E325-4447-8184-713C6C40A8B7}" type="sibTrans" cxnId="{BA95854B-87F8-41BC-B0D3-507144C3B22D}">
      <dgm:prSet/>
      <dgm:spPr/>
      <dgm:t>
        <a:bodyPr/>
        <a:lstStyle/>
        <a:p>
          <a:endParaRPr lang="ru-RU"/>
        </a:p>
      </dgm:t>
    </dgm:pt>
    <dgm:pt modelId="{86C114AB-2347-430C-8C2A-2E0DECB93A44}" type="pres">
      <dgm:prSet presAssocID="{E3EB690B-113C-4E36-80E2-9CA6FC57D10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8694B4C-D282-4705-9CF0-23BABDC880E3}" type="pres">
      <dgm:prSet presAssocID="{7403B4B1-800D-4352-BEBF-21C47A72651C}" presName="Accent1" presStyleCnt="0"/>
      <dgm:spPr/>
    </dgm:pt>
    <dgm:pt modelId="{6A290EA0-45C0-4918-BCF5-561EF7A745FB}" type="pres">
      <dgm:prSet presAssocID="{7403B4B1-800D-4352-BEBF-21C47A72651C}" presName="Accent" presStyleLbl="node1" presStyleIdx="0" presStyleCnt="3" custLinFactNeighborX="7311" custLinFactNeighborY="-36678"/>
      <dgm:spPr>
        <a:solidFill>
          <a:srgbClr val="0070C0"/>
        </a:solidFill>
      </dgm:spPr>
    </dgm:pt>
    <dgm:pt modelId="{78263C47-8165-4E9B-B83B-B56298FDD0CC}" type="pres">
      <dgm:prSet presAssocID="{7403B4B1-800D-4352-BEBF-21C47A72651C}" presName="Parent1" presStyleLbl="revTx" presStyleIdx="0" presStyleCnt="3" custScaleX="135799" custLinFactY="-4692" custLinFactNeighborX="2974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D6EA7-A8F9-4380-98D2-E1045714F7D4}" type="pres">
      <dgm:prSet presAssocID="{4C45466A-CD08-4616-BBCD-BE8A5CE0C05E}" presName="Accent2" presStyleCnt="0"/>
      <dgm:spPr/>
    </dgm:pt>
    <dgm:pt modelId="{B6B1A3EA-8581-4726-91C1-935D886FA58F}" type="pres">
      <dgm:prSet presAssocID="{4C45466A-CD08-4616-BBCD-BE8A5CE0C05E}" presName="Accent" presStyleLbl="node1" presStyleIdx="1" presStyleCnt="3" custLinFactNeighborX="-28099" custLinFactNeighborY="-7343"/>
      <dgm:spPr/>
      <dgm:t>
        <a:bodyPr/>
        <a:lstStyle/>
        <a:p>
          <a:endParaRPr lang="ru-RU"/>
        </a:p>
      </dgm:t>
    </dgm:pt>
    <dgm:pt modelId="{47D2408D-BC04-4CC7-B00B-C4A1DF364BD6}" type="pres">
      <dgm:prSet presAssocID="{4C45466A-CD08-4616-BBCD-BE8A5CE0C05E}" presName="Parent2" presStyleLbl="revTx" presStyleIdx="1" presStyleCnt="3" custScaleX="128946" custScaleY="249542" custLinFactNeighborX="-23459" custLinFactNeighborY="-267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C63A5A-1B08-46E6-AE2A-2BE2C46EC9F5}" type="pres">
      <dgm:prSet presAssocID="{AB6CB122-84D2-411F-ABD4-D6B575A93F2E}" presName="Accent3" presStyleCnt="0"/>
      <dgm:spPr/>
    </dgm:pt>
    <dgm:pt modelId="{679F0C11-6953-40DB-94F9-AAD05CC7E3F4}" type="pres">
      <dgm:prSet presAssocID="{AB6CB122-84D2-411F-ABD4-D6B575A93F2E}" presName="Accent" presStyleLbl="node1" presStyleIdx="2" presStyleCnt="3" custScaleX="116010" custScaleY="116011" custLinFactNeighborX="13553" custLinFactNeighborY="30758"/>
      <dgm:spPr>
        <a:solidFill>
          <a:srgbClr val="0070C0"/>
        </a:solidFill>
      </dgm:spPr>
    </dgm:pt>
    <dgm:pt modelId="{1DD3D112-F639-4C5C-ACC7-D3BDA9A14431}" type="pres">
      <dgm:prSet presAssocID="{AB6CB122-84D2-411F-ABD4-D6B575A93F2E}" presName="Parent3" presStyleLbl="revTx" presStyleIdx="2" presStyleCnt="3" custScaleX="141224" custScaleY="245246" custLinFactNeighborX="23453" custLinFactNeighborY="753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245A1B-6E32-41BC-A908-37DEFE4BC184}" type="presOf" srcId="{4C45466A-CD08-4616-BBCD-BE8A5CE0C05E}" destId="{47D2408D-BC04-4CC7-B00B-C4A1DF364BD6}" srcOrd="0" destOrd="0" presId="urn:microsoft.com/office/officeart/2009/layout/CircleArrowProcess"/>
    <dgm:cxn modelId="{7D078246-2501-40E1-B3D1-1D29AC306567}" type="presOf" srcId="{AB6CB122-84D2-411F-ABD4-D6B575A93F2E}" destId="{1DD3D112-F639-4C5C-ACC7-D3BDA9A14431}" srcOrd="0" destOrd="0" presId="urn:microsoft.com/office/officeart/2009/layout/CircleArrowProcess"/>
    <dgm:cxn modelId="{BA95854B-87F8-41BC-B0D3-507144C3B22D}" srcId="{E3EB690B-113C-4E36-80E2-9CA6FC57D10E}" destId="{AB6CB122-84D2-411F-ABD4-D6B575A93F2E}" srcOrd="2" destOrd="0" parTransId="{8065F673-7A1E-4D41-B5A7-6C2C116E0B0C}" sibTransId="{9171A568-E325-4447-8184-713C6C40A8B7}"/>
    <dgm:cxn modelId="{CE38CF56-793B-4644-BC90-BEDFBD440D70}" srcId="{E3EB690B-113C-4E36-80E2-9CA6FC57D10E}" destId="{7403B4B1-800D-4352-BEBF-21C47A72651C}" srcOrd="0" destOrd="0" parTransId="{ECDF2006-F6FE-48DA-B1CB-1DA36023E8DA}" sibTransId="{52209D4A-A5B6-4714-A991-E883C12E36AA}"/>
    <dgm:cxn modelId="{640D40FA-FB2C-416B-8D59-BC957AFBB10D}" type="presOf" srcId="{7403B4B1-800D-4352-BEBF-21C47A72651C}" destId="{78263C47-8165-4E9B-B83B-B56298FDD0CC}" srcOrd="0" destOrd="0" presId="urn:microsoft.com/office/officeart/2009/layout/CircleArrowProcess"/>
    <dgm:cxn modelId="{4971BC0F-A177-4BF9-AF07-21ADB1B239DA}" type="presOf" srcId="{E3EB690B-113C-4E36-80E2-9CA6FC57D10E}" destId="{86C114AB-2347-430C-8C2A-2E0DECB93A44}" srcOrd="0" destOrd="0" presId="urn:microsoft.com/office/officeart/2009/layout/CircleArrowProcess"/>
    <dgm:cxn modelId="{AD31D609-1159-4B0D-92BE-5B3B21C9DAA3}" srcId="{E3EB690B-113C-4E36-80E2-9CA6FC57D10E}" destId="{4C45466A-CD08-4616-BBCD-BE8A5CE0C05E}" srcOrd="1" destOrd="0" parTransId="{DD7FA9E2-FD7A-4218-8600-2324432C802D}" sibTransId="{CF452348-140D-4FA1-86D8-FDE64D546B5E}"/>
    <dgm:cxn modelId="{2852FF57-509E-4F60-97FA-2DD3AD9DCC7F}" type="presParOf" srcId="{86C114AB-2347-430C-8C2A-2E0DECB93A44}" destId="{08694B4C-D282-4705-9CF0-23BABDC880E3}" srcOrd="0" destOrd="0" presId="urn:microsoft.com/office/officeart/2009/layout/CircleArrowProcess"/>
    <dgm:cxn modelId="{2A977F68-2911-4A42-8504-909698D3E4B3}" type="presParOf" srcId="{08694B4C-D282-4705-9CF0-23BABDC880E3}" destId="{6A290EA0-45C0-4918-BCF5-561EF7A745FB}" srcOrd="0" destOrd="0" presId="urn:microsoft.com/office/officeart/2009/layout/CircleArrowProcess"/>
    <dgm:cxn modelId="{E6A99DBC-7619-486C-B38D-6F4D51EDCE8C}" type="presParOf" srcId="{86C114AB-2347-430C-8C2A-2E0DECB93A44}" destId="{78263C47-8165-4E9B-B83B-B56298FDD0CC}" srcOrd="1" destOrd="0" presId="urn:microsoft.com/office/officeart/2009/layout/CircleArrowProcess"/>
    <dgm:cxn modelId="{798A77E1-5B5D-4D0B-8EB7-8E33CFA54300}" type="presParOf" srcId="{86C114AB-2347-430C-8C2A-2E0DECB93A44}" destId="{312D6EA7-A8F9-4380-98D2-E1045714F7D4}" srcOrd="2" destOrd="0" presId="urn:microsoft.com/office/officeart/2009/layout/CircleArrowProcess"/>
    <dgm:cxn modelId="{E60C09E9-91E9-4D86-815F-131AFED4E607}" type="presParOf" srcId="{312D6EA7-A8F9-4380-98D2-E1045714F7D4}" destId="{B6B1A3EA-8581-4726-91C1-935D886FA58F}" srcOrd="0" destOrd="0" presId="urn:microsoft.com/office/officeart/2009/layout/CircleArrowProcess"/>
    <dgm:cxn modelId="{62E888EA-8E84-4E38-8022-8DF39F6D7082}" type="presParOf" srcId="{86C114AB-2347-430C-8C2A-2E0DECB93A44}" destId="{47D2408D-BC04-4CC7-B00B-C4A1DF364BD6}" srcOrd="3" destOrd="0" presId="urn:microsoft.com/office/officeart/2009/layout/CircleArrowProcess"/>
    <dgm:cxn modelId="{81A59315-A6F6-4297-A6DA-A85920B75E08}" type="presParOf" srcId="{86C114AB-2347-430C-8C2A-2E0DECB93A44}" destId="{EEC63A5A-1B08-46E6-AE2A-2BE2C46EC9F5}" srcOrd="4" destOrd="0" presId="urn:microsoft.com/office/officeart/2009/layout/CircleArrowProcess"/>
    <dgm:cxn modelId="{91B44538-D6A3-444E-904D-F9D7EB31B62D}" type="presParOf" srcId="{EEC63A5A-1B08-46E6-AE2A-2BE2C46EC9F5}" destId="{679F0C11-6953-40DB-94F9-AAD05CC7E3F4}" srcOrd="0" destOrd="0" presId="urn:microsoft.com/office/officeart/2009/layout/CircleArrowProcess"/>
    <dgm:cxn modelId="{7C6E3DEF-6040-4DE5-8F61-FCDB2F96BD07}" type="presParOf" srcId="{86C114AB-2347-430C-8C2A-2E0DECB93A44}" destId="{1DD3D112-F639-4C5C-ACC7-D3BDA9A1443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EB690B-113C-4E36-80E2-9CA6FC57D10E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3B4B1-800D-4352-BEBF-21C47A72651C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Экономика инноваций</a:t>
          </a:r>
          <a:endParaRPr lang="ru-RU" sz="1600" dirty="0">
            <a:solidFill>
              <a:srgbClr val="002060"/>
            </a:solidFill>
          </a:endParaRPr>
        </a:p>
      </dgm:t>
    </dgm:pt>
    <dgm:pt modelId="{ECDF2006-F6FE-48DA-B1CB-1DA36023E8DA}" type="parTrans" cxnId="{CE38CF56-793B-4644-BC90-BEDFBD440D70}">
      <dgm:prSet/>
      <dgm:spPr/>
      <dgm:t>
        <a:bodyPr/>
        <a:lstStyle/>
        <a:p>
          <a:endParaRPr lang="ru-RU"/>
        </a:p>
      </dgm:t>
    </dgm:pt>
    <dgm:pt modelId="{52209D4A-A5B6-4714-A991-E883C12E36AA}" type="sibTrans" cxnId="{CE38CF56-793B-4644-BC90-BEDFBD440D70}">
      <dgm:prSet/>
      <dgm:spPr/>
      <dgm:t>
        <a:bodyPr/>
        <a:lstStyle/>
        <a:p>
          <a:endParaRPr lang="ru-RU"/>
        </a:p>
      </dgm:t>
    </dgm:pt>
    <dgm:pt modelId="{4C45466A-CD08-4616-BBCD-BE8A5CE0C05E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Культурное    и социальное разнообразие</a:t>
          </a:r>
          <a:endParaRPr lang="ru-RU" sz="1600" dirty="0">
            <a:solidFill>
              <a:srgbClr val="002060"/>
            </a:solidFill>
          </a:endParaRPr>
        </a:p>
      </dgm:t>
    </dgm:pt>
    <dgm:pt modelId="{DD7FA9E2-FD7A-4218-8600-2324432C802D}" type="parTrans" cxnId="{AD31D609-1159-4B0D-92BE-5B3B21C9DAA3}">
      <dgm:prSet/>
      <dgm:spPr/>
      <dgm:t>
        <a:bodyPr/>
        <a:lstStyle/>
        <a:p>
          <a:endParaRPr lang="ru-RU"/>
        </a:p>
      </dgm:t>
    </dgm:pt>
    <dgm:pt modelId="{CF452348-140D-4FA1-86D8-FDE64D546B5E}" type="sibTrans" cxnId="{AD31D609-1159-4B0D-92BE-5B3B21C9DAA3}">
      <dgm:prSet/>
      <dgm:spPr/>
      <dgm:t>
        <a:bodyPr/>
        <a:lstStyle/>
        <a:p>
          <a:endParaRPr lang="ru-RU"/>
        </a:p>
      </dgm:t>
    </dgm:pt>
    <dgm:pt modelId="{AB6CB122-84D2-411F-ABD4-D6B575A93F2E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Интернет</a:t>
          </a:r>
          <a:endParaRPr lang="ru-RU" sz="1600" dirty="0">
            <a:solidFill>
              <a:srgbClr val="002060"/>
            </a:solidFill>
          </a:endParaRPr>
        </a:p>
      </dgm:t>
    </dgm:pt>
    <dgm:pt modelId="{8065F673-7A1E-4D41-B5A7-6C2C116E0B0C}" type="parTrans" cxnId="{BA95854B-87F8-41BC-B0D3-507144C3B22D}">
      <dgm:prSet/>
      <dgm:spPr/>
      <dgm:t>
        <a:bodyPr/>
        <a:lstStyle/>
        <a:p>
          <a:endParaRPr lang="ru-RU"/>
        </a:p>
      </dgm:t>
    </dgm:pt>
    <dgm:pt modelId="{9171A568-E325-4447-8184-713C6C40A8B7}" type="sibTrans" cxnId="{BA95854B-87F8-41BC-B0D3-507144C3B22D}">
      <dgm:prSet/>
      <dgm:spPr/>
      <dgm:t>
        <a:bodyPr/>
        <a:lstStyle/>
        <a:p>
          <a:endParaRPr lang="ru-RU"/>
        </a:p>
      </dgm:t>
    </dgm:pt>
    <dgm:pt modelId="{86C114AB-2347-430C-8C2A-2E0DECB93A44}" type="pres">
      <dgm:prSet presAssocID="{E3EB690B-113C-4E36-80E2-9CA6FC57D10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8694B4C-D282-4705-9CF0-23BABDC880E3}" type="pres">
      <dgm:prSet presAssocID="{7403B4B1-800D-4352-BEBF-21C47A72651C}" presName="Accent1" presStyleCnt="0"/>
      <dgm:spPr/>
    </dgm:pt>
    <dgm:pt modelId="{6A290EA0-45C0-4918-BCF5-561EF7A745FB}" type="pres">
      <dgm:prSet presAssocID="{7403B4B1-800D-4352-BEBF-21C47A72651C}" presName="Accent" presStyleLbl="node1" presStyleIdx="0" presStyleCnt="3" custFlipHor="1" custScaleX="98667" custLinFactNeighborX="-42830" custLinFactNeighborY="-38882"/>
      <dgm:spPr>
        <a:solidFill>
          <a:srgbClr val="0070C0"/>
        </a:solidFill>
      </dgm:spPr>
    </dgm:pt>
    <dgm:pt modelId="{78263C47-8165-4E9B-B83B-B56298FDD0CC}" type="pres">
      <dgm:prSet presAssocID="{7403B4B1-800D-4352-BEBF-21C47A72651C}" presName="Parent1" presStyleLbl="revTx" presStyleIdx="0" presStyleCnt="3" custScaleX="135799" custLinFactY="-15418" custLinFactNeighborX="-7144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D6EA7-A8F9-4380-98D2-E1045714F7D4}" type="pres">
      <dgm:prSet presAssocID="{4C45466A-CD08-4616-BBCD-BE8A5CE0C05E}" presName="Accent2" presStyleCnt="0"/>
      <dgm:spPr/>
    </dgm:pt>
    <dgm:pt modelId="{B6B1A3EA-8581-4726-91C1-935D886FA58F}" type="pres">
      <dgm:prSet presAssocID="{4C45466A-CD08-4616-BBCD-BE8A5CE0C05E}" presName="Accent" presStyleLbl="node1" presStyleIdx="1" presStyleCnt="3" custFlipHor="1" custScaleX="101045" custLinFactNeighborX="52276" custLinFactNeighborY="-7343"/>
      <dgm:spPr/>
    </dgm:pt>
    <dgm:pt modelId="{47D2408D-BC04-4CC7-B00B-C4A1DF364BD6}" type="pres">
      <dgm:prSet presAssocID="{4C45466A-CD08-4616-BBCD-BE8A5CE0C05E}" presName="Parent2" presStyleLbl="revTx" presStyleIdx="1" presStyleCnt="3" custScaleX="134980" custScaleY="249542" custLinFactNeighborX="71349" custLinFactNeighborY="-267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C63A5A-1B08-46E6-AE2A-2BE2C46EC9F5}" type="pres">
      <dgm:prSet presAssocID="{AB6CB122-84D2-411F-ABD4-D6B575A93F2E}" presName="Accent3" presStyleCnt="0"/>
      <dgm:spPr/>
    </dgm:pt>
    <dgm:pt modelId="{679F0C11-6953-40DB-94F9-AAD05CC7E3F4}" type="pres">
      <dgm:prSet presAssocID="{AB6CB122-84D2-411F-ABD4-D6B575A93F2E}" presName="Accent" presStyleLbl="node1" presStyleIdx="2" presStyleCnt="3" custLinFactNeighborX="-6959" custLinFactNeighborY="44860"/>
      <dgm:spPr>
        <a:solidFill>
          <a:srgbClr val="0070C0"/>
        </a:solidFill>
      </dgm:spPr>
    </dgm:pt>
    <dgm:pt modelId="{1DD3D112-F639-4C5C-ACC7-D3BDA9A14431}" type="pres">
      <dgm:prSet presAssocID="{AB6CB122-84D2-411F-ABD4-D6B575A93F2E}" presName="Parent3" presStyleLbl="revTx" presStyleIdx="2" presStyleCnt="3" custScaleX="141224" custScaleY="136875" custLinFactY="35340" custLinFactNeighborX="-10901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C731D8-010A-49DC-AD6E-F644B3691B6B}" type="presOf" srcId="{4C45466A-CD08-4616-BBCD-BE8A5CE0C05E}" destId="{47D2408D-BC04-4CC7-B00B-C4A1DF364BD6}" srcOrd="0" destOrd="0" presId="urn:microsoft.com/office/officeart/2009/layout/CircleArrowProcess"/>
    <dgm:cxn modelId="{51F8B798-A624-40C7-86F4-38BC80CF1120}" type="presOf" srcId="{7403B4B1-800D-4352-BEBF-21C47A72651C}" destId="{78263C47-8165-4E9B-B83B-B56298FDD0CC}" srcOrd="0" destOrd="0" presId="urn:microsoft.com/office/officeart/2009/layout/CircleArrowProcess"/>
    <dgm:cxn modelId="{BA95854B-87F8-41BC-B0D3-507144C3B22D}" srcId="{E3EB690B-113C-4E36-80E2-9CA6FC57D10E}" destId="{AB6CB122-84D2-411F-ABD4-D6B575A93F2E}" srcOrd="2" destOrd="0" parTransId="{8065F673-7A1E-4D41-B5A7-6C2C116E0B0C}" sibTransId="{9171A568-E325-4447-8184-713C6C40A8B7}"/>
    <dgm:cxn modelId="{9DB6BD37-730A-49E1-A922-DF1BBADE98DF}" type="presOf" srcId="{E3EB690B-113C-4E36-80E2-9CA6FC57D10E}" destId="{86C114AB-2347-430C-8C2A-2E0DECB93A44}" srcOrd="0" destOrd="0" presId="urn:microsoft.com/office/officeart/2009/layout/CircleArrowProcess"/>
    <dgm:cxn modelId="{6DE88649-5F55-47EA-B149-32CA4B60C786}" type="presOf" srcId="{AB6CB122-84D2-411F-ABD4-D6B575A93F2E}" destId="{1DD3D112-F639-4C5C-ACC7-D3BDA9A14431}" srcOrd="0" destOrd="0" presId="urn:microsoft.com/office/officeart/2009/layout/CircleArrowProcess"/>
    <dgm:cxn modelId="{CE38CF56-793B-4644-BC90-BEDFBD440D70}" srcId="{E3EB690B-113C-4E36-80E2-9CA6FC57D10E}" destId="{7403B4B1-800D-4352-BEBF-21C47A72651C}" srcOrd="0" destOrd="0" parTransId="{ECDF2006-F6FE-48DA-B1CB-1DA36023E8DA}" sibTransId="{52209D4A-A5B6-4714-A991-E883C12E36AA}"/>
    <dgm:cxn modelId="{AD31D609-1159-4B0D-92BE-5B3B21C9DAA3}" srcId="{E3EB690B-113C-4E36-80E2-9CA6FC57D10E}" destId="{4C45466A-CD08-4616-BBCD-BE8A5CE0C05E}" srcOrd="1" destOrd="0" parTransId="{DD7FA9E2-FD7A-4218-8600-2324432C802D}" sibTransId="{CF452348-140D-4FA1-86D8-FDE64D546B5E}"/>
    <dgm:cxn modelId="{801DA08B-0928-4BE6-BBFE-A56B13EBE233}" type="presParOf" srcId="{86C114AB-2347-430C-8C2A-2E0DECB93A44}" destId="{08694B4C-D282-4705-9CF0-23BABDC880E3}" srcOrd="0" destOrd="0" presId="urn:microsoft.com/office/officeart/2009/layout/CircleArrowProcess"/>
    <dgm:cxn modelId="{576F66D1-174E-493A-AA21-0059E4DBD461}" type="presParOf" srcId="{08694B4C-D282-4705-9CF0-23BABDC880E3}" destId="{6A290EA0-45C0-4918-BCF5-561EF7A745FB}" srcOrd="0" destOrd="0" presId="urn:microsoft.com/office/officeart/2009/layout/CircleArrowProcess"/>
    <dgm:cxn modelId="{554714E2-D561-477B-AA53-9B393AD4A3FB}" type="presParOf" srcId="{86C114AB-2347-430C-8C2A-2E0DECB93A44}" destId="{78263C47-8165-4E9B-B83B-B56298FDD0CC}" srcOrd="1" destOrd="0" presId="urn:microsoft.com/office/officeart/2009/layout/CircleArrowProcess"/>
    <dgm:cxn modelId="{FB2794E5-68F2-4406-B9C6-836BFC319C5E}" type="presParOf" srcId="{86C114AB-2347-430C-8C2A-2E0DECB93A44}" destId="{312D6EA7-A8F9-4380-98D2-E1045714F7D4}" srcOrd="2" destOrd="0" presId="urn:microsoft.com/office/officeart/2009/layout/CircleArrowProcess"/>
    <dgm:cxn modelId="{AB4C5742-34D9-4395-B499-F18B661F5066}" type="presParOf" srcId="{312D6EA7-A8F9-4380-98D2-E1045714F7D4}" destId="{B6B1A3EA-8581-4726-91C1-935D886FA58F}" srcOrd="0" destOrd="0" presId="urn:microsoft.com/office/officeart/2009/layout/CircleArrowProcess"/>
    <dgm:cxn modelId="{76652904-5BB3-4E5A-BEDA-CF8A176F4AA6}" type="presParOf" srcId="{86C114AB-2347-430C-8C2A-2E0DECB93A44}" destId="{47D2408D-BC04-4CC7-B00B-C4A1DF364BD6}" srcOrd="3" destOrd="0" presId="urn:microsoft.com/office/officeart/2009/layout/CircleArrowProcess"/>
    <dgm:cxn modelId="{F9CCEAD6-E790-45A6-BF44-F51B986E9BD2}" type="presParOf" srcId="{86C114AB-2347-430C-8C2A-2E0DECB93A44}" destId="{EEC63A5A-1B08-46E6-AE2A-2BE2C46EC9F5}" srcOrd="4" destOrd="0" presId="urn:microsoft.com/office/officeart/2009/layout/CircleArrowProcess"/>
    <dgm:cxn modelId="{62DFCCE8-9820-4A30-AF8F-921F7DDD6446}" type="presParOf" srcId="{EEC63A5A-1B08-46E6-AE2A-2BE2C46EC9F5}" destId="{679F0C11-6953-40DB-94F9-AAD05CC7E3F4}" srcOrd="0" destOrd="0" presId="urn:microsoft.com/office/officeart/2009/layout/CircleArrowProcess"/>
    <dgm:cxn modelId="{AC5E7E92-A1B1-4916-98EE-FC68E8E429EE}" type="presParOf" srcId="{86C114AB-2347-430C-8C2A-2E0DECB93A44}" destId="{1DD3D112-F639-4C5C-ACC7-D3BDA9A1443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50FC54-8BB6-449E-ACBA-EA73854816CB}" type="doc">
      <dgm:prSet loTypeId="urn:microsoft.com/office/officeart/2005/8/layout/target1" loCatId="relationship" qsTypeId="urn:microsoft.com/office/officeart/2005/8/quickstyle/simple2" qsCatId="simple" csTypeId="urn:microsoft.com/office/officeart/2005/8/colors/accent1_2" csCatId="accent1" phldr="1"/>
      <dgm:spPr/>
    </dgm:pt>
    <dgm:pt modelId="{70EBED86-225C-40B8-9413-FFBC7832D2A8}">
      <dgm:prSet phldrT="[Текст]" custT="1"/>
      <dgm:spPr/>
      <dgm:t>
        <a:bodyPr/>
        <a:lstStyle/>
        <a:p>
          <a:r>
            <a:rPr lang="ru-RU" sz="1200" b="1" dirty="0" smtClean="0"/>
            <a:t>Фундаментальное ядро</a:t>
          </a:r>
          <a:endParaRPr lang="ru-RU" sz="1200" b="1" dirty="0"/>
        </a:p>
      </dgm:t>
    </dgm:pt>
    <dgm:pt modelId="{BCDD147A-0D84-4147-ACE2-91969356A83A}" type="parTrans" cxnId="{5C8EAEE6-D6D6-491E-8CF2-B6F73A415D85}">
      <dgm:prSet/>
      <dgm:spPr/>
      <dgm:t>
        <a:bodyPr/>
        <a:lstStyle/>
        <a:p>
          <a:endParaRPr lang="ru-RU" sz="1200"/>
        </a:p>
      </dgm:t>
    </dgm:pt>
    <dgm:pt modelId="{D50B7DB9-8197-4FA6-9ECB-DBFFD2BAE906}" type="sibTrans" cxnId="{5C8EAEE6-D6D6-491E-8CF2-B6F73A415D85}">
      <dgm:prSet/>
      <dgm:spPr/>
      <dgm:t>
        <a:bodyPr/>
        <a:lstStyle/>
        <a:p>
          <a:endParaRPr lang="ru-RU" sz="1200"/>
        </a:p>
      </dgm:t>
    </dgm:pt>
    <dgm:pt modelId="{5D4E2747-2FEE-4EF6-A650-EFA4052BAB15}">
      <dgm:prSet phldrT="[Текст]" custT="1"/>
      <dgm:spPr/>
      <dgm:t>
        <a:bodyPr/>
        <a:lstStyle/>
        <a:p>
          <a:r>
            <a:rPr lang="ru-RU" sz="1200" dirty="0"/>
            <a:t>Концепции  образовательных областей</a:t>
          </a:r>
        </a:p>
      </dgm:t>
    </dgm:pt>
    <dgm:pt modelId="{E80B30F4-12EF-4D32-A9F5-95B993F629D5}" type="parTrans" cxnId="{17B7B5F4-B27A-4585-92F3-F20FAEF90F49}">
      <dgm:prSet/>
      <dgm:spPr/>
      <dgm:t>
        <a:bodyPr/>
        <a:lstStyle/>
        <a:p>
          <a:endParaRPr lang="ru-RU" sz="1200"/>
        </a:p>
      </dgm:t>
    </dgm:pt>
    <dgm:pt modelId="{DE65D715-D904-479B-99B7-BF4A35C514B0}" type="sibTrans" cxnId="{17B7B5F4-B27A-4585-92F3-F20FAEF90F49}">
      <dgm:prSet/>
      <dgm:spPr/>
      <dgm:t>
        <a:bodyPr/>
        <a:lstStyle/>
        <a:p>
          <a:endParaRPr lang="ru-RU" sz="1200"/>
        </a:p>
      </dgm:t>
    </dgm:pt>
    <dgm:pt modelId="{F8D9D788-76AA-407F-80D5-5529D15E6103}">
      <dgm:prSet phldrT="[Текст]" custT="1"/>
      <dgm:spPr/>
      <dgm:t>
        <a:bodyPr/>
        <a:lstStyle/>
        <a:p>
          <a:r>
            <a:rPr lang="ru-RU" sz="1200" dirty="0"/>
            <a:t>Содержание программ учебных предметов</a:t>
          </a:r>
        </a:p>
      </dgm:t>
    </dgm:pt>
    <dgm:pt modelId="{7D1A8070-422D-483B-8843-02C2416EE325}" type="parTrans" cxnId="{E110C408-7779-4BDC-930E-B7DC06F32E17}">
      <dgm:prSet/>
      <dgm:spPr/>
      <dgm:t>
        <a:bodyPr/>
        <a:lstStyle/>
        <a:p>
          <a:endParaRPr lang="ru-RU" sz="1200"/>
        </a:p>
      </dgm:t>
    </dgm:pt>
    <dgm:pt modelId="{D65358B0-6996-4C8D-ACDE-3D5F728486EA}" type="sibTrans" cxnId="{E110C408-7779-4BDC-930E-B7DC06F32E17}">
      <dgm:prSet/>
      <dgm:spPr/>
      <dgm:t>
        <a:bodyPr/>
        <a:lstStyle/>
        <a:p>
          <a:endParaRPr lang="ru-RU" sz="1200"/>
        </a:p>
      </dgm:t>
    </dgm:pt>
    <dgm:pt modelId="{F3965E17-C372-4E84-8C24-514F18A74644}">
      <dgm:prSet custT="1"/>
      <dgm:spPr/>
      <dgm:t>
        <a:bodyPr/>
        <a:lstStyle/>
        <a:p>
          <a:r>
            <a:rPr lang="ru-RU" sz="1200" dirty="0" smtClean="0"/>
            <a:t>Требования </a:t>
          </a:r>
          <a:r>
            <a:rPr lang="ru-RU" sz="1200" dirty="0"/>
            <a:t>к междисциплинарным   проектам,  социальным практикам</a:t>
          </a:r>
        </a:p>
      </dgm:t>
    </dgm:pt>
    <dgm:pt modelId="{7C7385A6-7DF5-4E97-BA27-A2F6E10669DE}" type="parTrans" cxnId="{A43175EF-7D9C-46D0-92E2-CBCD2663AB1D}">
      <dgm:prSet/>
      <dgm:spPr/>
      <dgm:t>
        <a:bodyPr/>
        <a:lstStyle/>
        <a:p>
          <a:endParaRPr lang="ru-RU" sz="1200"/>
        </a:p>
      </dgm:t>
    </dgm:pt>
    <dgm:pt modelId="{3969C3E2-4213-48CC-98FA-23D990DE848E}" type="sibTrans" cxnId="{A43175EF-7D9C-46D0-92E2-CBCD2663AB1D}">
      <dgm:prSet/>
      <dgm:spPr/>
      <dgm:t>
        <a:bodyPr/>
        <a:lstStyle/>
        <a:p>
          <a:endParaRPr lang="ru-RU" sz="1200"/>
        </a:p>
      </dgm:t>
    </dgm:pt>
    <dgm:pt modelId="{6AF33E99-8D39-4185-9561-93CE96BB5F57}">
      <dgm:prSet custT="1"/>
      <dgm:spPr/>
      <dgm:t>
        <a:bodyPr/>
        <a:lstStyle/>
        <a:p>
          <a:r>
            <a:rPr lang="ru-RU" sz="1200" dirty="0"/>
            <a:t> Нормативное и методическое обеспечение реализации  </a:t>
          </a:r>
          <a:r>
            <a:rPr lang="ru-RU" sz="1200" dirty="0" smtClean="0"/>
            <a:t>(</a:t>
          </a:r>
          <a:r>
            <a:rPr lang="ru-RU" sz="1200" dirty="0" smtClean="0">
              <a:solidFill>
                <a:schemeClr val="tx1"/>
              </a:solidFill>
            </a:rPr>
            <a:t>ФГОС и ПООП  всех уровней общего образования, рабочие программы учебных предметов, планируемые результаты по учебным предметам, задания для оценки планируемых результатов, </a:t>
          </a:r>
          <a:r>
            <a:rPr lang="ru-RU" sz="1200" dirty="0" err="1" smtClean="0">
              <a:solidFill>
                <a:schemeClr val="tx1"/>
              </a:solidFill>
            </a:rPr>
            <a:t>КИМы</a:t>
          </a:r>
          <a:r>
            <a:rPr lang="ru-RU" sz="1200" dirty="0" smtClean="0">
              <a:solidFill>
                <a:schemeClr val="tx1"/>
              </a:solidFill>
            </a:rPr>
            <a:t> для оценки ЕГЭ и ОГЭ)</a:t>
          </a:r>
          <a:endParaRPr lang="ru-RU" sz="1200" dirty="0">
            <a:solidFill>
              <a:schemeClr val="tx1"/>
            </a:solidFill>
          </a:endParaRPr>
        </a:p>
      </dgm:t>
    </dgm:pt>
    <dgm:pt modelId="{929DCC03-4981-47D6-89FD-2448D08FAF8E}" type="parTrans" cxnId="{5C25335A-6764-4379-902E-56A236BB73EA}">
      <dgm:prSet/>
      <dgm:spPr/>
      <dgm:t>
        <a:bodyPr/>
        <a:lstStyle/>
        <a:p>
          <a:endParaRPr lang="ru-RU" sz="1200"/>
        </a:p>
      </dgm:t>
    </dgm:pt>
    <dgm:pt modelId="{4EA5B4BF-3A27-40CF-BC06-37DA9E80D3BF}" type="sibTrans" cxnId="{5C25335A-6764-4379-902E-56A236BB73EA}">
      <dgm:prSet/>
      <dgm:spPr/>
      <dgm:t>
        <a:bodyPr/>
        <a:lstStyle/>
        <a:p>
          <a:endParaRPr lang="ru-RU" sz="1200"/>
        </a:p>
      </dgm:t>
    </dgm:pt>
    <dgm:pt modelId="{A9A0531D-E274-4E32-8A6F-5D55E635F4B3}" type="pres">
      <dgm:prSet presAssocID="{1E50FC54-8BB6-449E-ACBA-EA73854816CB}" presName="composite" presStyleCnt="0">
        <dgm:presLayoutVars>
          <dgm:chMax val="5"/>
          <dgm:dir val="rev"/>
          <dgm:resizeHandles val="exact"/>
        </dgm:presLayoutVars>
      </dgm:prSet>
      <dgm:spPr/>
    </dgm:pt>
    <dgm:pt modelId="{3A0538CF-A237-4685-B0BD-B8B68CDE7CB5}" type="pres">
      <dgm:prSet presAssocID="{70EBED86-225C-40B8-9413-FFBC7832D2A8}" presName="circle1" presStyleLbl="lnNode1" presStyleIdx="0" presStyleCnt="5"/>
      <dgm:spPr>
        <a:solidFill>
          <a:srgbClr val="0BB6D2"/>
        </a:solidFill>
      </dgm:spPr>
    </dgm:pt>
    <dgm:pt modelId="{86FDD834-3D95-4059-93E1-A0292AB61576}" type="pres">
      <dgm:prSet presAssocID="{70EBED86-225C-40B8-9413-FFBC7832D2A8}" presName="text1" presStyleLbl="revTx" presStyleIdx="0" presStyleCnt="5" custAng="0" custScaleX="1087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FAC498-8C2A-45D2-B631-3CBFACED8A03}" type="pres">
      <dgm:prSet presAssocID="{70EBED86-225C-40B8-9413-FFBC7832D2A8}" presName="line1" presStyleLbl="callout" presStyleIdx="0" presStyleCnt="10"/>
      <dgm:spPr/>
    </dgm:pt>
    <dgm:pt modelId="{92063C72-0D07-4EDE-A799-3319BCC8E1FA}" type="pres">
      <dgm:prSet presAssocID="{70EBED86-225C-40B8-9413-FFBC7832D2A8}" presName="d1" presStyleLbl="callout" presStyleIdx="1" presStyleCnt="10"/>
      <dgm:spPr/>
    </dgm:pt>
    <dgm:pt modelId="{529C4E54-5E42-4D97-AF29-BC27B23667E5}" type="pres">
      <dgm:prSet presAssocID="{5D4E2747-2FEE-4EF6-A650-EFA4052BAB15}" presName="circle2" presStyleLbl="lnNode1" presStyleIdx="1" presStyleCnt="5" custLinFactNeighborX="879" custLinFactNeighborY="-8698"/>
      <dgm:spPr>
        <a:solidFill>
          <a:srgbClr val="0BB6D2"/>
        </a:solidFill>
      </dgm:spPr>
      <dgm:t>
        <a:bodyPr/>
        <a:lstStyle/>
        <a:p>
          <a:endParaRPr lang="ru-RU"/>
        </a:p>
      </dgm:t>
    </dgm:pt>
    <dgm:pt modelId="{BB017B16-AF11-485A-BE52-8307601AA32A}" type="pres">
      <dgm:prSet presAssocID="{5D4E2747-2FEE-4EF6-A650-EFA4052BAB15}" presName="text2" presStyleLbl="revTx" presStyleIdx="1" presStyleCnt="5" custScaleX="114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9D4E2C-4395-4698-AE7A-412E344F4941}" type="pres">
      <dgm:prSet presAssocID="{5D4E2747-2FEE-4EF6-A650-EFA4052BAB15}" presName="line2" presStyleLbl="callout" presStyleIdx="2" presStyleCnt="10"/>
      <dgm:spPr/>
    </dgm:pt>
    <dgm:pt modelId="{45ACECE5-6D5B-48B0-BFBC-B62EFF5C25B2}" type="pres">
      <dgm:prSet presAssocID="{5D4E2747-2FEE-4EF6-A650-EFA4052BAB15}" presName="d2" presStyleLbl="callout" presStyleIdx="3" presStyleCnt="10"/>
      <dgm:spPr/>
    </dgm:pt>
    <dgm:pt modelId="{625E6D63-418B-4699-B765-EFAD96E2C3DF}" type="pres">
      <dgm:prSet presAssocID="{F8D9D788-76AA-407F-80D5-5529D15E6103}" presName="circle3" presStyleLbl="lnNode1" presStyleIdx="2" presStyleCnt="5" custLinFactNeighborX="3073" custLinFactNeighborY="-2255"/>
      <dgm:spPr>
        <a:solidFill>
          <a:srgbClr val="0BB6D2"/>
        </a:solidFill>
      </dgm:spPr>
    </dgm:pt>
    <dgm:pt modelId="{A18F29F3-43FA-4A23-8FF3-FD1F6413C07C}" type="pres">
      <dgm:prSet presAssocID="{F8D9D788-76AA-407F-80D5-5529D15E6103}" presName="text3" presStyleLbl="revTx" presStyleIdx="2" presStyleCnt="5" custScaleX="116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C34061-3788-4EAA-9229-A7D0422D5244}" type="pres">
      <dgm:prSet presAssocID="{F8D9D788-76AA-407F-80D5-5529D15E6103}" presName="line3" presStyleLbl="callout" presStyleIdx="4" presStyleCnt="10"/>
      <dgm:spPr/>
    </dgm:pt>
    <dgm:pt modelId="{FC678C74-633C-405A-BC48-D6C71A07278A}" type="pres">
      <dgm:prSet presAssocID="{F8D9D788-76AA-407F-80D5-5529D15E6103}" presName="d3" presStyleLbl="callout" presStyleIdx="5" presStyleCnt="10"/>
      <dgm:spPr/>
    </dgm:pt>
    <dgm:pt modelId="{81B2F334-FBFA-4173-ADAD-661FC613211E}" type="pres">
      <dgm:prSet presAssocID="{F3965E17-C372-4E84-8C24-514F18A74644}" presName="circle4" presStyleLbl="lnNode1" presStyleIdx="3" presStyleCnt="5"/>
      <dgm:spPr>
        <a:solidFill>
          <a:srgbClr val="0BB6D2"/>
        </a:solidFill>
      </dgm:spPr>
    </dgm:pt>
    <dgm:pt modelId="{4A1D4C17-CD17-4DB1-9296-E3D9B17C5F69}" type="pres">
      <dgm:prSet presAssocID="{F3965E17-C372-4E84-8C24-514F18A74644}" presName="text4" presStyleLbl="revTx" presStyleIdx="3" presStyleCnt="5" custScaleX="116316" custScaleY="174565" custLinFactNeighborX="-279" custLinFactNeighborY="38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6D14D0-05E8-49B7-8F2B-CA77600F36DB}" type="pres">
      <dgm:prSet presAssocID="{F3965E17-C372-4E84-8C24-514F18A74644}" presName="line4" presStyleLbl="callout" presStyleIdx="6" presStyleCnt="10"/>
      <dgm:spPr/>
    </dgm:pt>
    <dgm:pt modelId="{2A3A033A-FC02-4E9C-84FE-7951AE15A57C}" type="pres">
      <dgm:prSet presAssocID="{F3965E17-C372-4E84-8C24-514F18A74644}" presName="d4" presStyleLbl="callout" presStyleIdx="7" presStyleCnt="10"/>
      <dgm:spPr/>
    </dgm:pt>
    <dgm:pt modelId="{C09E944B-F347-43BE-941F-3DBF081E4CE8}" type="pres">
      <dgm:prSet presAssocID="{6AF33E99-8D39-4185-9561-93CE96BB5F57}" presName="circle5" presStyleLbl="lnNode1" presStyleIdx="4" presStyleCnt="5" custLinFactNeighborY="350"/>
      <dgm:spPr>
        <a:solidFill>
          <a:srgbClr val="0BB6D2"/>
        </a:solidFill>
      </dgm:spPr>
      <dgm:t>
        <a:bodyPr/>
        <a:lstStyle/>
        <a:p>
          <a:endParaRPr lang="ru-RU"/>
        </a:p>
      </dgm:t>
    </dgm:pt>
    <dgm:pt modelId="{9964B8B0-5E44-48FB-890F-63A89CEC32BE}" type="pres">
      <dgm:prSet presAssocID="{6AF33E99-8D39-4185-9561-93CE96BB5F57}" presName="text5" presStyleLbl="revTx" presStyleIdx="4" presStyleCnt="5" custScaleX="111879" custScaleY="192526" custLinFactY="100000" custLinFactNeighborX="-2497" custLinFactNeighborY="156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E7AC86-227C-4936-9954-ECFF72D6C7DC}" type="pres">
      <dgm:prSet presAssocID="{6AF33E99-8D39-4185-9561-93CE96BB5F57}" presName="line5" presStyleLbl="callout" presStyleIdx="8" presStyleCnt="10" custLinFactY="320297" custLinFactNeighborX="25246" custLinFactNeighborY="400000"/>
      <dgm:spPr/>
    </dgm:pt>
    <dgm:pt modelId="{AB4B346E-0C85-45C7-922C-7B39313BE412}" type="pres">
      <dgm:prSet presAssocID="{6AF33E99-8D39-4185-9561-93CE96BB5F57}" presName="d5" presStyleLbl="callout" presStyleIdx="9" presStyleCnt="10" custLinFactNeighborX="12137" custLinFactNeighborY="39215"/>
      <dgm:spPr/>
    </dgm:pt>
  </dgm:ptLst>
  <dgm:cxnLst>
    <dgm:cxn modelId="{17B7B5F4-B27A-4585-92F3-F20FAEF90F49}" srcId="{1E50FC54-8BB6-449E-ACBA-EA73854816CB}" destId="{5D4E2747-2FEE-4EF6-A650-EFA4052BAB15}" srcOrd="1" destOrd="0" parTransId="{E80B30F4-12EF-4D32-A9F5-95B993F629D5}" sibTransId="{DE65D715-D904-479B-99B7-BF4A35C514B0}"/>
    <dgm:cxn modelId="{AC3F4F25-3C32-4AA3-9AFB-ED7B855B5014}" type="presOf" srcId="{F8D9D788-76AA-407F-80D5-5529D15E6103}" destId="{A18F29F3-43FA-4A23-8FF3-FD1F6413C07C}" srcOrd="0" destOrd="0" presId="urn:microsoft.com/office/officeart/2005/8/layout/target1"/>
    <dgm:cxn modelId="{5C25335A-6764-4379-902E-56A236BB73EA}" srcId="{1E50FC54-8BB6-449E-ACBA-EA73854816CB}" destId="{6AF33E99-8D39-4185-9561-93CE96BB5F57}" srcOrd="4" destOrd="0" parTransId="{929DCC03-4981-47D6-89FD-2448D08FAF8E}" sibTransId="{4EA5B4BF-3A27-40CF-BC06-37DA9E80D3BF}"/>
    <dgm:cxn modelId="{EC56D57E-29F9-4F18-AA95-F1F333518528}" type="presOf" srcId="{F3965E17-C372-4E84-8C24-514F18A74644}" destId="{4A1D4C17-CD17-4DB1-9296-E3D9B17C5F69}" srcOrd="0" destOrd="0" presId="urn:microsoft.com/office/officeart/2005/8/layout/target1"/>
    <dgm:cxn modelId="{3C7BA1E5-C0DD-4D01-995E-39E441970632}" type="presOf" srcId="{1E50FC54-8BB6-449E-ACBA-EA73854816CB}" destId="{A9A0531D-E274-4E32-8A6F-5D55E635F4B3}" srcOrd="0" destOrd="0" presId="urn:microsoft.com/office/officeart/2005/8/layout/target1"/>
    <dgm:cxn modelId="{A43175EF-7D9C-46D0-92E2-CBCD2663AB1D}" srcId="{1E50FC54-8BB6-449E-ACBA-EA73854816CB}" destId="{F3965E17-C372-4E84-8C24-514F18A74644}" srcOrd="3" destOrd="0" parTransId="{7C7385A6-7DF5-4E97-BA27-A2F6E10669DE}" sibTransId="{3969C3E2-4213-48CC-98FA-23D990DE848E}"/>
    <dgm:cxn modelId="{037AE863-39E7-4279-9E89-8A9EF9796265}" type="presOf" srcId="{6AF33E99-8D39-4185-9561-93CE96BB5F57}" destId="{9964B8B0-5E44-48FB-890F-63A89CEC32BE}" srcOrd="0" destOrd="0" presId="urn:microsoft.com/office/officeart/2005/8/layout/target1"/>
    <dgm:cxn modelId="{5C8EAEE6-D6D6-491E-8CF2-B6F73A415D85}" srcId="{1E50FC54-8BB6-449E-ACBA-EA73854816CB}" destId="{70EBED86-225C-40B8-9413-FFBC7832D2A8}" srcOrd="0" destOrd="0" parTransId="{BCDD147A-0D84-4147-ACE2-91969356A83A}" sibTransId="{D50B7DB9-8197-4FA6-9ECB-DBFFD2BAE906}"/>
    <dgm:cxn modelId="{7CD97425-6B63-471E-8C14-FE78483D1641}" type="presOf" srcId="{5D4E2747-2FEE-4EF6-A650-EFA4052BAB15}" destId="{BB017B16-AF11-485A-BE52-8307601AA32A}" srcOrd="0" destOrd="0" presId="urn:microsoft.com/office/officeart/2005/8/layout/target1"/>
    <dgm:cxn modelId="{E110C408-7779-4BDC-930E-B7DC06F32E17}" srcId="{1E50FC54-8BB6-449E-ACBA-EA73854816CB}" destId="{F8D9D788-76AA-407F-80D5-5529D15E6103}" srcOrd="2" destOrd="0" parTransId="{7D1A8070-422D-483B-8843-02C2416EE325}" sibTransId="{D65358B0-6996-4C8D-ACDE-3D5F728486EA}"/>
    <dgm:cxn modelId="{D21A63AD-EF0A-45E5-9198-B71336C2437B}" type="presOf" srcId="{70EBED86-225C-40B8-9413-FFBC7832D2A8}" destId="{86FDD834-3D95-4059-93E1-A0292AB61576}" srcOrd="0" destOrd="0" presId="urn:microsoft.com/office/officeart/2005/8/layout/target1"/>
    <dgm:cxn modelId="{052EB94F-6713-43DB-B57B-4F503023A8B0}" type="presParOf" srcId="{A9A0531D-E274-4E32-8A6F-5D55E635F4B3}" destId="{3A0538CF-A237-4685-B0BD-B8B68CDE7CB5}" srcOrd="0" destOrd="0" presId="urn:microsoft.com/office/officeart/2005/8/layout/target1"/>
    <dgm:cxn modelId="{3A7E14BF-7DB2-4FA5-A9C6-A237A38C2FBD}" type="presParOf" srcId="{A9A0531D-E274-4E32-8A6F-5D55E635F4B3}" destId="{86FDD834-3D95-4059-93E1-A0292AB61576}" srcOrd="1" destOrd="0" presId="urn:microsoft.com/office/officeart/2005/8/layout/target1"/>
    <dgm:cxn modelId="{18DF3433-5EFC-42F0-B83C-B64BAE1B1A98}" type="presParOf" srcId="{A9A0531D-E274-4E32-8A6F-5D55E635F4B3}" destId="{DAFAC498-8C2A-45D2-B631-3CBFACED8A03}" srcOrd="2" destOrd="0" presId="urn:microsoft.com/office/officeart/2005/8/layout/target1"/>
    <dgm:cxn modelId="{D1A490CC-D78E-43AD-84E5-6E21F7C579BD}" type="presParOf" srcId="{A9A0531D-E274-4E32-8A6F-5D55E635F4B3}" destId="{92063C72-0D07-4EDE-A799-3319BCC8E1FA}" srcOrd="3" destOrd="0" presId="urn:microsoft.com/office/officeart/2005/8/layout/target1"/>
    <dgm:cxn modelId="{1455BD65-ADBC-49BF-A232-21AFB5D99F9E}" type="presParOf" srcId="{A9A0531D-E274-4E32-8A6F-5D55E635F4B3}" destId="{529C4E54-5E42-4D97-AF29-BC27B23667E5}" srcOrd="4" destOrd="0" presId="urn:microsoft.com/office/officeart/2005/8/layout/target1"/>
    <dgm:cxn modelId="{11A7D7AD-125F-4D22-AC71-B23CCC8C6725}" type="presParOf" srcId="{A9A0531D-E274-4E32-8A6F-5D55E635F4B3}" destId="{BB017B16-AF11-485A-BE52-8307601AA32A}" srcOrd="5" destOrd="0" presId="urn:microsoft.com/office/officeart/2005/8/layout/target1"/>
    <dgm:cxn modelId="{2DDB61AC-1D0D-4B5D-985E-046B8A242046}" type="presParOf" srcId="{A9A0531D-E274-4E32-8A6F-5D55E635F4B3}" destId="{A79D4E2C-4395-4698-AE7A-412E344F4941}" srcOrd="6" destOrd="0" presId="urn:microsoft.com/office/officeart/2005/8/layout/target1"/>
    <dgm:cxn modelId="{AAF67CD4-7A2E-4332-87F6-E6DA007F8F19}" type="presParOf" srcId="{A9A0531D-E274-4E32-8A6F-5D55E635F4B3}" destId="{45ACECE5-6D5B-48B0-BFBC-B62EFF5C25B2}" srcOrd="7" destOrd="0" presId="urn:microsoft.com/office/officeart/2005/8/layout/target1"/>
    <dgm:cxn modelId="{ED2F3705-DD9C-4D41-B1B0-04449D03441E}" type="presParOf" srcId="{A9A0531D-E274-4E32-8A6F-5D55E635F4B3}" destId="{625E6D63-418B-4699-B765-EFAD96E2C3DF}" srcOrd="8" destOrd="0" presId="urn:microsoft.com/office/officeart/2005/8/layout/target1"/>
    <dgm:cxn modelId="{6F8B0DCE-BF3B-4392-892A-7CA13C7D4FB9}" type="presParOf" srcId="{A9A0531D-E274-4E32-8A6F-5D55E635F4B3}" destId="{A18F29F3-43FA-4A23-8FF3-FD1F6413C07C}" srcOrd="9" destOrd="0" presId="urn:microsoft.com/office/officeart/2005/8/layout/target1"/>
    <dgm:cxn modelId="{C054B570-0631-4D8C-9350-886F67A009C6}" type="presParOf" srcId="{A9A0531D-E274-4E32-8A6F-5D55E635F4B3}" destId="{14C34061-3788-4EAA-9229-A7D0422D5244}" srcOrd="10" destOrd="0" presId="urn:microsoft.com/office/officeart/2005/8/layout/target1"/>
    <dgm:cxn modelId="{E117A552-BD49-4D62-92B9-3D51122FB285}" type="presParOf" srcId="{A9A0531D-E274-4E32-8A6F-5D55E635F4B3}" destId="{FC678C74-633C-405A-BC48-D6C71A07278A}" srcOrd="11" destOrd="0" presId="urn:microsoft.com/office/officeart/2005/8/layout/target1"/>
    <dgm:cxn modelId="{B985347A-22B5-4304-A618-9072DDFFC431}" type="presParOf" srcId="{A9A0531D-E274-4E32-8A6F-5D55E635F4B3}" destId="{81B2F334-FBFA-4173-ADAD-661FC613211E}" srcOrd="12" destOrd="0" presId="urn:microsoft.com/office/officeart/2005/8/layout/target1"/>
    <dgm:cxn modelId="{D7D8EBAC-2272-44A2-A1F5-A671422DB6C0}" type="presParOf" srcId="{A9A0531D-E274-4E32-8A6F-5D55E635F4B3}" destId="{4A1D4C17-CD17-4DB1-9296-E3D9B17C5F69}" srcOrd="13" destOrd="0" presId="urn:microsoft.com/office/officeart/2005/8/layout/target1"/>
    <dgm:cxn modelId="{DB982E44-DA19-4BE1-848D-58794EA82D5D}" type="presParOf" srcId="{A9A0531D-E274-4E32-8A6F-5D55E635F4B3}" destId="{D26D14D0-05E8-49B7-8F2B-CA77600F36DB}" srcOrd="14" destOrd="0" presId="urn:microsoft.com/office/officeart/2005/8/layout/target1"/>
    <dgm:cxn modelId="{0012220C-0AA4-40C2-AF56-8843E44B95F4}" type="presParOf" srcId="{A9A0531D-E274-4E32-8A6F-5D55E635F4B3}" destId="{2A3A033A-FC02-4E9C-84FE-7951AE15A57C}" srcOrd="15" destOrd="0" presId="urn:microsoft.com/office/officeart/2005/8/layout/target1"/>
    <dgm:cxn modelId="{E98CACC7-E2BC-4BFE-A266-E07FA9607BA3}" type="presParOf" srcId="{A9A0531D-E274-4E32-8A6F-5D55E635F4B3}" destId="{C09E944B-F347-43BE-941F-3DBF081E4CE8}" srcOrd="16" destOrd="0" presId="urn:microsoft.com/office/officeart/2005/8/layout/target1"/>
    <dgm:cxn modelId="{51BEF4D7-502A-4B22-8062-66380964B605}" type="presParOf" srcId="{A9A0531D-E274-4E32-8A6F-5D55E635F4B3}" destId="{9964B8B0-5E44-48FB-890F-63A89CEC32BE}" srcOrd="17" destOrd="0" presId="urn:microsoft.com/office/officeart/2005/8/layout/target1"/>
    <dgm:cxn modelId="{612825C0-710D-4189-AC83-C37AC39BB2E3}" type="presParOf" srcId="{A9A0531D-E274-4E32-8A6F-5D55E635F4B3}" destId="{BFE7AC86-227C-4936-9954-ECFF72D6C7DC}" srcOrd="18" destOrd="0" presId="urn:microsoft.com/office/officeart/2005/8/layout/target1"/>
    <dgm:cxn modelId="{07B3F973-6909-4245-A8FB-89A73CD6B8CA}" type="presParOf" srcId="{A9A0531D-E274-4E32-8A6F-5D55E635F4B3}" destId="{AB4B346E-0C85-45C7-922C-7B39313BE412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50FC54-8BB6-449E-ACBA-EA73854816CB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5D4E2747-2FEE-4EF6-A650-EFA4052BAB15}">
      <dgm:prSet phldrT="[Текст]" custT="1"/>
      <dgm:spPr/>
      <dgm:t>
        <a:bodyPr/>
        <a:lstStyle/>
        <a:p>
          <a:r>
            <a:rPr lang="ru-RU" sz="1200" b="1" dirty="0"/>
            <a:t>Концепция  </a:t>
          </a:r>
          <a:r>
            <a:rPr lang="ru-RU" sz="1200" b="1" dirty="0" smtClean="0"/>
            <a:t>духовно-нравственного развития и воспитания</a:t>
          </a:r>
          <a:endParaRPr lang="ru-RU" sz="1200" b="1" dirty="0"/>
        </a:p>
      </dgm:t>
    </dgm:pt>
    <dgm:pt modelId="{E80B30F4-12EF-4D32-A9F5-95B993F629D5}" type="parTrans" cxnId="{17B7B5F4-B27A-4585-92F3-F20FAEF90F49}">
      <dgm:prSet/>
      <dgm:spPr/>
      <dgm:t>
        <a:bodyPr/>
        <a:lstStyle/>
        <a:p>
          <a:endParaRPr lang="ru-RU" sz="1200"/>
        </a:p>
      </dgm:t>
    </dgm:pt>
    <dgm:pt modelId="{DE65D715-D904-479B-99B7-BF4A35C514B0}" type="sibTrans" cxnId="{17B7B5F4-B27A-4585-92F3-F20FAEF90F49}">
      <dgm:prSet/>
      <dgm:spPr/>
      <dgm:t>
        <a:bodyPr/>
        <a:lstStyle/>
        <a:p>
          <a:endParaRPr lang="ru-RU" sz="1200"/>
        </a:p>
      </dgm:t>
    </dgm:pt>
    <dgm:pt modelId="{F8D9D788-76AA-407F-80D5-5529D15E6103}">
      <dgm:prSet phldrT="[Текст]" custT="1"/>
      <dgm:spPr/>
      <dgm:t>
        <a:bodyPr/>
        <a:lstStyle/>
        <a:p>
          <a:r>
            <a:rPr lang="ru-RU" sz="1200" dirty="0" smtClean="0"/>
            <a:t>Содержание </a:t>
          </a:r>
          <a:r>
            <a:rPr lang="ru-RU" sz="1200" dirty="0"/>
            <a:t>программ  </a:t>
          </a:r>
          <a:r>
            <a:rPr lang="ru-RU" sz="1200" dirty="0" smtClean="0"/>
            <a:t>воспитания и социализации</a:t>
          </a:r>
          <a:endParaRPr lang="ru-RU" sz="1200" dirty="0"/>
        </a:p>
      </dgm:t>
    </dgm:pt>
    <dgm:pt modelId="{7D1A8070-422D-483B-8843-02C2416EE325}" type="parTrans" cxnId="{E110C408-7779-4BDC-930E-B7DC06F32E17}">
      <dgm:prSet/>
      <dgm:spPr/>
      <dgm:t>
        <a:bodyPr/>
        <a:lstStyle/>
        <a:p>
          <a:endParaRPr lang="ru-RU" sz="1200"/>
        </a:p>
      </dgm:t>
    </dgm:pt>
    <dgm:pt modelId="{D65358B0-6996-4C8D-ACDE-3D5F728486EA}" type="sibTrans" cxnId="{E110C408-7779-4BDC-930E-B7DC06F32E17}">
      <dgm:prSet/>
      <dgm:spPr/>
      <dgm:t>
        <a:bodyPr/>
        <a:lstStyle/>
        <a:p>
          <a:endParaRPr lang="ru-RU" sz="1200"/>
        </a:p>
      </dgm:t>
    </dgm:pt>
    <dgm:pt modelId="{CCCBBF32-0D47-4F9F-9925-D4610B351C65}">
      <dgm:prSet custT="1"/>
      <dgm:spPr/>
      <dgm:t>
        <a:bodyPr/>
        <a:lstStyle/>
        <a:p>
          <a:r>
            <a:rPr lang="ru-RU" sz="1200" dirty="0" smtClean="0"/>
            <a:t>Содержание </a:t>
          </a:r>
          <a:r>
            <a:rPr lang="ru-RU" sz="1200" dirty="0"/>
            <a:t>программ внеурочной деятельности</a:t>
          </a:r>
        </a:p>
      </dgm:t>
    </dgm:pt>
    <dgm:pt modelId="{4281B8E3-693F-4A8F-A066-34E6C569E3D8}" type="parTrans" cxnId="{147F797F-0B8B-427A-A265-2D13C8E465C2}">
      <dgm:prSet/>
      <dgm:spPr/>
      <dgm:t>
        <a:bodyPr/>
        <a:lstStyle/>
        <a:p>
          <a:endParaRPr lang="ru-RU" sz="1200"/>
        </a:p>
      </dgm:t>
    </dgm:pt>
    <dgm:pt modelId="{E8EFB40F-7250-47F3-A21C-F15804D630AB}" type="sibTrans" cxnId="{147F797F-0B8B-427A-A265-2D13C8E465C2}">
      <dgm:prSet/>
      <dgm:spPr/>
      <dgm:t>
        <a:bodyPr/>
        <a:lstStyle/>
        <a:p>
          <a:endParaRPr lang="ru-RU" sz="1200"/>
        </a:p>
      </dgm:t>
    </dgm:pt>
    <dgm:pt modelId="{CE467C85-9B70-462D-B095-802AD3AA376D}">
      <dgm:prSet custT="1"/>
      <dgm:spPr/>
      <dgm:t>
        <a:bodyPr/>
        <a:lstStyle/>
        <a:p>
          <a:r>
            <a:rPr lang="ru-RU" sz="1200" dirty="0"/>
            <a:t>Нормативное и методическое обеспечение   реализации </a:t>
          </a:r>
          <a:r>
            <a:rPr lang="ru-RU" sz="1200" dirty="0" smtClean="0"/>
            <a:t> </a:t>
          </a:r>
          <a:r>
            <a:rPr lang="ru-RU" sz="1200" dirty="0" smtClean="0">
              <a:solidFill>
                <a:schemeClr val="tx1"/>
              </a:solidFill>
            </a:rPr>
            <a:t>(ФГОС и ПООП всех уровней общего образования, программы воспитания и социализации всех уровней общего образования, рабочие программы внеурочной деятельности, оценка результатов внеурочной деятельности)   </a:t>
          </a:r>
          <a:endParaRPr lang="ru-RU" sz="1200" dirty="0">
            <a:solidFill>
              <a:schemeClr val="tx1"/>
            </a:solidFill>
          </a:endParaRPr>
        </a:p>
      </dgm:t>
    </dgm:pt>
    <dgm:pt modelId="{6D97A422-BB4F-479B-8B9D-BD7AC37AFAB3}" type="parTrans" cxnId="{C364E0EF-CD67-4975-850C-CDE084C24BCF}">
      <dgm:prSet/>
      <dgm:spPr/>
      <dgm:t>
        <a:bodyPr/>
        <a:lstStyle/>
        <a:p>
          <a:endParaRPr lang="ru-RU" sz="1200"/>
        </a:p>
      </dgm:t>
    </dgm:pt>
    <dgm:pt modelId="{D5703330-667F-4F43-8B99-FD6C0A1B6672}" type="sibTrans" cxnId="{C364E0EF-CD67-4975-850C-CDE084C24BCF}">
      <dgm:prSet/>
      <dgm:spPr/>
      <dgm:t>
        <a:bodyPr/>
        <a:lstStyle/>
        <a:p>
          <a:endParaRPr lang="ru-RU" sz="1200"/>
        </a:p>
      </dgm:t>
    </dgm:pt>
    <dgm:pt modelId="{A9A0531D-E274-4E32-8A6F-5D55E635F4B3}" type="pres">
      <dgm:prSet presAssocID="{1E50FC54-8BB6-449E-ACBA-EA73854816CB}" presName="composite" presStyleCnt="0">
        <dgm:presLayoutVars>
          <dgm:chMax val="5"/>
          <dgm:dir/>
          <dgm:resizeHandles val="exact"/>
        </dgm:presLayoutVars>
      </dgm:prSet>
      <dgm:spPr/>
    </dgm:pt>
    <dgm:pt modelId="{1E6B693B-33BB-4E51-86C8-43DB2B015603}" type="pres">
      <dgm:prSet presAssocID="{5D4E2747-2FEE-4EF6-A650-EFA4052BAB15}" presName="circle1" presStyleLbl="lnNode1" presStyleIdx="0" presStyleCnt="4"/>
      <dgm:spPr/>
    </dgm:pt>
    <dgm:pt modelId="{FB715C4A-521A-4BDE-AFE6-72135F2EBBF2}" type="pres">
      <dgm:prSet presAssocID="{5D4E2747-2FEE-4EF6-A650-EFA4052BAB15}" presName="text1" presStyleLbl="revTx" presStyleIdx="0" presStyleCnt="4" custLinFactNeighborX="0" custLinFactNeighborY="-571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6F226-1600-43F5-95BB-B54B2028BA24}" type="pres">
      <dgm:prSet presAssocID="{5D4E2747-2FEE-4EF6-A650-EFA4052BAB15}" presName="line1" presStyleLbl="callout" presStyleIdx="0" presStyleCnt="8"/>
      <dgm:spPr/>
    </dgm:pt>
    <dgm:pt modelId="{CDE0396C-A9DB-4D4A-8F02-6273895DF784}" type="pres">
      <dgm:prSet presAssocID="{5D4E2747-2FEE-4EF6-A650-EFA4052BAB15}" presName="d1" presStyleLbl="callout" presStyleIdx="1" presStyleCnt="8"/>
      <dgm:spPr/>
    </dgm:pt>
    <dgm:pt modelId="{74FD4C3C-70F7-42AC-BB5F-CDA23026DE9D}" type="pres">
      <dgm:prSet presAssocID="{F8D9D788-76AA-407F-80D5-5529D15E6103}" presName="circle2" presStyleLbl="lnNode1" presStyleIdx="1" presStyleCnt="4"/>
      <dgm:spPr/>
    </dgm:pt>
    <dgm:pt modelId="{7EC70C34-8280-4493-925F-8C1523E9943A}" type="pres">
      <dgm:prSet presAssocID="{F8D9D788-76AA-407F-80D5-5529D15E6103}" presName="text2" presStyleLbl="revTx" presStyleIdx="1" presStyleCnt="4" custLinFactNeighborX="0" custLinFactNeighborY="9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489BB4-318C-44EB-9989-A7FD0D77F892}" type="pres">
      <dgm:prSet presAssocID="{F8D9D788-76AA-407F-80D5-5529D15E6103}" presName="line2" presStyleLbl="callout" presStyleIdx="2" presStyleCnt="8"/>
      <dgm:spPr/>
    </dgm:pt>
    <dgm:pt modelId="{3D4033C7-F22F-4B4A-8284-6B72D524734E}" type="pres">
      <dgm:prSet presAssocID="{F8D9D788-76AA-407F-80D5-5529D15E6103}" presName="d2" presStyleLbl="callout" presStyleIdx="3" presStyleCnt="8"/>
      <dgm:spPr/>
    </dgm:pt>
    <dgm:pt modelId="{6C4C5471-A2BC-4118-B016-C2A655561A5F}" type="pres">
      <dgm:prSet presAssocID="{CCCBBF32-0D47-4F9F-9925-D4610B351C65}" presName="circle3" presStyleLbl="lnNode1" presStyleIdx="2" presStyleCnt="4"/>
      <dgm:spPr/>
      <dgm:t>
        <a:bodyPr/>
        <a:lstStyle/>
        <a:p>
          <a:endParaRPr lang="ru-RU"/>
        </a:p>
      </dgm:t>
    </dgm:pt>
    <dgm:pt modelId="{6FA928F0-293A-4F06-9D65-37947D086F18}" type="pres">
      <dgm:prSet presAssocID="{CCCBBF32-0D47-4F9F-9925-D4610B351C65}" presName="text3" presStyleLbl="revTx" presStyleIdx="2" presStyleCnt="4" custScaleX="91764" custScaleY="100059" custLinFactNeighborX="-2008" custLinFactNeighborY="8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59124-9D2F-44F0-A258-DB12111F7381}" type="pres">
      <dgm:prSet presAssocID="{CCCBBF32-0D47-4F9F-9925-D4610B351C65}" presName="line3" presStyleLbl="callout" presStyleIdx="4" presStyleCnt="8"/>
      <dgm:spPr/>
    </dgm:pt>
    <dgm:pt modelId="{24048456-B199-43D3-8DAD-4FC0C88C161C}" type="pres">
      <dgm:prSet presAssocID="{CCCBBF32-0D47-4F9F-9925-D4610B351C65}" presName="d3" presStyleLbl="callout" presStyleIdx="5" presStyleCnt="8"/>
      <dgm:spPr/>
    </dgm:pt>
    <dgm:pt modelId="{EF1DA2B2-DC5C-45EB-ADE9-D1BC23574B05}" type="pres">
      <dgm:prSet presAssocID="{CE467C85-9B70-462D-B095-802AD3AA376D}" presName="circle4" presStyleLbl="lnNode1" presStyleIdx="3" presStyleCnt="4" custLinFactNeighborX="3591" custLinFactNeighborY="-3590"/>
      <dgm:spPr/>
    </dgm:pt>
    <dgm:pt modelId="{5F70E5DF-0E08-42CE-AB24-1E6CC9B53F79}" type="pres">
      <dgm:prSet presAssocID="{CE467C85-9B70-462D-B095-802AD3AA376D}" presName="text4" presStyleLbl="revTx" presStyleIdx="3" presStyleCnt="4" custScaleX="97112" custScaleY="330236" custLinFactY="100000" custLinFactNeighborX="1444" custLinFactNeighborY="106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DF451-E7B8-4C29-B7F0-979AE8441B7A}" type="pres">
      <dgm:prSet presAssocID="{CE467C85-9B70-462D-B095-802AD3AA376D}" presName="line4" presStyleLbl="callout" presStyleIdx="6" presStyleCnt="8" custLinFactNeighborX="-13516" custLinFactNeighborY="70556"/>
      <dgm:spPr/>
    </dgm:pt>
    <dgm:pt modelId="{19F2435D-5269-4345-937F-17C798303572}" type="pres">
      <dgm:prSet presAssocID="{CE467C85-9B70-462D-B095-802AD3AA376D}" presName="d4" presStyleLbl="callout" presStyleIdx="7" presStyleCnt="8"/>
      <dgm:spPr/>
    </dgm:pt>
  </dgm:ptLst>
  <dgm:cxnLst>
    <dgm:cxn modelId="{17B7B5F4-B27A-4585-92F3-F20FAEF90F49}" srcId="{1E50FC54-8BB6-449E-ACBA-EA73854816CB}" destId="{5D4E2747-2FEE-4EF6-A650-EFA4052BAB15}" srcOrd="0" destOrd="0" parTransId="{E80B30F4-12EF-4D32-A9F5-95B993F629D5}" sibTransId="{DE65D715-D904-479B-99B7-BF4A35C514B0}"/>
    <dgm:cxn modelId="{3D19952E-39D7-4330-84E0-DA4CC1E9DE44}" type="presOf" srcId="{F8D9D788-76AA-407F-80D5-5529D15E6103}" destId="{7EC70C34-8280-4493-925F-8C1523E9943A}" srcOrd="0" destOrd="0" presId="urn:microsoft.com/office/officeart/2005/8/layout/target1"/>
    <dgm:cxn modelId="{C364E0EF-CD67-4975-850C-CDE084C24BCF}" srcId="{1E50FC54-8BB6-449E-ACBA-EA73854816CB}" destId="{CE467C85-9B70-462D-B095-802AD3AA376D}" srcOrd="3" destOrd="0" parTransId="{6D97A422-BB4F-479B-8B9D-BD7AC37AFAB3}" sibTransId="{D5703330-667F-4F43-8B99-FD6C0A1B6672}"/>
    <dgm:cxn modelId="{147F797F-0B8B-427A-A265-2D13C8E465C2}" srcId="{1E50FC54-8BB6-449E-ACBA-EA73854816CB}" destId="{CCCBBF32-0D47-4F9F-9925-D4610B351C65}" srcOrd="2" destOrd="0" parTransId="{4281B8E3-693F-4A8F-A066-34E6C569E3D8}" sibTransId="{E8EFB40F-7250-47F3-A21C-F15804D630AB}"/>
    <dgm:cxn modelId="{29E0754A-BB31-4D21-81E0-87F24D9E1DE4}" type="presOf" srcId="{5D4E2747-2FEE-4EF6-A650-EFA4052BAB15}" destId="{FB715C4A-521A-4BDE-AFE6-72135F2EBBF2}" srcOrd="0" destOrd="0" presId="urn:microsoft.com/office/officeart/2005/8/layout/target1"/>
    <dgm:cxn modelId="{E110C408-7779-4BDC-930E-B7DC06F32E17}" srcId="{1E50FC54-8BB6-449E-ACBA-EA73854816CB}" destId="{F8D9D788-76AA-407F-80D5-5529D15E6103}" srcOrd="1" destOrd="0" parTransId="{7D1A8070-422D-483B-8843-02C2416EE325}" sibTransId="{D65358B0-6996-4C8D-ACDE-3D5F728486EA}"/>
    <dgm:cxn modelId="{7BA384A0-70BA-47ED-AD11-595EF86CCE3F}" type="presOf" srcId="{1E50FC54-8BB6-449E-ACBA-EA73854816CB}" destId="{A9A0531D-E274-4E32-8A6F-5D55E635F4B3}" srcOrd="0" destOrd="0" presId="urn:microsoft.com/office/officeart/2005/8/layout/target1"/>
    <dgm:cxn modelId="{69CD1D1E-33A5-4A63-B49E-34F16DC06160}" type="presOf" srcId="{CE467C85-9B70-462D-B095-802AD3AA376D}" destId="{5F70E5DF-0E08-42CE-AB24-1E6CC9B53F79}" srcOrd="0" destOrd="0" presId="urn:microsoft.com/office/officeart/2005/8/layout/target1"/>
    <dgm:cxn modelId="{46C383AA-5AF1-4F06-82B4-5E5E51B13B26}" type="presOf" srcId="{CCCBBF32-0D47-4F9F-9925-D4610B351C65}" destId="{6FA928F0-293A-4F06-9D65-37947D086F18}" srcOrd="0" destOrd="0" presId="urn:microsoft.com/office/officeart/2005/8/layout/target1"/>
    <dgm:cxn modelId="{3E94C26F-370D-4D33-80CF-9A9E2FA105E7}" type="presParOf" srcId="{A9A0531D-E274-4E32-8A6F-5D55E635F4B3}" destId="{1E6B693B-33BB-4E51-86C8-43DB2B015603}" srcOrd="0" destOrd="0" presId="urn:microsoft.com/office/officeart/2005/8/layout/target1"/>
    <dgm:cxn modelId="{CB444019-3E36-47A7-98E8-7EEC2C8F4DCC}" type="presParOf" srcId="{A9A0531D-E274-4E32-8A6F-5D55E635F4B3}" destId="{FB715C4A-521A-4BDE-AFE6-72135F2EBBF2}" srcOrd="1" destOrd="0" presId="urn:microsoft.com/office/officeart/2005/8/layout/target1"/>
    <dgm:cxn modelId="{3058C13F-C99D-468A-892A-F0E5088BC6A6}" type="presParOf" srcId="{A9A0531D-E274-4E32-8A6F-5D55E635F4B3}" destId="{EB06F226-1600-43F5-95BB-B54B2028BA24}" srcOrd="2" destOrd="0" presId="urn:microsoft.com/office/officeart/2005/8/layout/target1"/>
    <dgm:cxn modelId="{5D785B2A-9507-436D-BD68-938255A3EA04}" type="presParOf" srcId="{A9A0531D-E274-4E32-8A6F-5D55E635F4B3}" destId="{CDE0396C-A9DB-4D4A-8F02-6273895DF784}" srcOrd="3" destOrd="0" presId="urn:microsoft.com/office/officeart/2005/8/layout/target1"/>
    <dgm:cxn modelId="{F94F7516-2147-4117-AB7F-640FF1B354F5}" type="presParOf" srcId="{A9A0531D-E274-4E32-8A6F-5D55E635F4B3}" destId="{74FD4C3C-70F7-42AC-BB5F-CDA23026DE9D}" srcOrd="4" destOrd="0" presId="urn:microsoft.com/office/officeart/2005/8/layout/target1"/>
    <dgm:cxn modelId="{5A90A3FF-0B61-428E-8372-B6BC008D53A6}" type="presParOf" srcId="{A9A0531D-E274-4E32-8A6F-5D55E635F4B3}" destId="{7EC70C34-8280-4493-925F-8C1523E9943A}" srcOrd="5" destOrd="0" presId="urn:microsoft.com/office/officeart/2005/8/layout/target1"/>
    <dgm:cxn modelId="{80C6CDF1-4F06-4882-B1E3-8BA0A9B1B337}" type="presParOf" srcId="{A9A0531D-E274-4E32-8A6F-5D55E635F4B3}" destId="{4C489BB4-318C-44EB-9989-A7FD0D77F892}" srcOrd="6" destOrd="0" presId="urn:microsoft.com/office/officeart/2005/8/layout/target1"/>
    <dgm:cxn modelId="{074347DC-E9B6-4A6E-9C6B-8262FDE5C7B1}" type="presParOf" srcId="{A9A0531D-E274-4E32-8A6F-5D55E635F4B3}" destId="{3D4033C7-F22F-4B4A-8284-6B72D524734E}" srcOrd="7" destOrd="0" presId="urn:microsoft.com/office/officeart/2005/8/layout/target1"/>
    <dgm:cxn modelId="{57FB0555-0447-4A97-BC6B-D2149CAEE371}" type="presParOf" srcId="{A9A0531D-E274-4E32-8A6F-5D55E635F4B3}" destId="{6C4C5471-A2BC-4118-B016-C2A655561A5F}" srcOrd="8" destOrd="0" presId="urn:microsoft.com/office/officeart/2005/8/layout/target1"/>
    <dgm:cxn modelId="{3307069B-6261-44D1-9BC9-4F56CDA49504}" type="presParOf" srcId="{A9A0531D-E274-4E32-8A6F-5D55E635F4B3}" destId="{6FA928F0-293A-4F06-9D65-37947D086F18}" srcOrd="9" destOrd="0" presId="urn:microsoft.com/office/officeart/2005/8/layout/target1"/>
    <dgm:cxn modelId="{E140C270-CEE3-4A28-8330-4880893E52E0}" type="presParOf" srcId="{A9A0531D-E274-4E32-8A6F-5D55E635F4B3}" destId="{D4459124-9D2F-44F0-A258-DB12111F7381}" srcOrd="10" destOrd="0" presId="urn:microsoft.com/office/officeart/2005/8/layout/target1"/>
    <dgm:cxn modelId="{5029D3D3-D503-4FAB-B7B5-99E1518A79F1}" type="presParOf" srcId="{A9A0531D-E274-4E32-8A6F-5D55E635F4B3}" destId="{24048456-B199-43D3-8DAD-4FC0C88C161C}" srcOrd="11" destOrd="0" presId="urn:microsoft.com/office/officeart/2005/8/layout/target1"/>
    <dgm:cxn modelId="{1521BA8F-C63E-4626-B6E9-031454066B5B}" type="presParOf" srcId="{A9A0531D-E274-4E32-8A6F-5D55E635F4B3}" destId="{EF1DA2B2-DC5C-45EB-ADE9-D1BC23574B05}" srcOrd="12" destOrd="0" presId="urn:microsoft.com/office/officeart/2005/8/layout/target1"/>
    <dgm:cxn modelId="{9BC3E333-6415-4C17-8A43-AC9BEC945D0E}" type="presParOf" srcId="{A9A0531D-E274-4E32-8A6F-5D55E635F4B3}" destId="{5F70E5DF-0E08-42CE-AB24-1E6CC9B53F79}" srcOrd="13" destOrd="0" presId="urn:microsoft.com/office/officeart/2005/8/layout/target1"/>
    <dgm:cxn modelId="{AB4EA4A0-0233-4805-B279-EC74CEC0ECC8}" type="presParOf" srcId="{A9A0531D-E274-4E32-8A6F-5D55E635F4B3}" destId="{FBDDF451-E7B8-4C29-B7F0-979AE8441B7A}" srcOrd="14" destOrd="0" presId="urn:microsoft.com/office/officeart/2005/8/layout/target1"/>
    <dgm:cxn modelId="{6D73C380-E4BF-4230-A6D4-F87298A38655}" type="presParOf" srcId="{A9A0531D-E274-4E32-8A6F-5D55E635F4B3}" destId="{19F2435D-5269-4345-937F-17C79830357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24C14B2-0931-4550-950A-74A23BD6008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6C98E3-8B3C-4CC1-81F6-6EE8E39939E2}">
      <dgm:prSet phldrT="[Текст]"/>
      <dgm:spPr/>
      <dgm:t>
        <a:bodyPr/>
        <a:lstStyle/>
        <a:p>
          <a:r>
            <a:rPr lang="ru-RU" b="1" dirty="0" smtClean="0"/>
            <a:t>Средневековый период Российской истории</a:t>
          </a:r>
          <a:endParaRPr lang="ru-RU" b="1" dirty="0"/>
        </a:p>
      </dgm:t>
    </dgm:pt>
    <dgm:pt modelId="{519C51F8-F5CB-45B4-95C7-1AA6A0A105A8}" type="parTrans" cxnId="{674C0456-8EA8-4F82-B1F0-1FD086B32602}">
      <dgm:prSet/>
      <dgm:spPr/>
      <dgm:t>
        <a:bodyPr/>
        <a:lstStyle/>
        <a:p>
          <a:endParaRPr lang="ru-RU"/>
        </a:p>
      </dgm:t>
    </dgm:pt>
    <dgm:pt modelId="{83270A31-C1DA-40BB-870E-7817A8FBC0D5}" type="sibTrans" cxnId="{674C0456-8EA8-4F82-B1F0-1FD086B32602}">
      <dgm:prSet/>
      <dgm:spPr/>
      <dgm:t>
        <a:bodyPr/>
        <a:lstStyle/>
        <a:p>
          <a:endParaRPr lang="ru-RU"/>
        </a:p>
      </dgm:t>
    </dgm:pt>
    <dgm:pt modelId="{DB6BB765-B90B-4E33-BE92-C222903AC318}">
      <dgm:prSet phldrT="[Текст]"/>
      <dgm:spPr/>
      <dgm:t>
        <a:bodyPr/>
        <a:lstStyle/>
        <a:p>
          <a:pPr rtl="0"/>
          <a:r>
            <a:rPr kumimoji="0" lang="ru-RU" altLang="ru-RU" b="1" i="0" u="none" strike="noStrike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Воспитание человека, укорененного в духовных традициях православия</a:t>
          </a:r>
          <a:endParaRPr lang="ru-RU" dirty="0"/>
        </a:p>
      </dgm:t>
    </dgm:pt>
    <dgm:pt modelId="{2D788B6C-64E4-4A91-8111-691EE9882E58}" type="parTrans" cxnId="{C133449E-12C1-4531-8E5F-F57EF68258D8}">
      <dgm:prSet/>
      <dgm:spPr/>
      <dgm:t>
        <a:bodyPr/>
        <a:lstStyle/>
        <a:p>
          <a:endParaRPr lang="ru-RU"/>
        </a:p>
      </dgm:t>
    </dgm:pt>
    <dgm:pt modelId="{1E5046CD-1B35-4B13-991C-327A53D94BD9}" type="sibTrans" cxnId="{C133449E-12C1-4531-8E5F-F57EF68258D8}">
      <dgm:prSet/>
      <dgm:spPr/>
      <dgm:t>
        <a:bodyPr/>
        <a:lstStyle/>
        <a:p>
          <a:endParaRPr lang="ru-RU"/>
        </a:p>
      </dgm:t>
    </dgm:pt>
    <dgm:pt modelId="{7AFD6D5C-EF04-48DF-BC9F-515E635F3045}">
      <dgm:prSet phldrT="[Текст]"/>
      <dgm:spPr/>
      <dgm:t>
        <a:bodyPr/>
        <a:lstStyle/>
        <a:p>
          <a:r>
            <a:rPr lang="ru-RU" b="1" dirty="0" smtClean="0"/>
            <a:t>Период Российской империи </a:t>
          </a:r>
          <a:r>
            <a:rPr lang="en-US" b="1" dirty="0" smtClean="0"/>
            <a:t>XVII </a:t>
          </a:r>
          <a:r>
            <a:rPr lang="ru-RU" b="1" dirty="0" smtClean="0"/>
            <a:t>в.</a:t>
          </a:r>
          <a:r>
            <a:rPr lang="en-US" b="1" dirty="0" smtClean="0"/>
            <a:t>-</a:t>
          </a:r>
          <a:endParaRPr lang="ru-RU" b="1" dirty="0" smtClean="0"/>
        </a:p>
        <a:p>
          <a:r>
            <a:rPr lang="en-US" b="1" dirty="0" smtClean="0"/>
            <a:t>1917 </a:t>
          </a:r>
          <a:r>
            <a:rPr lang="ru-RU" b="1" dirty="0" smtClean="0"/>
            <a:t>г.</a:t>
          </a:r>
          <a:endParaRPr lang="ru-RU" b="1" dirty="0"/>
        </a:p>
      </dgm:t>
    </dgm:pt>
    <dgm:pt modelId="{C60672A3-8BDB-431E-8EA1-94E6E8696C61}" type="parTrans" cxnId="{9C6B4E09-B96B-49FF-A77D-B2A2131D5D5A}">
      <dgm:prSet/>
      <dgm:spPr/>
      <dgm:t>
        <a:bodyPr/>
        <a:lstStyle/>
        <a:p>
          <a:endParaRPr lang="ru-RU"/>
        </a:p>
      </dgm:t>
    </dgm:pt>
    <dgm:pt modelId="{CC9FEF27-FB4A-4132-B9CE-55F2FCD345E6}" type="sibTrans" cxnId="{9C6B4E09-B96B-49FF-A77D-B2A2131D5D5A}">
      <dgm:prSet/>
      <dgm:spPr/>
      <dgm:t>
        <a:bodyPr/>
        <a:lstStyle/>
        <a:p>
          <a:endParaRPr lang="ru-RU"/>
        </a:p>
      </dgm:t>
    </dgm:pt>
    <dgm:pt modelId="{E004AE5D-76CF-4E32-A26C-A8A3B82C7BD8}">
      <dgm:prSet phldrT="[Текст]"/>
      <dgm:spPr/>
      <dgm:t>
        <a:bodyPr/>
        <a:lstStyle/>
        <a:p>
          <a:r>
            <a:rPr kumimoji="0" lang="ru-RU" altLang="ru-RU" b="1" i="0" u="none" strike="noStrike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Воспитание «человека государственного, слуги царю и Отчеству», отличающегося «беззаветным служением на благо и силу Отчества» (М.В.Ломоносов)</a:t>
          </a:r>
          <a:endParaRPr lang="ru-RU" dirty="0"/>
        </a:p>
      </dgm:t>
    </dgm:pt>
    <dgm:pt modelId="{2547E01A-E36F-4541-B711-F313F0CD5F2A}" type="parTrans" cxnId="{A9083135-624E-439A-B833-E7BBEE448E50}">
      <dgm:prSet/>
      <dgm:spPr/>
      <dgm:t>
        <a:bodyPr/>
        <a:lstStyle/>
        <a:p>
          <a:endParaRPr lang="ru-RU"/>
        </a:p>
      </dgm:t>
    </dgm:pt>
    <dgm:pt modelId="{B10407DD-D7E6-431F-80EE-30C09C4C751E}" type="sibTrans" cxnId="{A9083135-624E-439A-B833-E7BBEE448E50}">
      <dgm:prSet/>
      <dgm:spPr/>
      <dgm:t>
        <a:bodyPr/>
        <a:lstStyle/>
        <a:p>
          <a:endParaRPr lang="ru-RU"/>
        </a:p>
      </dgm:t>
    </dgm:pt>
    <dgm:pt modelId="{9E407E6D-BC17-4891-86B0-DD7352918E65}">
      <dgm:prSet phldrT="[Текст]"/>
      <dgm:spPr/>
      <dgm:t>
        <a:bodyPr/>
        <a:lstStyle/>
        <a:p>
          <a:r>
            <a:rPr lang="ru-RU" b="1" dirty="0" smtClean="0"/>
            <a:t>Советский период 1917-1991 </a:t>
          </a:r>
          <a:r>
            <a:rPr lang="ru-RU" b="1" dirty="0" err="1" smtClean="0"/>
            <a:t>гг</a:t>
          </a:r>
          <a:r>
            <a:rPr lang="ru-RU" b="1" dirty="0" smtClean="0"/>
            <a:t> .</a:t>
          </a:r>
          <a:endParaRPr lang="ru-RU" b="1" dirty="0"/>
        </a:p>
      </dgm:t>
    </dgm:pt>
    <dgm:pt modelId="{BE556E1B-0B31-4C28-B7CA-1C16E787957D}" type="parTrans" cxnId="{EB49DC38-7C08-48F4-8281-668449F480BE}">
      <dgm:prSet/>
      <dgm:spPr/>
      <dgm:t>
        <a:bodyPr/>
        <a:lstStyle/>
        <a:p>
          <a:endParaRPr lang="ru-RU"/>
        </a:p>
      </dgm:t>
    </dgm:pt>
    <dgm:pt modelId="{60CEE7E6-A33E-47DA-AF7B-3C8EF17BE3DB}" type="sibTrans" cxnId="{EB49DC38-7C08-48F4-8281-668449F480BE}">
      <dgm:prSet/>
      <dgm:spPr/>
      <dgm:t>
        <a:bodyPr/>
        <a:lstStyle/>
        <a:p>
          <a:endParaRPr lang="ru-RU"/>
        </a:p>
      </dgm:t>
    </dgm:pt>
    <dgm:pt modelId="{64766172-43D3-4543-A032-0E825FD6D11D}">
      <dgm:prSet phldrT="[Текст]"/>
      <dgm:spPr/>
      <dgm:t>
        <a:bodyPr/>
        <a:lstStyle/>
        <a:p>
          <a:r>
            <a:rPr kumimoji="0" lang="ru-RU" altLang="ru-RU" b="1" i="0" u="none" strike="noStrike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Воспитание советского человека - строителя коммунизма</a:t>
          </a:r>
          <a:endParaRPr lang="ru-RU" dirty="0"/>
        </a:p>
      </dgm:t>
    </dgm:pt>
    <dgm:pt modelId="{E38F3829-7843-422B-9420-2F7BAA152673}" type="parTrans" cxnId="{5320C391-6F13-47C1-B78A-A284437EC866}">
      <dgm:prSet/>
      <dgm:spPr/>
      <dgm:t>
        <a:bodyPr/>
        <a:lstStyle/>
        <a:p>
          <a:endParaRPr lang="ru-RU"/>
        </a:p>
      </dgm:t>
    </dgm:pt>
    <dgm:pt modelId="{6DEB089C-662C-4703-A4C6-16E18A8F76FF}" type="sibTrans" cxnId="{5320C391-6F13-47C1-B78A-A284437EC866}">
      <dgm:prSet/>
      <dgm:spPr/>
      <dgm:t>
        <a:bodyPr/>
        <a:lstStyle/>
        <a:p>
          <a:endParaRPr lang="ru-RU"/>
        </a:p>
      </dgm:t>
    </dgm:pt>
    <dgm:pt modelId="{16060F71-9F82-4B8A-8EBF-2A2F20972B1B}">
      <dgm:prSet phldrT="[Текст]"/>
      <dgm:spPr/>
      <dgm:t>
        <a:bodyPr/>
        <a:lstStyle/>
        <a:p>
          <a:r>
            <a:rPr lang="ru-RU" b="1" dirty="0" smtClean="0"/>
            <a:t>Постсоветский период (1991-2000 гг.) </a:t>
          </a:r>
          <a:endParaRPr lang="ru-RU" b="1" dirty="0"/>
        </a:p>
      </dgm:t>
    </dgm:pt>
    <dgm:pt modelId="{E12E0761-526E-4A17-A28D-D56F7C4AF944}" type="parTrans" cxnId="{ACC7C0CE-21AB-45F0-9F2D-523B41371EDA}">
      <dgm:prSet/>
      <dgm:spPr/>
      <dgm:t>
        <a:bodyPr/>
        <a:lstStyle/>
        <a:p>
          <a:endParaRPr lang="ru-RU"/>
        </a:p>
      </dgm:t>
    </dgm:pt>
    <dgm:pt modelId="{D84E8096-01BF-4D4C-B544-8E162D330032}" type="sibTrans" cxnId="{ACC7C0CE-21AB-45F0-9F2D-523B41371EDA}">
      <dgm:prSet/>
      <dgm:spPr/>
      <dgm:t>
        <a:bodyPr/>
        <a:lstStyle/>
        <a:p>
          <a:endParaRPr lang="ru-RU"/>
        </a:p>
      </dgm:t>
    </dgm:pt>
    <dgm:pt modelId="{AE94E86C-B62D-4E6A-B511-FB353EE5B16A}">
      <dgm:prSet/>
      <dgm:spPr/>
      <dgm:t>
        <a:bodyPr/>
        <a:lstStyle/>
        <a:p>
          <a:pPr rtl="0"/>
          <a:r>
            <a:rPr kumimoji="0" lang="en-US" altLang="ru-RU" b="1" i="0" u="none" strike="noStrike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XIX</a:t>
          </a:r>
          <a:r>
            <a:rPr kumimoji="0" lang="ru-RU" altLang="ru-RU" b="1" i="0" u="none" strike="noStrike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 век –  «Самодержавие-православие-народность» </a:t>
          </a:r>
        </a:p>
      </dgm:t>
    </dgm:pt>
    <dgm:pt modelId="{A260CB21-715D-468A-8755-5CB395A65B34}" type="parTrans" cxnId="{30DF7685-A87A-441E-B5DB-B08236FBA345}">
      <dgm:prSet/>
      <dgm:spPr/>
      <dgm:t>
        <a:bodyPr/>
        <a:lstStyle/>
        <a:p>
          <a:endParaRPr lang="ru-RU"/>
        </a:p>
      </dgm:t>
    </dgm:pt>
    <dgm:pt modelId="{097B6002-4477-440A-BCB1-FEA7EF15C48B}" type="sibTrans" cxnId="{30DF7685-A87A-441E-B5DB-B08236FBA345}">
      <dgm:prSet/>
      <dgm:spPr/>
      <dgm:t>
        <a:bodyPr/>
        <a:lstStyle/>
        <a:p>
          <a:endParaRPr lang="ru-RU"/>
        </a:p>
      </dgm:t>
    </dgm:pt>
    <dgm:pt modelId="{2603104C-2D1D-4F6B-BFE3-00B4B2A50EDE}">
      <dgm:prSet/>
      <dgm:spPr/>
      <dgm:t>
        <a:bodyPr/>
        <a:lstStyle/>
        <a:p>
          <a:pPr rtl="0"/>
          <a:r>
            <a:rPr kumimoji="0" lang="ru-RU" altLang="ru-RU" b="1" i="0" u="none" strike="noStrike" cap="none" spc="0" normalizeH="0" baseline="0" noProof="0" dirty="0" err="1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Деиделогизация</a:t>
          </a:r>
          <a:r>
            <a:rPr kumimoji="0" lang="ru-RU" altLang="ru-RU" b="1" i="0" u="none" strike="noStrike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 образования</a:t>
          </a:r>
          <a:endParaRPr lang="ru-RU" dirty="0"/>
        </a:p>
      </dgm:t>
    </dgm:pt>
    <dgm:pt modelId="{71417936-B971-461D-BC90-9148F3B099B3}" type="parTrans" cxnId="{B1A7DA42-DDDC-4131-84D4-BB0A81987844}">
      <dgm:prSet/>
      <dgm:spPr/>
      <dgm:t>
        <a:bodyPr/>
        <a:lstStyle/>
        <a:p>
          <a:endParaRPr lang="ru-RU"/>
        </a:p>
      </dgm:t>
    </dgm:pt>
    <dgm:pt modelId="{4FD41B12-3C62-4FE0-8608-23C3B15C8EA0}" type="sibTrans" cxnId="{B1A7DA42-DDDC-4131-84D4-BB0A81987844}">
      <dgm:prSet/>
      <dgm:spPr/>
      <dgm:t>
        <a:bodyPr/>
        <a:lstStyle/>
        <a:p>
          <a:endParaRPr lang="ru-RU"/>
        </a:p>
      </dgm:t>
    </dgm:pt>
    <dgm:pt modelId="{A6E66251-EA47-4828-88BE-E372E2F28104}">
      <dgm:prSet/>
      <dgm:spPr/>
      <dgm:t>
        <a:bodyPr/>
        <a:lstStyle/>
        <a:p>
          <a:pPr rtl="0"/>
          <a:r>
            <a:rPr kumimoji="0" lang="ru-RU" altLang="ru-RU" b="1" i="0" u="none" strike="noStrike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Свободная в самоопределении и развитии личность</a:t>
          </a:r>
          <a:endParaRPr kumimoji="0" lang="ru-RU" altLang="ru-RU" b="1" i="0" u="none" strike="noStrike" cap="none" spc="0" normalizeH="0" baseline="0" noProof="0" dirty="0" smtClean="0">
            <a:ln>
              <a:noFill/>
            </a:ln>
            <a:solidFill>
              <a:srgbClr val="002060"/>
            </a:solidFill>
            <a:effectLst/>
            <a:uLnTx/>
            <a:uFillTx/>
            <a:latin typeface="+mn-lt"/>
            <a:ea typeface="+mn-ea"/>
            <a:cs typeface="+mn-cs"/>
          </a:endParaRPr>
        </a:p>
      </dgm:t>
    </dgm:pt>
    <dgm:pt modelId="{786189C0-BD8C-4E55-8179-4C812C3A242B}" type="parTrans" cxnId="{0437EF97-0734-4C0C-854F-C34290CEE812}">
      <dgm:prSet/>
      <dgm:spPr/>
      <dgm:t>
        <a:bodyPr/>
        <a:lstStyle/>
        <a:p>
          <a:endParaRPr lang="ru-RU"/>
        </a:p>
      </dgm:t>
    </dgm:pt>
    <dgm:pt modelId="{3075650F-FE02-4D76-9E1F-27E00EB2FA04}" type="sibTrans" cxnId="{0437EF97-0734-4C0C-854F-C34290CEE812}">
      <dgm:prSet/>
      <dgm:spPr/>
      <dgm:t>
        <a:bodyPr/>
        <a:lstStyle/>
        <a:p>
          <a:endParaRPr lang="ru-RU"/>
        </a:p>
      </dgm:t>
    </dgm:pt>
    <dgm:pt modelId="{F14A3D57-6716-4D5E-B42E-EC689DF03958}" type="pres">
      <dgm:prSet presAssocID="{D24C14B2-0931-4550-950A-74A23BD6008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265175-5378-4D48-9709-CAD05C777306}" type="pres">
      <dgm:prSet presAssocID="{FA6C98E3-8B3C-4CC1-81F6-6EE8E39939E2}" presName="composite" presStyleCnt="0"/>
      <dgm:spPr/>
    </dgm:pt>
    <dgm:pt modelId="{487CE30E-243B-4B4F-8951-7955AD0B1168}" type="pres">
      <dgm:prSet presAssocID="{FA6C98E3-8B3C-4CC1-81F6-6EE8E39939E2}" presName="parTx" presStyleLbl="alignNode1" presStyleIdx="0" presStyleCnt="4" custScaleY="1522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E182-4D72-4C72-94CF-C21F9CBAF275}" type="pres">
      <dgm:prSet presAssocID="{FA6C98E3-8B3C-4CC1-81F6-6EE8E39939E2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78D15-D2BB-4E08-842F-F7E9B8DB0B84}" type="pres">
      <dgm:prSet presAssocID="{83270A31-C1DA-40BB-870E-7817A8FBC0D5}" presName="space" presStyleCnt="0"/>
      <dgm:spPr/>
    </dgm:pt>
    <dgm:pt modelId="{6F583B6E-E762-43F0-85F4-8B63D808C501}" type="pres">
      <dgm:prSet presAssocID="{7AFD6D5C-EF04-48DF-BC9F-515E635F3045}" presName="composite" presStyleCnt="0"/>
      <dgm:spPr/>
    </dgm:pt>
    <dgm:pt modelId="{74946358-30E6-4845-BE82-1555021EABE0}" type="pres">
      <dgm:prSet presAssocID="{7AFD6D5C-EF04-48DF-BC9F-515E635F3045}" presName="parTx" presStyleLbl="alignNode1" presStyleIdx="1" presStyleCnt="4" custScaleY="1522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6BA6F-9399-4637-B49C-FFC7F9CF9ACE}" type="pres">
      <dgm:prSet presAssocID="{7AFD6D5C-EF04-48DF-BC9F-515E635F3045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57A3F-2825-4F63-B805-D917C1F815E2}" type="pres">
      <dgm:prSet presAssocID="{CC9FEF27-FB4A-4132-B9CE-55F2FCD345E6}" presName="space" presStyleCnt="0"/>
      <dgm:spPr/>
    </dgm:pt>
    <dgm:pt modelId="{DD5DD723-95DC-4913-9330-A635C73158D2}" type="pres">
      <dgm:prSet presAssocID="{9E407E6D-BC17-4891-86B0-DD7352918E65}" presName="composite" presStyleCnt="0"/>
      <dgm:spPr/>
    </dgm:pt>
    <dgm:pt modelId="{D79597F5-5374-497E-9BC2-FAE52CAFBE88}" type="pres">
      <dgm:prSet presAssocID="{9E407E6D-BC17-4891-86B0-DD7352918E65}" presName="parTx" presStyleLbl="alignNode1" presStyleIdx="2" presStyleCnt="4" custScaleY="1507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7C481-176E-41C7-B7E4-793E8B86A66B}" type="pres">
      <dgm:prSet presAssocID="{9E407E6D-BC17-4891-86B0-DD7352918E65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950E9-0901-4874-83BF-3F2BDE161FEF}" type="pres">
      <dgm:prSet presAssocID="{60CEE7E6-A33E-47DA-AF7B-3C8EF17BE3DB}" presName="space" presStyleCnt="0"/>
      <dgm:spPr/>
    </dgm:pt>
    <dgm:pt modelId="{AD338056-277B-4306-B829-6200C4DFBE17}" type="pres">
      <dgm:prSet presAssocID="{16060F71-9F82-4B8A-8EBF-2A2F20972B1B}" presName="composite" presStyleCnt="0"/>
      <dgm:spPr/>
    </dgm:pt>
    <dgm:pt modelId="{8914C93D-9267-4B8D-952F-ACEF741C03F3}" type="pres">
      <dgm:prSet presAssocID="{16060F71-9F82-4B8A-8EBF-2A2F20972B1B}" presName="parTx" presStyleLbl="alignNode1" presStyleIdx="3" presStyleCnt="4" custScaleY="1338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022D1C-F30E-4C98-AE89-307FC52E897F}" type="pres">
      <dgm:prSet presAssocID="{16060F71-9F82-4B8A-8EBF-2A2F20972B1B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D54410-54D1-48F5-9D6B-3C9F3F18652C}" type="presOf" srcId="{FA6C98E3-8B3C-4CC1-81F6-6EE8E39939E2}" destId="{487CE30E-243B-4B4F-8951-7955AD0B1168}" srcOrd="0" destOrd="0" presId="urn:microsoft.com/office/officeart/2005/8/layout/hList1"/>
    <dgm:cxn modelId="{30DF7685-A87A-441E-B5DB-B08236FBA345}" srcId="{7AFD6D5C-EF04-48DF-BC9F-515E635F3045}" destId="{AE94E86C-B62D-4E6A-B511-FB353EE5B16A}" srcOrd="1" destOrd="0" parTransId="{A260CB21-715D-468A-8755-5CB395A65B34}" sibTransId="{097B6002-4477-440A-BCB1-FEA7EF15C48B}"/>
    <dgm:cxn modelId="{A394695F-EC7B-40CD-A0FB-4B4DC761925C}" type="presOf" srcId="{7AFD6D5C-EF04-48DF-BC9F-515E635F3045}" destId="{74946358-30E6-4845-BE82-1555021EABE0}" srcOrd="0" destOrd="0" presId="urn:microsoft.com/office/officeart/2005/8/layout/hList1"/>
    <dgm:cxn modelId="{F099718C-13A9-49C1-A90B-C9F4D454D012}" type="presOf" srcId="{2603104C-2D1D-4F6B-BFE3-00B4B2A50EDE}" destId="{BF022D1C-F30E-4C98-AE89-307FC52E897F}" srcOrd="0" destOrd="0" presId="urn:microsoft.com/office/officeart/2005/8/layout/hList1"/>
    <dgm:cxn modelId="{A04CC543-A8F6-42A6-BA90-E59DBE824943}" type="presOf" srcId="{16060F71-9F82-4B8A-8EBF-2A2F20972B1B}" destId="{8914C93D-9267-4B8D-952F-ACEF741C03F3}" srcOrd="0" destOrd="0" presId="urn:microsoft.com/office/officeart/2005/8/layout/hList1"/>
    <dgm:cxn modelId="{96CD9F74-D0D7-40F6-AA1A-D4127537F36F}" type="presOf" srcId="{AE94E86C-B62D-4E6A-B511-FB353EE5B16A}" destId="{50B6BA6F-9399-4637-B49C-FFC7F9CF9ACE}" srcOrd="0" destOrd="1" presId="urn:microsoft.com/office/officeart/2005/8/layout/hList1"/>
    <dgm:cxn modelId="{0437EF97-0734-4C0C-854F-C34290CEE812}" srcId="{16060F71-9F82-4B8A-8EBF-2A2F20972B1B}" destId="{A6E66251-EA47-4828-88BE-E372E2F28104}" srcOrd="1" destOrd="0" parTransId="{786189C0-BD8C-4E55-8179-4C812C3A242B}" sibTransId="{3075650F-FE02-4D76-9E1F-27E00EB2FA04}"/>
    <dgm:cxn modelId="{E8D0ECF6-43A9-4AFB-BEAA-0EA169B72E1F}" type="presOf" srcId="{9E407E6D-BC17-4891-86B0-DD7352918E65}" destId="{D79597F5-5374-497E-9BC2-FAE52CAFBE88}" srcOrd="0" destOrd="0" presId="urn:microsoft.com/office/officeart/2005/8/layout/hList1"/>
    <dgm:cxn modelId="{A9083135-624E-439A-B833-E7BBEE448E50}" srcId="{7AFD6D5C-EF04-48DF-BC9F-515E635F3045}" destId="{E004AE5D-76CF-4E32-A26C-A8A3B82C7BD8}" srcOrd="0" destOrd="0" parTransId="{2547E01A-E36F-4541-B711-F313F0CD5F2A}" sibTransId="{B10407DD-D7E6-431F-80EE-30C09C4C751E}"/>
    <dgm:cxn modelId="{674C0456-8EA8-4F82-B1F0-1FD086B32602}" srcId="{D24C14B2-0931-4550-950A-74A23BD60088}" destId="{FA6C98E3-8B3C-4CC1-81F6-6EE8E39939E2}" srcOrd="0" destOrd="0" parTransId="{519C51F8-F5CB-45B4-95C7-1AA6A0A105A8}" sibTransId="{83270A31-C1DA-40BB-870E-7817A8FBC0D5}"/>
    <dgm:cxn modelId="{8B27B304-F264-4135-AD84-5BF7DEE0DEF0}" type="presOf" srcId="{A6E66251-EA47-4828-88BE-E372E2F28104}" destId="{BF022D1C-F30E-4C98-AE89-307FC52E897F}" srcOrd="0" destOrd="1" presId="urn:microsoft.com/office/officeart/2005/8/layout/hList1"/>
    <dgm:cxn modelId="{442D8665-F1F0-4C53-9EAB-3059FBD2E92D}" type="presOf" srcId="{E004AE5D-76CF-4E32-A26C-A8A3B82C7BD8}" destId="{50B6BA6F-9399-4637-B49C-FFC7F9CF9ACE}" srcOrd="0" destOrd="0" presId="urn:microsoft.com/office/officeart/2005/8/layout/hList1"/>
    <dgm:cxn modelId="{ACC7C0CE-21AB-45F0-9F2D-523B41371EDA}" srcId="{D24C14B2-0931-4550-950A-74A23BD60088}" destId="{16060F71-9F82-4B8A-8EBF-2A2F20972B1B}" srcOrd="3" destOrd="0" parTransId="{E12E0761-526E-4A17-A28D-D56F7C4AF944}" sibTransId="{D84E8096-01BF-4D4C-B544-8E162D330032}"/>
    <dgm:cxn modelId="{F0555CED-F8A5-47DF-B6B1-A32AB768DC0C}" type="presOf" srcId="{64766172-43D3-4543-A032-0E825FD6D11D}" destId="{C4C7C481-176E-41C7-B7E4-793E8B86A66B}" srcOrd="0" destOrd="0" presId="urn:microsoft.com/office/officeart/2005/8/layout/hList1"/>
    <dgm:cxn modelId="{9C6B4E09-B96B-49FF-A77D-B2A2131D5D5A}" srcId="{D24C14B2-0931-4550-950A-74A23BD60088}" destId="{7AFD6D5C-EF04-48DF-BC9F-515E635F3045}" srcOrd="1" destOrd="0" parTransId="{C60672A3-8BDB-431E-8EA1-94E6E8696C61}" sibTransId="{CC9FEF27-FB4A-4132-B9CE-55F2FCD345E6}"/>
    <dgm:cxn modelId="{C133449E-12C1-4531-8E5F-F57EF68258D8}" srcId="{FA6C98E3-8B3C-4CC1-81F6-6EE8E39939E2}" destId="{DB6BB765-B90B-4E33-BE92-C222903AC318}" srcOrd="0" destOrd="0" parTransId="{2D788B6C-64E4-4A91-8111-691EE9882E58}" sibTransId="{1E5046CD-1B35-4B13-991C-327A53D94BD9}"/>
    <dgm:cxn modelId="{B1A7DA42-DDDC-4131-84D4-BB0A81987844}" srcId="{16060F71-9F82-4B8A-8EBF-2A2F20972B1B}" destId="{2603104C-2D1D-4F6B-BFE3-00B4B2A50EDE}" srcOrd="0" destOrd="0" parTransId="{71417936-B971-461D-BC90-9148F3B099B3}" sibTransId="{4FD41B12-3C62-4FE0-8608-23C3B15C8EA0}"/>
    <dgm:cxn modelId="{5320C391-6F13-47C1-B78A-A284437EC866}" srcId="{9E407E6D-BC17-4891-86B0-DD7352918E65}" destId="{64766172-43D3-4543-A032-0E825FD6D11D}" srcOrd="0" destOrd="0" parTransId="{E38F3829-7843-422B-9420-2F7BAA152673}" sibTransId="{6DEB089C-662C-4703-A4C6-16E18A8F76FF}"/>
    <dgm:cxn modelId="{4D71A9D4-CC82-4EEC-B7A5-885A4713C20B}" type="presOf" srcId="{D24C14B2-0931-4550-950A-74A23BD60088}" destId="{F14A3D57-6716-4D5E-B42E-EC689DF03958}" srcOrd="0" destOrd="0" presId="urn:microsoft.com/office/officeart/2005/8/layout/hList1"/>
    <dgm:cxn modelId="{EB49DC38-7C08-48F4-8281-668449F480BE}" srcId="{D24C14B2-0931-4550-950A-74A23BD60088}" destId="{9E407E6D-BC17-4891-86B0-DD7352918E65}" srcOrd="2" destOrd="0" parTransId="{BE556E1B-0B31-4C28-B7CA-1C16E787957D}" sibTransId="{60CEE7E6-A33E-47DA-AF7B-3C8EF17BE3DB}"/>
    <dgm:cxn modelId="{2D5D2FC9-AA91-43FE-BAF3-7F6C6347E201}" type="presOf" srcId="{DB6BB765-B90B-4E33-BE92-C222903AC318}" destId="{68A4E182-4D72-4C72-94CF-C21F9CBAF275}" srcOrd="0" destOrd="0" presId="urn:microsoft.com/office/officeart/2005/8/layout/hList1"/>
    <dgm:cxn modelId="{2FA529F9-EA13-479F-A758-C74BEF406C16}" type="presParOf" srcId="{F14A3D57-6716-4D5E-B42E-EC689DF03958}" destId="{C9265175-5378-4D48-9709-CAD05C777306}" srcOrd="0" destOrd="0" presId="urn:microsoft.com/office/officeart/2005/8/layout/hList1"/>
    <dgm:cxn modelId="{E13EC78F-087A-4E32-BE24-BD6AF779917E}" type="presParOf" srcId="{C9265175-5378-4D48-9709-CAD05C777306}" destId="{487CE30E-243B-4B4F-8951-7955AD0B1168}" srcOrd="0" destOrd="0" presId="urn:microsoft.com/office/officeart/2005/8/layout/hList1"/>
    <dgm:cxn modelId="{B074D7B7-FBDC-4370-AE48-910D4870E1F5}" type="presParOf" srcId="{C9265175-5378-4D48-9709-CAD05C777306}" destId="{68A4E182-4D72-4C72-94CF-C21F9CBAF275}" srcOrd="1" destOrd="0" presId="urn:microsoft.com/office/officeart/2005/8/layout/hList1"/>
    <dgm:cxn modelId="{A0FAC172-71C1-4CFA-8F75-B7A4C0AE11FD}" type="presParOf" srcId="{F14A3D57-6716-4D5E-B42E-EC689DF03958}" destId="{83D78D15-D2BB-4E08-842F-F7E9B8DB0B84}" srcOrd="1" destOrd="0" presId="urn:microsoft.com/office/officeart/2005/8/layout/hList1"/>
    <dgm:cxn modelId="{F6026EDF-C18F-418E-814C-8E58D015A75D}" type="presParOf" srcId="{F14A3D57-6716-4D5E-B42E-EC689DF03958}" destId="{6F583B6E-E762-43F0-85F4-8B63D808C501}" srcOrd="2" destOrd="0" presId="urn:microsoft.com/office/officeart/2005/8/layout/hList1"/>
    <dgm:cxn modelId="{D6413C08-7B31-4687-90DC-79FF4679BACF}" type="presParOf" srcId="{6F583B6E-E762-43F0-85F4-8B63D808C501}" destId="{74946358-30E6-4845-BE82-1555021EABE0}" srcOrd="0" destOrd="0" presId="urn:microsoft.com/office/officeart/2005/8/layout/hList1"/>
    <dgm:cxn modelId="{C0421E2E-EB65-4455-9C2A-309E3ACD58C6}" type="presParOf" srcId="{6F583B6E-E762-43F0-85F4-8B63D808C501}" destId="{50B6BA6F-9399-4637-B49C-FFC7F9CF9ACE}" srcOrd="1" destOrd="0" presId="urn:microsoft.com/office/officeart/2005/8/layout/hList1"/>
    <dgm:cxn modelId="{98188289-E9D2-4870-B1FF-E97CCE5ECCC7}" type="presParOf" srcId="{F14A3D57-6716-4D5E-B42E-EC689DF03958}" destId="{79E57A3F-2825-4F63-B805-D917C1F815E2}" srcOrd="3" destOrd="0" presId="urn:microsoft.com/office/officeart/2005/8/layout/hList1"/>
    <dgm:cxn modelId="{3D253471-48B4-4E11-B439-05FBA6C664E7}" type="presParOf" srcId="{F14A3D57-6716-4D5E-B42E-EC689DF03958}" destId="{DD5DD723-95DC-4913-9330-A635C73158D2}" srcOrd="4" destOrd="0" presId="urn:microsoft.com/office/officeart/2005/8/layout/hList1"/>
    <dgm:cxn modelId="{2FB71B71-95F0-40B2-A804-5B4E92566ACE}" type="presParOf" srcId="{DD5DD723-95DC-4913-9330-A635C73158D2}" destId="{D79597F5-5374-497E-9BC2-FAE52CAFBE88}" srcOrd="0" destOrd="0" presId="urn:microsoft.com/office/officeart/2005/8/layout/hList1"/>
    <dgm:cxn modelId="{1F5C7311-FD75-4CB8-BE80-E9938341989C}" type="presParOf" srcId="{DD5DD723-95DC-4913-9330-A635C73158D2}" destId="{C4C7C481-176E-41C7-B7E4-793E8B86A66B}" srcOrd="1" destOrd="0" presId="urn:microsoft.com/office/officeart/2005/8/layout/hList1"/>
    <dgm:cxn modelId="{E17CE30F-C93A-470D-BB93-AD0878E6112D}" type="presParOf" srcId="{F14A3D57-6716-4D5E-B42E-EC689DF03958}" destId="{074950E9-0901-4874-83BF-3F2BDE161FEF}" srcOrd="5" destOrd="0" presId="urn:microsoft.com/office/officeart/2005/8/layout/hList1"/>
    <dgm:cxn modelId="{FF0C3E01-8012-4B0E-B55A-51ECC12ADCCA}" type="presParOf" srcId="{F14A3D57-6716-4D5E-B42E-EC689DF03958}" destId="{AD338056-277B-4306-B829-6200C4DFBE17}" srcOrd="6" destOrd="0" presId="urn:microsoft.com/office/officeart/2005/8/layout/hList1"/>
    <dgm:cxn modelId="{7D827300-731D-4E83-A3C7-21C601803088}" type="presParOf" srcId="{AD338056-277B-4306-B829-6200C4DFBE17}" destId="{8914C93D-9267-4B8D-952F-ACEF741C03F3}" srcOrd="0" destOrd="0" presId="urn:microsoft.com/office/officeart/2005/8/layout/hList1"/>
    <dgm:cxn modelId="{94931901-281E-4F30-A460-26E986653AF2}" type="presParOf" srcId="{AD338056-277B-4306-B829-6200C4DFBE17}" destId="{BF022D1C-F30E-4C98-AE89-307FC52E897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E6E037-16CE-4AEE-BF4F-4608490F55BB}">
      <dsp:nvSpPr>
        <dsp:cNvPr id="0" name=""/>
        <dsp:cNvSpPr/>
      </dsp:nvSpPr>
      <dsp:spPr>
        <a:xfrm>
          <a:off x="269572" y="934628"/>
          <a:ext cx="2177463" cy="17959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оцифровка существующих учебных материалов</a:t>
          </a:r>
          <a:endParaRPr lang="ru-RU" sz="1500" kern="1200" dirty="0"/>
        </a:p>
      </dsp:txBody>
      <dsp:txXfrm>
        <a:off x="310902" y="975958"/>
        <a:ext cx="2094803" cy="1328445"/>
      </dsp:txXfrm>
    </dsp:sp>
    <dsp:sp modelId="{5AA85A7A-796D-4A4B-9C1E-69F0E0B84F32}">
      <dsp:nvSpPr>
        <dsp:cNvPr id="0" name=""/>
        <dsp:cNvSpPr/>
      </dsp:nvSpPr>
      <dsp:spPr>
        <a:xfrm>
          <a:off x="1471322" y="1283614"/>
          <a:ext cx="2517680" cy="2517680"/>
        </a:xfrm>
        <a:prstGeom prst="leftCircularArrow">
          <a:avLst>
            <a:gd name="adj1" fmla="val 3613"/>
            <a:gd name="adj2" fmla="val 449531"/>
            <a:gd name="adj3" fmla="val 2225042"/>
            <a:gd name="adj4" fmla="val 9024489"/>
            <a:gd name="adj5" fmla="val 421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D72F2-CADC-4C33-86DE-6F78D2B088C5}">
      <dsp:nvSpPr>
        <dsp:cNvPr id="0" name=""/>
        <dsp:cNvSpPr/>
      </dsp:nvSpPr>
      <dsp:spPr>
        <a:xfrm>
          <a:off x="753453" y="2345733"/>
          <a:ext cx="1935523" cy="769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1990-2011</a:t>
          </a:r>
          <a:endParaRPr lang="ru-RU" sz="2300" kern="1200" dirty="0"/>
        </a:p>
      </dsp:txBody>
      <dsp:txXfrm>
        <a:off x="775997" y="2368277"/>
        <a:ext cx="1890435" cy="724605"/>
      </dsp:txXfrm>
    </dsp:sp>
    <dsp:sp modelId="{D02B6E9D-6717-4177-967F-8589EE45A0EC}">
      <dsp:nvSpPr>
        <dsp:cNvPr id="0" name=""/>
        <dsp:cNvSpPr/>
      </dsp:nvSpPr>
      <dsp:spPr>
        <a:xfrm>
          <a:off x="3122163" y="934628"/>
          <a:ext cx="2177463" cy="17959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появление МООС (массовых открытых </a:t>
          </a:r>
          <a:r>
            <a:rPr lang="ru-RU" sz="1500" kern="1200" dirty="0" err="1" smtClean="0"/>
            <a:t>онлай-курсов</a:t>
          </a:r>
          <a:r>
            <a:rPr lang="ru-RU" sz="1500" kern="1200" dirty="0" smtClean="0"/>
            <a:t>) – эксклюзивное знание доступно всем</a:t>
          </a:r>
          <a:endParaRPr lang="ru-RU" sz="1500" kern="1200" dirty="0"/>
        </a:p>
      </dsp:txBody>
      <dsp:txXfrm>
        <a:off x="3163493" y="1360804"/>
        <a:ext cx="2094803" cy="1328445"/>
      </dsp:txXfrm>
    </dsp:sp>
    <dsp:sp modelId="{997C68AF-E387-4323-8C57-CE895463AA55}">
      <dsp:nvSpPr>
        <dsp:cNvPr id="0" name=""/>
        <dsp:cNvSpPr/>
      </dsp:nvSpPr>
      <dsp:spPr>
        <a:xfrm>
          <a:off x="4305767" y="-206504"/>
          <a:ext cx="2795911" cy="2795911"/>
        </a:xfrm>
        <a:prstGeom prst="circularArrow">
          <a:avLst>
            <a:gd name="adj1" fmla="val 3254"/>
            <a:gd name="adj2" fmla="val 401346"/>
            <a:gd name="adj3" fmla="val 19423144"/>
            <a:gd name="adj4" fmla="val 12575511"/>
            <a:gd name="adj5" fmla="val 37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3235F-0FC7-4A2C-BA68-2FF78F1500B4}">
      <dsp:nvSpPr>
        <dsp:cNvPr id="0" name=""/>
        <dsp:cNvSpPr/>
      </dsp:nvSpPr>
      <dsp:spPr>
        <a:xfrm>
          <a:off x="3606043" y="549781"/>
          <a:ext cx="1935523" cy="769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2011</a:t>
          </a:r>
          <a:endParaRPr lang="ru-RU" sz="2300" kern="1200" dirty="0"/>
        </a:p>
      </dsp:txBody>
      <dsp:txXfrm>
        <a:off x="3628587" y="572325"/>
        <a:ext cx="1890435" cy="724605"/>
      </dsp:txXfrm>
    </dsp:sp>
    <dsp:sp modelId="{20D04E1B-8F5D-4CB6-8DF8-CB6D93464482}">
      <dsp:nvSpPr>
        <dsp:cNvPr id="0" name=""/>
        <dsp:cNvSpPr/>
      </dsp:nvSpPr>
      <dsp:spPr>
        <a:xfrm>
          <a:off x="5974753" y="934628"/>
          <a:ext cx="2177463" cy="17959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образовательный процесс на основе анализа больших данных</a:t>
          </a:r>
          <a:endParaRPr lang="ru-RU" sz="1500" kern="1200" dirty="0"/>
        </a:p>
      </dsp:txBody>
      <dsp:txXfrm>
        <a:off x="6016083" y="975958"/>
        <a:ext cx="2094803" cy="1328445"/>
      </dsp:txXfrm>
    </dsp:sp>
    <dsp:sp modelId="{4A2B4D76-53AE-4BEA-A1D4-5AE13DBA9C0E}">
      <dsp:nvSpPr>
        <dsp:cNvPr id="0" name=""/>
        <dsp:cNvSpPr/>
      </dsp:nvSpPr>
      <dsp:spPr>
        <a:xfrm>
          <a:off x="6458634" y="2345733"/>
          <a:ext cx="1935523" cy="769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Следующий этап</a:t>
          </a:r>
          <a:endParaRPr lang="ru-RU" sz="2300" kern="1200" dirty="0"/>
        </a:p>
      </dsp:txBody>
      <dsp:txXfrm>
        <a:off x="6481178" y="2368277"/>
        <a:ext cx="1890435" cy="7246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45879-9C2A-44BB-9587-5B5B95853BFE}">
      <dsp:nvSpPr>
        <dsp:cNvPr id="0" name=""/>
        <dsp:cNvSpPr/>
      </dsp:nvSpPr>
      <dsp:spPr>
        <a:xfrm>
          <a:off x="1806127" y="155"/>
          <a:ext cx="1849990" cy="843784"/>
        </a:xfrm>
        <a:prstGeom prst="roundRect">
          <a:avLst/>
        </a:prstGeom>
        <a:solidFill>
          <a:srgbClr val="61BB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500" b="1" kern="1200" dirty="0" smtClean="0">
              <a:solidFill>
                <a:schemeClr val="bg1"/>
              </a:solidFill>
              <a:latin typeface="+mj-lt"/>
            </a:rPr>
            <a:t>Внеурочная деятельность </a:t>
          </a:r>
          <a:endParaRPr lang="ru-RU" sz="1500" kern="1200" dirty="0"/>
        </a:p>
      </dsp:txBody>
      <dsp:txXfrm>
        <a:off x="1847317" y="41345"/>
        <a:ext cx="1767610" cy="761404"/>
      </dsp:txXfrm>
    </dsp:sp>
    <dsp:sp modelId="{ABA3A91C-8E8B-4EAA-89B4-6AD3E252B774}">
      <dsp:nvSpPr>
        <dsp:cNvPr id="0" name=""/>
        <dsp:cNvSpPr/>
      </dsp:nvSpPr>
      <dsp:spPr>
        <a:xfrm>
          <a:off x="1337208" y="422048"/>
          <a:ext cx="2787829" cy="2787829"/>
        </a:xfrm>
        <a:custGeom>
          <a:avLst/>
          <a:gdLst/>
          <a:ahLst/>
          <a:cxnLst/>
          <a:rect l="0" t="0" r="0" b="0"/>
          <a:pathLst>
            <a:path>
              <a:moveTo>
                <a:pt x="2324436" y="356067"/>
              </a:moveTo>
              <a:arcTo wR="1393914" hR="1393914" stAng="18712742" swAng="18119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3A153C-9DE5-4B6C-AA6D-1B31AD61FC41}">
      <dsp:nvSpPr>
        <dsp:cNvPr id="0" name=""/>
        <dsp:cNvSpPr/>
      </dsp:nvSpPr>
      <dsp:spPr>
        <a:xfrm>
          <a:off x="3343641" y="1394070"/>
          <a:ext cx="1562792" cy="843784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500" b="1" kern="1200" dirty="0" smtClean="0">
              <a:solidFill>
                <a:schemeClr val="bg1"/>
              </a:solidFill>
              <a:latin typeface="+mj-lt"/>
            </a:rPr>
            <a:t>Семья</a:t>
          </a:r>
          <a:endParaRPr lang="ru-RU" sz="1500" kern="1200" dirty="0"/>
        </a:p>
      </dsp:txBody>
      <dsp:txXfrm>
        <a:off x="3384831" y="1435260"/>
        <a:ext cx="1480412" cy="761404"/>
      </dsp:txXfrm>
    </dsp:sp>
    <dsp:sp modelId="{EE4431D8-9A37-48B1-BACC-30A3DB28601A}">
      <dsp:nvSpPr>
        <dsp:cNvPr id="0" name=""/>
        <dsp:cNvSpPr/>
      </dsp:nvSpPr>
      <dsp:spPr>
        <a:xfrm>
          <a:off x="1337208" y="422048"/>
          <a:ext cx="2787829" cy="2787829"/>
        </a:xfrm>
        <a:custGeom>
          <a:avLst/>
          <a:gdLst/>
          <a:ahLst/>
          <a:cxnLst/>
          <a:rect l="0" t="0" r="0" b="0"/>
          <a:pathLst>
            <a:path>
              <a:moveTo>
                <a:pt x="2719785" y="1824106"/>
              </a:moveTo>
              <a:arcTo wR="1393914" hR="1393914" stAng="1078570" swAng="2143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4F957B-1DC0-4B15-BB1D-5BAAAA912180}">
      <dsp:nvSpPr>
        <dsp:cNvPr id="0" name=""/>
        <dsp:cNvSpPr/>
      </dsp:nvSpPr>
      <dsp:spPr>
        <a:xfrm>
          <a:off x="1912970" y="2787985"/>
          <a:ext cx="1636305" cy="843784"/>
        </a:xfrm>
        <a:prstGeom prst="roundRect">
          <a:avLst/>
        </a:prstGeom>
        <a:solidFill>
          <a:srgbClr val="00C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500" b="1" kern="1200" dirty="0" smtClean="0">
              <a:solidFill>
                <a:schemeClr val="bg1"/>
              </a:solidFill>
              <a:latin typeface="+mj-lt"/>
            </a:rPr>
            <a:t>Дополнительное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500" b="1" kern="1200" dirty="0" smtClean="0">
              <a:solidFill>
                <a:schemeClr val="bg1"/>
              </a:solidFill>
              <a:latin typeface="+mj-lt"/>
            </a:rPr>
            <a:t>образование</a:t>
          </a:r>
          <a:endParaRPr lang="ru-RU" sz="1500" kern="1200" dirty="0"/>
        </a:p>
      </dsp:txBody>
      <dsp:txXfrm>
        <a:off x="1954160" y="2829175"/>
        <a:ext cx="1553925" cy="761404"/>
      </dsp:txXfrm>
    </dsp:sp>
    <dsp:sp modelId="{AF2675AD-3521-46D9-B196-4394BE769FB6}">
      <dsp:nvSpPr>
        <dsp:cNvPr id="0" name=""/>
        <dsp:cNvSpPr/>
      </dsp:nvSpPr>
      <dsp:spPr>
        <a:xfrm>
          <a:off x="1337208" y="422048"/>
          <a:ext cx="2787829" cy="2787829"/>
        </a:xfrm>
        <a:custGeom>
          <a:avLst/>
          <a:gdLst/>
          <a:ahLst/>
          <a:cxnLst/>
          <a:rect l="0" t="0" r="0" b="0"/>
          <a:pathLst>
            <a:path>
              <a:moveTo>
                <a:pt x="568720" y="2517326"/>
              </a:moveTo>
              <a:arcTo wR="1393914" hR="1393914" stAng="7577933" swAng="2143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D743C0-DE25-4E00-9EA6-71783FA62B5C}">
      <dsp:nvSpPr>
        <dsp:cNvPr id="0" name=""/>
        <dsp:cNvSpPr/>
      </dsp:nvSpPr>
      <dsp:spPr>
        <a:xfrm>
          <a:off x="541454" y="1394070"/>
          <a:ext cx="1591507" cy="843784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500" b="1" kern="1200" dirty="0" smtClean="0">
              <a:solidFill>
                <a:schemeClr val="bg1"/>
              </a:solidFill>
              <a:latin typeface="+mj-lt"/>
            </a:rPr>
            <a:t>Урочная  деятельность </a:t>
          </a:r>
          <a:endParaRPr lang="ru-RU" sz="1500" kern="1200" dirty="0"/>
        </a:p>
      </dsp:txBody>
      <dsp:txXfrm>
        <a:off x="582644" y="1435260"/>
        <a:ext cx="1509127" cy="761404"/>
      </dsp:txXfrm>
    </dsp:sp>
    <dsp:sp modelId="{55FE8F2D-5AD1-4B54-B8D0-B76CF8A266E3}">
      <dsp:nvSpPr>
        <dsp:cNvPr id="0" name=""/>
        <dsp:cNvSpPr/>
      </dsp:nvSpPr>
      <dsp:spPr>
        <a:xfrm>
          <a:off x="1337208" y="422048"/>
          <a:ext cx="2787829" cy="2787829"/>
        </a:xfrm>
        <a:custGeom>
          <a:avLst/>
          <a:gdLst/>
          <a:ahLst/>
          <a:cxnLst/>
          <a:rect l="0" t="0" r="0" b="0"/>
          <a:pathLst>
            <a:path>
              <a:moveTo>
                <a:pt x="67639" y="964971"/>
              </a:moveTo>
              <a:arcTo wR="1393914" hR="1393914" stAng="11875335" swAng="18119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90EA0-45C0-4918-BCF5-561EF7A745FB}">
      <dsp:nvSpPr>
        <dsp:cNvPr id="0" name=""/>
        <dsp:cNvSpPr/>
      </dsp:nvSpPr>
      <dsp:spPr>
        <a:xfrm>
          <a:off x="1125866" y="302883"/>
          <a:ext cx="1729573" cy="172983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63C47-8165-4E9B-B83B-B56298FDD0CC}">
      <dsp:nvSpPr>
        <dsp:cNvPr id="0" name=""/>
        <dsp:cNvSpPr/>
      </dsp:nvSpPr>
      <dsp:spPr>
        <a:xfrm>
          <a:off x="1238262" y="1058904"/>
          <a:ext cx="1305151" cy="480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Глобализация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1238262" y="1058904"/>
        <a:ext cx="1305151" cy="480430"/>
      </dsp:txXfrm>
    </dsp:sp>
    <dsp:sp modelId="{B6B1A3EA-8581-4726-91C1-935D886FA58F}">
      <dsp:nvSpPr>
        <dsp:cNvPr id="0" name=""/>
        <dsp:cNvSpPr/>
      </dsp:nvSpPr>
      <dsp:spPr>
        <a:xfrm>
          <a:off x="33041" y="1804250"/>
          <a:ext cx="1729573" cy="172983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2408D-BC04-4CC7-B00B-C4A1DF364BD6}">
      <dsp:nvSpPr>
        <dsp:cNvPr id="0" name=""/>
        <dsp:cNvSpPr/>
      </dsp:nvSpPr>
      <dsp:spPr>
        <a:xfrm>
          <a:off x="538714" y="2073783"/>
          <a:ext cx="1239287" cy="1198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Религиозные и этнические конфликты 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538714" y="2073783"/>
        <a:ext cx="1239287" cy="1198875"/>
      </dsp:txXfrm>
    </dsp:sp>
    <dsp:sp modelId="{679F0C11-6953-40DB-94F9-AAD05CC7E3F4}">
      <dsp:nvSpPr>
        <dsp:cNvPr id="0" name=""/>
        <dsp:cNvSpPr/>
      </dsp:nvSpPr>
      <dsp:spPr>
        <a:xfrm>
          <a:off x="1204959" y="3382362"/>
          <a:ext cx="1723875" cy="172458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3D112-F639-4C5C-ACC7-D3BDA9A14431}">
      <dsp:nvSpPr>
        <dsp:cNvPr id="0" name=""/>
        <dsp:cNvSpPr/>
      </dsp:nvSpPr>
      <dsp:spPr>
        <a:xfrm>
          <a:off x="1411288" y="3575814"/>
          <a:ext cx="1357290" cy="1178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rgbClr val="002060"/>
              </a:solidFill>
            </a:rPr>
            <a:t>Система</a:t>
          </a:r>
          <a:r>
            <a:rPr lang="en-US" sz="1600" kern="1200" dirty="0" smtClean="0">
              <a:solidFill>
                <a:srgbClr val="002060"/>
              </a:solidFill>
            </a:rPr>
            <a:t> </a:t>
          </a:r>
          <a:r>
            <a:rPr lang="ru-RU" sz="1600" kern="1200" dirty="0" smtClean="0">
              <a:solidFill>
                <a:srgbClr val="002060"/>
              </a:solidFill>
            </a:rPr>
            <a:t>базовых национальных </a:t>
          </a:r>
          <a:r>
            <a:rPr lang="en-US" sz="1600" kern="1200" dirty="0" smtClean="0">
              <a:solidFill>
                <a:srgbClr val="002060"/>
              </a:solidFill>
            </a:rPr>
            <a:t> </a:t>
          </a:r>
          <a:endParaRPr lang="ru-RU" sz="1600" kern="1200" dirty="0" smtClean="0">
            <a:solidFill>
              <a:srgbClr val="00206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rgbClr val="002060"/>
              </a:solidFill>
            </a:rPr>
            <a:t>ценност</a:t>
          </a:r>
          <a:r>
            <a:rPr lang="ru-RU" sz="16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ей</a:t>
          </a:r>
          <a:endParaRPr lang="ru-RU" sz="16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1411288" y="3575814"/>
        <a:ext cx="1357290" cy="117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90EA0-45C0-4918-BCF5-561EF7A745FB}">
      <dsp:nvSpPr>
        <dsp:cNvPr id="0" name=""/>
        <dsp:cNvSpPr/>
      </dsp:nvSpPr>
      <dsp:spPr>
        <a:xfrm flipH="1">
          <a:off x="274214" y="312497"/>
          <a:ext cx="1668568" cy="169136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63C47-8165-4E9B-B83B-B56298FDD0CC}">
      <dsp:nvSpPr>
        <dsp:cNvPr id="0" name=""/>
        <dsp:cNvSpPr/>
      </dsp:nvSpPr>
      <dsp:spPr>
        <a:xfrm>
          <a:off x="521497" y="1038598"/>
          <a:ext cx="1276127" cy="469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Экономика инноваций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521497" y="1038598"/>
        <a:ext cx="1276127" cy="469746"/>
      </dsp:txXfrm>
    </dsp:sp>
    <dsp:sp modelId="{B6B1A3EA-8581-4726-91C1-935D886FA58F}">
      <dsp:nvSpPr>
        <dsp:cNvPr id="0" name=""/>
        <dsp:cNvSpPr/>
      </dsp:nvSpPr>
      <dsp:spPr>
        <a:xfrm flipH="1">
          <a:off x="1392755" y="1817754"/>
          <a:ext cx="1708783" cy="169136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2408D-BC04-4CC7-B00B-C4A1DF364BD6}">
      <dsp:nvSpPr>
        <dsp:cNvPr id="0" name=""/>
        <dsp:cNvSpPr/>
      </dsp:nvSpPr>
      <dsp:spPr>
        <a:xfrm>
          <a:off x="1399365" y="2081294"/>
          <a:ext cx="1268431" cy="1172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Культурное    и социальное разнообразие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1399365" y="2081294"/>
        <a:ext cx="1268431" cy="1172214"/>
      </dsp:txXfrm>
    </dsp:sp>
    <dsp:sp modelId="{679F0C11-6953-40DB-94F9-AAD05CC7E3F4}">
      <dsp:nvSpPr>
        <dsp:cNvPr id="0" name=""/>
        <dsp:cNvSpPr/>
      </dsp:nvSpPr>
      <dsp:spPr>
        <a:xfrm>
          <a:off x="1006499" y="3682107"/>
          <a:ext cx="1452926" cy="145350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3D112-F639-4C5C-ACC7-D3BDA9A14431}">
      <dsp:nvSpPr>
        <dsp:cNvPr id="0" name=""/>
        <dsp:cNvSpPr/>
      </dsp:nvSpPr>
      <dsp:spPr>
        <a:xfrm>
          <a:off x="1067126" y="4086198"/>
          <a:ext cx="1327107" cy="642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Интернет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1067126" y="4086198"/>
        <a:ext cx="1327107" cy="6429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E944B-F347-43BE-941F-3DBF081E4CE8}">
      <dsp:nvSpPr>
        <dsp:cNvPr id="0" name=""/>
        <dsp:cNvSpPr/>
      </dsp:nvSpPr>
      <dsp:spPr>
        <a:xfrm>
          <a:off x="1974310" y="1334384"/>
          <a:ext cx="2873557" cy="2873557"/>
        </a:xfrm>
        <a:prstGeom prst="ellipse">
          <a:avLst/>
        </a:prstGeom>
        <a:solidFill>
          <a:srgbClr val="0BB6D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B2F334-FBFA-4173-ADAD-661FC613211E}">
      <dsp:nvSpPr>
        <dsp:cNvPr id="0" name=""/>
        <dsp:cNvSpPr/>
      </dsp:nvSpPr>
      <dsp:spPr>
        <a:xfrm>
          <a:off x="2293515" y="1643530"/>
          <a:ext cx="2235148" cy="2235148"/>
        </a:xfrm>
        <a:prstGeom prst="ellipse">
          <a:avLst/>
        </a:prstGeom>
        <a:solidFill>
          <a:srgbClr val="0BB6D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25E6D63-418B-4699-B765-EFAD96E2C3DF}">
      <dsp:nvSpPr>
        <dsp:cNvPr id="0" name=""/>
        <dsp:cNvSpPr/>
      </dsp:nvSpPr>
      <dsp:spPr>
        <a:xfrm>
          <a:off x="2661787" y="1926728"/>
          <a:ext cx="1596739" cy="1596739"/>
        </a:xfrm>
        <a:prstGeom prst="ellipse">
          <a:avLst/>
        </a:prstGeom>
        <a:solidFill>
          <a:srgbClr val="0BB6D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9C4E54-5E42-4D97-AF29-BC27B23667E5}">
      <dsp:nvSpPr>
        <dsp:cNvPr id="0" name=""/>
        <dsp:cNvSpPr/>
      </dsp:nvSpPr>
      <dsp:spPr>
        <a:xfrm>
          <a:off x="2940582" y="2198865"/>
          <a:ext cx="957852" cy="957852"/>
        </a:xfrm>
        <a:prstGeom prst="ellipse">
          <a:avLst/>
        </a:prstGeom>
        <a:solidFill>
          <a:srgbClr val="0BB6D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0538CF-A237-4685-B0BD-B8B68CDE7CB5}">
      <dsp:nvSpPr>
        <dsp:cNvPr id="0" name=""/>
        <dsp:cNvSpPr/>
      </dsp:nvSpPr>
      <dsp:spPr>
        <a:xfrm>
          <a:off x="3251367" y="2601383"/>
          <a:ext cx="319443" cy="319443"/>
        </a:xfrm>
        <a:prstGeom prst="ellipse">
          <a:avLst/>
        </a:prstGeom>
        <a:solidFill>
          <a:srgbClr val="0BB6D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FDD834-3D95-4059-93E1-A0292AB61576}">
      <dsp:nvSpPr>
        <dsp:cNvPr id="0" name=""/>
        <dsp:cNvSpPr/>
      </dsp:nvSpPr>
      <dsp:spPr>
        <a:xfrm>
          <a:off x="-4374" y="610918"/>
          <a:ext cx="1562740" cy="507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85344" bIns="1524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Фундаментальное ядро</a:t>
          </a:r>
          <a:endParaRPr lang="ru-RU" sz="1200" b="1" kern="1200" dirty="0"/>
        </a:p>
      </dsp:txBody>
      <dsp:txXfrm>
        <a:off x="-4374" y="610918"/>
        <a:ext cx="1562740" cy="507278"/>
      </dsp:txXfrm>
    </dsp:sp>
    <dsp:sp modelId="{DAFAC498-8C2A-45D2-B631-3CBFACED8A03}">
      <dsp:nvSpPr>
        <dsp:cNvPr id="0" name=""/>
        <dsp:cNvSpPr/>
      </dsp:nvSpPr>
      <dsp:spPr>
        <a:xfrm>
          <a:off x="1495384" y="864557"/>
          <a:ext cx="3591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063C72-0D07-4EDE-A799-3319BCC8E1FA}">
      <dsp:nvSpPr>
        <dsp:cNvPr id="0" name=""/>
        <dsp:cNvSpPr/>
      </dsp:nvSpPr>
      <dsp:spPr>
        <a:xfrm rot="10800000">
          <a:off x="1856974" y="864557"/>
          <a:ext cx="1554115" cy="189654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017B16-AF11-485A-BE52-8307601AA32A}">
      <dsp:nvSpPr>
        <dsp:cNvPr id="0" name=""/>
        <dsp:cNvSpPr/>
      </dsp:nvSpPr>
      <dsp:spPr>
        <a:xfrm>
          <a:off x="-44482" y="1147315"/>
          <a:ext cx="1642956" cy="507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85344" bIns="1524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Концепции  образовательных областей</a:t>
          </a:r>
        </a:p>
      </dsp:txBody>
      <dsp:txXfrm>
        <a:off x="-44482" y="1147315"/>
        <a:ext cx="1642956" cy="507278"/>
      </dsp:txXfrm>
    </dsp:sp>
    <dsp:sp modelId="{A79D4E2C-4395-4698-AE7A-412E344F4941}">
      <dsp:nvSpPr>
        <dsp:cNvPr id="0" name=""/>
        <dsp:cNvSpPr/>
      </dsp:nvSpPr>
      <dsp:spPr>
        <a:xfrm>
          <a:off x="1495384" y="1400954"/>
          <a:ext cx="3591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ACECE5-6D5B-48B0-BFBC-B62EFF5C25B2}">
      <dsp:nvSpPr>
        <dsp:cNvPr id="0" name=""/>
        <dsp:cNvSpPr/>
      </dsp:nvSpPr>
      <dsp:spPr>
        <a:xfrm rot="10800000">
          <a:off x="1855537" y="1400380"/>
          <a:ext cx="1317047" cy="15791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18F29F3-43FA-4A23-8FF3-FD1F6413C07C}">
      <dsp:nvSpPr>
        <dsp:cNvPr id="0" name=""/>
        <dsp:cNvSpPr/>
      </dsp:nvSpPr>
      <dsp:spPr>
        <a:xfrm>
          <a:off x="-57851" y="1683712"/>
          <a:ext cx="1669694" cy="507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85344" bIns="1524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Содержание программ учебных предметов</a:t>
          </a:r>
        </a:p>
      </dsp:txBody>
      <dsp:txXfrm>
        <a:off x="-57851" y="1683712"/>
        <a:ext cx="1669694" cy="507278"/>
      </dsp:txXfrm>
    </dsp:sp>
    <dsp:sp modelId="{14C34061-3788-4EAA-9229-A7D0422D5244}">
      <dsp:nvSpPr>
        <dsp:cNvPr id="0" name=""/>
        <dsp:cNvSpPr/>
      </dsp:nvSpPr>
      <dsp:spPr>
        <a:xfrm>
          <a:off x="1495384" y="1937352"/>
          <a:ext cx="3591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678C74-633C-405A-BC48-D6C71A07278A}">
      <dsp:nvSpPr>
        <dsp:cNvPr id="0" name=""/>
        <dsp:cNvSpPr/>
      </dsp:nvSpPr>
      <dsp:spPr>
        <a:xfrm rot="10800000">
          <a:off x="1854579" y="1937352"/>
          <a:ext cx="1106319" cy="124520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1D4C17-CD17-4DB1-9296-E3D9B17C5F69}">
      <dsp:nvSpPr>
        <dsp:cNvPr id="0" name=""/>
        <dsp:cNvSpPr/>
      </dsp:nvSpPr>
      <dsp:spPr>
        <a:xfrm>
          <a:off x="-58606" y="2212463"/>
          <a:ext cx="1671203" cy="88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85344" bIns="1524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Требования </a:t>
          </a:r>
          <a:r>
            <a:rPr lang="ru-RU" sz="1200" kern="1200" dirty="0"/>
            <a:t>к междисциплинарным   проектам,  социальным практикам</a:t>
          </a:r>
        </a:p>
      </dsp:txBody>
      <dsp:txXfrm>
        <a:off x="-58606" y="2212463"/>
        <a:ext cx="1671203" cy="885530"/>
      </dsp:txXfrm>
    </dsp:sp>
    <dsp:sp modelId="{D26D14D0-05E8-49B7-8F2B-CA77600F36DB}">
      <dsp:nvSpPr>
        <dsp:cNvPr id="0" name=""/>
        <dsp:cNvSpPr/>
      </dsp:nvSpPr>
      <dsp:spPr>
        <a:xfrm>
          <a:off x="1495384" y="2462255"/>
          <a:ext cx="3591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3A033A-FC02-4E9C-84FE-7951AE15A57C}">
      <dsp:nvSpPr>
        <dsp:cNvPr id="0" name=""/>
        <dsp:cNvSpPr/>
      </dsp:nvSpPr>
      <dsp:spPr>
        <a:xfrm rot="10800000">
          <a:off x="1854579" y="2462255"/>
          <a:ext cx="857277" cy="95018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64B8B0-5E44-48FB-890F-63A89CEC32BE}">
      <dsp:nvSpPr>
        <dsp:cNvPr id="0" name=""/>
        <dsp:cNvSpPr/>
      </dsp:nvSpPr>
      <dsp:spPr>
        <a:xfrm>
          <a:off x="-26731" y="3783970"/>
          <a:ext cx="1607453" cy="976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85344" bIns="1524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 Нормативное и методическое обеспечение реализации  </a:t>
          </a:r>
          <a:r>
            <a:rPr lang="ru-RU" sz="1200" kern="1200" dirty="0" smtClean="0"/>
            <a:t>(</a:t>
          </a:r>
          <a:r>
            <a:rPr lang="ru-RU" sz="1200" kern="1200" dirty="0" smtClean="0">
              <a:solidFill>
                <a:schemeClr val="tx1"/>
              </a:solidFill>
            </a:rPr>
            <a:t>ФГОС и ПООП  всех уровней общего образования, рабочие программы учебных предметов, планируемые результаты по учебным предметам, задания для оценки планируемых результатов, </a:t>
          </a:r>
          <a:r>
            <a:rPr lang="ru-RU" sz="1200" kern="1200" dirty="0" err="1" smtClean="0">
              <a:solidFill>
                <a:schemeClr val="tx1"/>
              </a:solidFill>
            </a:rPr>
            <a:t>КИМы</a:t>
          </a:r>
          <a:r>
            <a:rPr lang="ru-RU" sz="1200" kern="1200" dirty="0" smtClean="0">
              <a:solidFill>
                <a:schemeClr val="tx1"/>
              </a:solidFill>
            </a:rPr>
            <a:t> для оценки ЕГЭ и ОГЭ)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-26731" y="3783970"/>
        <a:ext cx="1607453" cy="976643"/>
      </dsp:txXfrm>
    </dsp:sp>
    <dsp:sp modelId="{BFE7AC86-227C-4936-9954-ECFF72D6C7DC}">
      <dsp:nvSpPr>
        <dsp:cNvPr id="0" name=""/>
        <dsp:cNvSpPr/>
      </dsp:nvSpPr>
      <dsp:spPr>
        <a:xfrm>
          <a:off x="1586067" y="3231139"/>
          <a:ext cx="3591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B4B346E-0C85-45C7-922C-7B39313BE412}">
      <dsp:nvSpPr>
        <dsp:cNvPr id="0" name=""/>
        <dsp:cNvSpPr/>
      </dsp:nvSpPr>
      <dsp:spPr>
        <a:xfrm rot="10800000">
          <a:off x="1930144" y="3234768"/>
          <a:ext cx="622604" cy="67049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DA2B2-DC5C-45EB-ADE9-D1BC23574B05}">
      <dsp:nvSpPr>
        <dsp:cNvPr id="0" name=""/>
        <dsp:cNvSpPr/>
      </dsp:nvSpPr>
      <dsp:spPr>
        <a:xfrm>
          <a:off x="101614" y="1880404"/>
          <a:ext cx="2829690" cy="28296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4C5471-A2BC-4118-B016-C2A655561A5F}">
      <dsp:nvSpPr>
        <dsp:cNvPr id="0" name=""/>
        <dsp:cNvSpPr/>
      </dsp:nvSpPr>
      <dsp:spPr>
        <a:xfrm>
          <a:off x="404409" y="2386400"/>
          <a:ext cx="2020870" cy="2020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D4C3C-70F7-42AC-BB5F-CDA23026DE9D}">
      <dsp:nvSpPr>
        <dsp:cNvPr id="0" name=""/>
        <dsp:cNvSpPr/>
      </dsp:nvSpPr>
      <dsp:spPr>
        <a:xfrm>
          <a:off x="808584" y="2790574"/>
          <a:ext cx="1212522" cy="1212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B693B-33BB-4E51-86C8-43DB2B015603}">
      <dsp:nvSpPr>
        <dsp:cNvPr id="0" name=""/>
        <dsp:cNvSpPr/>
      </dsp:nvSpPr>
      <dsp:spPr>
        <a:xfrm>
          <a:off x="1212758" y="3194749"/>
          <a:ext cx="404174" cy="4041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715C4A-521A-4BDE-AFE6-72135F2EBBF2}">
      <dsp:nvSpPr>
        <dsp:cNvPr id="0" name=""/>
        <dsp:cNvSpPr/>
      </dsp:nvSpPr>
      <dsp:spPr>
        <a:xfrm>
          <a:off x="3301305" y="651717"/>
          <a:ext cx="1414845" cy="676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Концепция  </a:t>
          </a:r>
          <a:r>
            <a:rPr lang="ru-RU" sz="1200" b="1" kern="1200" dirty="0" smtClean="0"/>
            <a:t>духовно-нравственного развития и воспитания</a:t>
          </a:r>
          <a:endParaRPr lang="ru-RU" sz="1200" b="1" kern="1200" dirty="0"/>
        </a:p>
      </dsp:txBody>
      <dsp:txXfrm>
        <a:off x="3301305" y="651717"/>
        <a:ext cx="1414845" cy="676767"/>
      </dsp:txXfrm>
    </dsp:sp>
    <dsp:sp modelId="{EB06F226-1600-43F5-95BB-B54B2028BA24}">
      <dsp:nvSpPr>
        <dsp:cNvPr id="0" name=""/>
        <dsp:cNvSpPr/>
      </dsp:nvSpPr>
      <dsp:spPr>
        <a:xfrm>
          <a:off x="2947594" y="1377144"/>
          <a:ext cx="3537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0396C-A9DB-4D4A-8F02-6273895DF784}">
      <dsp:nvSpPr>
        <dsp:cNvPr id="0" name=""/>
        <dsp:cNvSpPr/>
      </dsp:nvSpPr>
      <dsp:spPr>
        <a:xfrm rot="5400000">
          <a:off x="1169605" y="1599982"/>
          <a:ext cx="1999648" cy="155632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C70C34-8280-4493-925F-8C1523E9943A}">
      <dsp:nvSpPr>
        <dsp:cNvPr id="0" name=""/>
        <dsp:cNvSpPr/>
      </dsp:nvSpPr>
      <dsp:spPr>
        <a:xfrm>
          <a:off x="3301305" y="1778542"/>
          <a:ext cx="1414845" cy="676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Содержание </a:t>
          </a:r>
          <a:r>
            <a:rPr lang="ru-RU" sz="1200" kern="1200" dirty="0"/>
            <a:t>программ  </a:t>
          </a:r>
          <a:r>
            <a:rPr lang="ru-RU" sz="1200" kern="1200" dirty="0" smtClean="0"/>
            <a:t>воспитания и социализации</a:t>
          </a:r>
          <a:endParaRPr lang="ru-RU" sz="1200" kern="1200" dirty="0"/>
        </a:p>
      </dsp:txBody>
      <dsp:txXfrm>
        <a:off x="3301305" y="1778542"/>
        <a:ext cx="1414845" cy="676767"/>
      </dsp:txXfrm>
    </dsp:sp>
    <dsp:sp modelId="{4C489BB4-318C-44EB-9989-A7FD0D77F892}">
      <dsp:nvSpPr>
        <dsp:cNvPr id="0" name=""/>
        <dsp:cNvSpPr/>
      </dsp:nvSpPr>
      <dsp:spPr>
        <a:xfrm>
          <a:off x="2947594" y="2053912"/>
          <a:ext cx="3537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033C7-F22F-4B4A-8284-6B72D524734E}">
      <dsp:nvSpPr>
        <dsp:cNvPr id="0" name=""/>
        <dsp:cNvSpPr/>
      </dsp:nvSpPr>
      <dsp:spPr>
        <a:xfrm rot="5400000">
          <a:off x="1515770" y="2265667"/>
          <a:ext cx="1642163" cy="121912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928F0-293A-4F06-9D65-37947D086F18}">
      <dsp:nvSpPr>
        <dsp:cNvPr id="0" name=""/>
        <dsp:cNvSpPr/>
      </dsp:nvSpPr>
      <dsp:spPr>
        <a:xfrm>
          <a:off x="3331158" y="2451252"/>
          <a:ext cx="1298318" cy="677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Содержание </a:t>
          </a:r>
          <a:r>
            <a:rPr lang="ru-RU" sz="1200" kern="1200" dirty="0"/>
            <a:t>программ внеурочной деятельности</a:t>
          </a:r>
        </a:p>
      </dsp:txBody>
      <dsp:txXfrm>
        <a:off x="3331158" y="2451252"/>
        <a:ext cx="1298318" cy="677166"/>
      </dsp:txXfrm>
    </dsp:sp>
    <dsp:sp modelId="{D4459124-9D2F-44F0-A258-DB12111F7381}">
      <dsp:nvSpPr>
        <dsp:cNvPr id="0" name=""/>
        <dsp:cNvSpPr/>
      </dsp:nvSpPr>
      <dsp:spPr>
        <a:xfrm>
          <a:off x="2947594" y="2730679"/>
          <a:ext cx="3537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48456-B199-43D3-8DAD-4FC0C88C161C}">
      <dsp:nvSpPr>
        <dsp:cNvPr id="0" name=""/>
        <dsp:cNvSpPr/>
      </dsp:nvSpPr>
      <dsp:spPr>
        <a:xfrm rot="5400000">
          <a:off x="1850853" y="2886076"/>
          <a:ext cx="1252609" cy="94087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0E5DF-0E08-42CE-AB24-1E6CC9B53F79}">
      <dsp:nvSpPr>
        <dsp:cNvPr id="0" name=""/>
        <dsp:cNvSpPr/>
      </dsp:nvSpPr>
      <dsp:spPr>
        <a:xfrm>
          <a:off x="3342166" y="3615511"/>
          <a:ext cx="1373984" cy="2234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Нормативное и методическое обеспечение   реализации </a:t>
          </a:r>
          <a:r>
            <a:rPr lang="ru-RU" sz="1200" kern="1200" dirty="0" smtClean="0"/>
            <a:t> </a:t>
          </a:r>
          <a:r>
            <a:rPr lang="ru-RU" sz="1200" kern="1200" dirty="0" smtClean="0">
              <a:solidFill>
                <a:schemeClr val="tx1"/>
              </a:solidFill>
            </a:rPr>
            <a:t>(ФГОС и ПООП всех уровней общего образования, программы воспитания и социализации всех уровней общего образования, рабочие программы внеурочной деятельности, оценка результатов внеурочной деятельности)   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3342166" y="3615511"/>
        <a:ext cx="1373984" cy="2234930"/>
      </dsp:txXfrm>
    </dsp:sp>
    <dsp:sp modelId="{FBDDF451-E7B8-4C29-B7F0-979AE8441B7A}">
      <dsp:nvSpPr>
        <dsp:cNvPr id="0" name=""/>
        <dsp:cNvSpPr/>
      </dsp:nvSpPr>
      <dsp:spPr>
        <a:xfrm>
          <a:off x="2899786" y="3432847"/>
          <a:ext cx="35371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2435D-5269-4345-937F-17C798303572}">
      <dsp:nvSpPr>
        <dsp:cNvPr id="0" name=""/>
        <dsp:cNvSpPr/>
      </dsp:nvSpPr>
      <dsp:spPr>
        <a:xfrm rot="5400000">
          <a:off x="2186737" y="3508939"/>
          <a:ext cx="860980" cy="65743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CE30E-243B-4B4F-8951-7955AD0B1168}">
      <dsp:nvSpPr>
        <dsp:cNvPr id="0" name=""/>
        <dsp:cNvSpPr/>
      </dsp:nvSpPr>
      <dsp:spPr>
        <a:xfrm>
          <a:off x="3437" y="744408"/>
          <a:ext cx="2067222" cy="1183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Средневековый период Российской истории</a:t>
          </a:r>
          <a:endParaRPr lang="ru-RU" sz="1400" b="1" kern="1200" dirty="0"/>
        </a:p>
      </dsp:txBody>
      <dsp:txXfrm>
        <a:off x="3437" y="744408"/>
        <a:ext cx="2067222" cy="1183103"/>
      </dsp:txXfrm>
    </dsp:sp>
    <dsp:sp modelId="{68A4E182-4D72-4C72-94CF-C21F9CBAF275}">
      <dsp:nvSpPr>
        <dsp:cNvPr id="0" name=""/>
        <dsp:cNvSpPr/>
      </dsp:nvSpPr>
      <dsp:spPr>
        <a:xfrm>
          <a:off x="3437" y="1724579"/>
          <a:ext cx="2067222" cy="2817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Воспитание человека, укорененного в духовных традициях православия</a:t>
          </a:r>
          <a:endParaRPr lang="ru-RU" sz="1400" kern="1200" dirty="0"/>
        </a:p>
      </dsp:txBody>
      <dsp:txXfrm>
        <a:off x="3437" y="1724579"/>
        <a:ext cx="2067222" cy="2817399"/>
      </dsp:txXfrm>
    </dsp:sp>
    <dsp:sp modelId="{74946358-30E6-4845-BE82-1555021EABE0}">
      <dsp:nvSpPr>
        <dsp:cNvPr id="0" name=""/>
        <dsp:cNvSpPr/>
      </dsp:nvSpPr>
      <dsp:spPr>
        <a:xfrm>
          <a:off x="2360071" y="744408"/>
          <a:ext cx="2067222" cy="1183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Период Российской империи </a:t>
          </a:r>
          <a:r>
            <a:rPr lang="en-US" sz="1400" b="1" kern="1200" dirty="0" smtClean="0"/>
            <a:t>XVII </a:t>
          </a:r>
          <a:r>
            <a:rPr lang="ru-RU" sz="1400" b="1" kern="1200" dirty="0" smtClean="0"/>
            <a:t>в.</a:t>
          </a:r>
          <a:r>
            <a:rPr lang="en-US" sz="1400" b="1" kern="1200" dirty="0" smtClean="0"/>
            <a:t>-</a:t>
          </a: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1917 </a:t>
          </a:r>
          <a:r>
            <a:rPr lang="ru-RU" sz="1400" b="1" kern="1200" dirty="0" smtClean="0"/>
            <a:t>г.</a:t>
          </a:r>
          <a:endParaRPr lang="ru-RU" sz="1400" b="1" kern="1200" dirty="0"/>
        </a:p>
      </dsp:txBody>
      <dsp:txXfrm>
        <a:off x="2360071" y="744408"/>
        <a:ext cx="2067222" cy="1183103"/>
      </dsp:txXfrm>
    </dsp:sp>
    <dsp:sp modelId="{50B6BA6F-9399-4637-B49C-FFC7F9CF9ACE}">
      <dsp:nvSpPr>
        <dsp:cNvPr id="0" name=""/>
        <dsp:cNvSpPr/>
      </dsp:nvSpPr>
      <dsp:spPr>
        <a:xfrm>
          <a:off x="2360071" y="1724579"/>
          <a:ext cx="2067222" cy="2817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Воспитание «человека государственного, слуги царю и Отчеству», отличающегося «беззаветным служением на благо и силу Отчества» (М.В.Ломоносов)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en-US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XIX</a:t>
          </a:r>
          <a:r>
            <a: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 век –  «Самодержавие-православие-народность» </a:t>
          </a:r>
        </a:p>
      </dsp:txBody>
      <dsp:txXfrm>
        <a:off x="2360071" y="1724579"/>
        <a:ext cx="2067222" cy="2817399"/>
      </dsp:txXfrm>
    </dsp:sp>
    <dsp:sp modelId="{D79597F5-5374-497E-9BC2-FAE52CAFBE88}">
      <dsp:nvSpPr>
        <dsp:cNvPr id="0" name=""/>
        <dsp:cNvSpPr/>
      </dsp:nvSpPr>
      <dsp:spPr>
        <a:xfrm>
          <a:off x="4716705" y="747255"/>
          <a:ext cx="2067222" cy="1171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Советский период 1917-1991 </a:t>
          </a:r>
          <a:r>
            <a:rPr lang="ru-RU" sz="1400" b="1" kern="1200" dirty="0" err="1" smtClean="0"/>
            <a:t>гг</a:t>
          </a:r>
          <a:r>
            <a:rPr lang="ru-RU" sz="1400" b="1" kern="1200" dirty="0" smtClean="0"/>
            <a:t> .</a:t>
          </a:r>
          <a:endParaRPr lang="ru-RU" sz="1400" b="1" kern="1200" dirty="0"/>
        </a:p>
      </dsp:txBody>
      <dsp:txXfrm>
        <a:off x="4716705" y="747255"/>
        <a:ext cx="2067222" cy="1171717"/>
      </dsp:txXfrm>
    </dsp:sp>
    <dsp:sp modelId="{C4C7C481-176E-41C7-B7E4-793E8B86A66B}">
      <dsp:nvSpPr>
        <dsp:cNvPr id="0" name=""/>
        <dsp:cNvSpPr/>
      </dsp:nvSpPr>
      <dsp:spPr>
        <a:xfrm>
          <a:off x="4716705" y="1721733"/>
          <a:ext cx="2067222" cy="2817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Воспитание советского человека - строителя коммунизма</a:t>
          </a:r>
          <a:endParaRPr lang="ru-RU" sz="1400" kern="1200" dirty="0"/>
        </a:p>
      </dsp:txBody>
      <dsp:txXfrm>
        <a:off x="4716705" y="1721733"/>
        <a:ext cx="2067222" cy="2817399"/>
      </dsp:txXfrm>
    </dsp:sp>
    <dsp:sp modelId="{8914C93D-9267-4B8D-952F-ACEF741C03F3}">
      <dsp:nvSpPr>
        <dsp:cNvPr id="0" name=""/>
        <dsp:cNvSpPr/>
      </dsp:nvSpPr>
      <dsp:spPr>
        <a:xfrm>
          <a:off x="7073339" y="780128"/>
          <a:ext cx="2067222" cy="10402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Постсоветский период (1991-2000 гг.) </a:t>
          </a:r>
          <a:endParaRPr lang="ru-RU" sz="1400" b="1" kern="1200" dirty="0"/>
        </a:p>
      </dsp:txBody>
      <dsp:txXfrm>
        <a:off x="7073339" y="780128"/>
        <a:ext cx="2067222" cy="1040224"/>
      </dsp:txXfrm>
    </dsp:sp>
    <dsp:sp modelId="{BF022D1C-F30E-4C98-AE89-307FC52E897F}">
      <dsp:nvSpPr>
        <dsp:cNvPr id="0" name=""/>
        <dsp:cNvSpPr/>
      </dsp:nvSpPr>
      <dsp:spPr>
        <a:xfrm>
          <a:off x="7073339" y="1688859"/>
          <a:ext cx="2067222" cy="28173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400" b="1" i="0" u="none" strike="noStrike" kern="1200" cap="none" spc="0" normalizeH="0" baseline="0" noProof="0" dirty="0" err="1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Деиделогизация</a:t>
          </a:r>
          <a:r>
            <a: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 образования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altLang="ru-RU" sz="14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rPr>
            <a:t>Свободная в самоопределении и развитии личность</a:t>
          </a:r>
          <a:endParaRPr kumimoji="0" lang="ru-RU" altLang="ru-RU" sz="1400" b="1" i="0" u="none" strike="noStrike" kern="1200" cap="none" spc="0" normalizeH="0" baseline="0" noProof="0" dirty="0" smtClean="0">
            <a:ln>
              <a:noFill/>
            </a:ln>
            <a:solidFill>
              <a:srgbClr val="002060"/>
            </a:solidFill>
            <a:effectLst/>
            <a:uLnTx/>
            <a:uFillTx/>
            <a:latin typeface="+mn-lt"/>
            <a:ea typeface="+mn-ea"/>
            <a:cs typeface="+mn-cs"/>
          </a:endParaRPr>
        </a:p>
      </dsp:txBody>
      <dsp:txXfrm>
        <a:off x="7073339" y="1688859"/>
        <a:ext cx="2067222" cy="2817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468" cy="493941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742" y="0"/>
            <a:ext cx="2918468" cy="493941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r">
              <a:defRPr sz="1200"/>
            </a:lvl1pPr>
          </a:lstStyle>
          <a:p>
            <a:fld id="{8092F751-84E8-4C09-8DA2-29B0B773687B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2372"/>
            <a:ext cx="2918468" cy="49394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742" y="9372372"/>
            <a:ext cx="2918468" cy="493941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r">
              <a:defRPr sz="1200"/>
            </a:lvl1pPr>
          </a:lstStyle>
          <a:p>
            <a:fld id="{CC0D9E84-1B4A-4E68-BEB5-ED4968FF53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433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>
              <a:defRPr sz="1300"/>
            </a:lvl1pPr>
          </a:lstStyle>
          <a:p>
            <a:fld id="{52143AF5-B7EC-4D04-9A3B-C41D54ABCED2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8" tIns="47429" rIns="94858" bIns="4742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4858" tIns="47429" rIns="94858" bIns="4742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>
              <a:defRPr sz="1300"/>
            </a:lvl1pPr>
          </a:lstStyle>
          <a:p>
            <a:fld id="{3E663C35-8759-4E76-A40B-BBF3680C76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08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63C35-8759-4E76-A40B-BBF3680C76F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01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500">
                <a:solidFill>
                  <a:schemeClr val="tx1"/>
                </a:solidFill>
                <a:latin typeface="Times" pitchFamily="18" charset="0"/>
              </a:defRPr>
            </a:lvl1pPr>
            <a:lvl2pPr marL="770714" indent="-296428">
              <a:defRPr sz="2500">
                <a:solidFill>
                  <a:schemeClr val="tx1"/>
                </a:solidFill>
                <a:latin typeface="Times" pitchFamily="18" charset="0"/>
              </a:defRPr>
            </a:lvl2pPr>
            <a:lvl3pPr marL="1185714" indent="-237143">
              <a:defRPr sz="2500">
                <a:solidFill>
                  <a:schemeClr val="tx1"/>
                </a:solidFill>
                <a:latin typeface="Times" pitchFamily="18" charset="0"/>
              </a:defRPr>
            </a:lvl3pPr>
            <a:lvl4pPr marL="1659999" indent="-237143">
              <a:defRPr sz="2500">
                <a:solidFill>
                  <a:schemeClr val="tx1"/>
                </a:solidFill>
                <a:latin typeface="Times" pitchFamily="18" charset="0"/>
              </a:defRPr>
            </a:lvl4pPr>
            <a:lvl5pPr marL="2134285" indent="-237143">
              <a:defRPr sz="2500">
                <a:solidFill>
                  <a:schemeClr val="tx1"/>
                </a:solidFill>
                <a:latin typeface="Times" pitchFamily="18" charset="0"/>
              </a:defRPr>
            </a:lvl5pPr>
            <a:lvl6pPr marL="2608570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6pPr>
            <a:lvl7pPr marL="3082856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7pPr>
            <a:lvl8pPr marL="3557141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8pPr>
            <a:lvl9pPr marL="4031427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B845F23-82E6-4ABD-9222-2E01296982D1}" type="slidenum">
              <a:rPr lang="ru-RU" altLang="ru-RU" sz="1300"/>
              <a:pPr/>
              <a:t>57</a:t>
            </a:fld>
            <a:endParaRPr lang="ru-RU" altLang="ru-RU" sz="1300"/>
          </a:p>
        </p:txBody>
      </p:sp>
    </p:spTree>
    <p:extLst>
      <p:ext uri="{BB962C8B-B14F-4D97-AF65-F5344CB8AC3E}">
        <p14:creationId xmlns:p14="http://schemas.microsoft.com/office/powerpoint/2010/main" val="4230386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500">
                <a:solidFill>
                  <a:schemeClr val="tx1"/>
                </a:solidFill>
                <a:latin typeface="Times" pitchFamily="18" charset="0"/>
              </a:defRPr>
            </a:lvl1pPr>
            <a:lvl2pPr marL="770714" indent="-296428">
              <a:defRPr sz="2500">
                <a:solidFill>
                  <a:schemeClr val="tx1"/>
                </a:solidFill>
                <a:latin typeface="Times" pitchFamily="18" charset="0"/>
              </a:defRPr>
            </a:lvl2pPr>
            <a:lvl3pPr marL="1185714" indent="-237143">
              <a:defRPr sz="2500">
                <a:solidFill>
                  <a:schemeClr val="tx1"/>
                </a:solidFill>
                <a:latin typeface="Times" pitchFamily="18" charset="0"/>
              </a:defRPr>
            </a:lvl3pPr>
            <a:lvl4pPr marL="1659999" indent="-237143">
              <a:defRPr sz="2500">
                <a:solidFill>
                  <a:schemeClr val="tx1"/>
                </a:solidFill>
                <a:latin typeface="Times" pitchFamily="18" charset="0"/>
              </a:defRPr>
            </a:lvl4pPr>
            <a:lvl5pPr marL="2134285" indent="-237143">
              <a:defRPr sz="2500">
                <a:solidFill>
                  <a:schemeClr val="tx1"/>
                </a:solidFill>
                <a:latin typeface="Times" pitchFamily="18" charset="0"/>
              </a:defRPr>
            </a:lvl5pPr>
            <a:lvl6pPr marL="2608570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6pPr>
            <a:lvl7pPr marL="3082856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7pPr>
            <a:lvl8pPr marL="3557141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8pPr>
            <a:lvl9pPr marL="4031427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957AF63C-D421-4D3C-B9A8-70BBCCAB797B}" type="slidenum">
              <a:rPr lang="ru-RU" altLang="ru-RU" sz="1300"/>
              <a:pPr/>
              <a:t>60</a:t>
            </a:fld>
            <a:endParaRPr lang="ru-RU" altLang="ru-RU" sz="1300"/>
          </a:p>
        </p:txBody>
      </p:sp>
    </p:spTree>
    <p:extLst>
      <p:ext uri="{BB962C8B-B14F-4D97-AF65-F5344CB8AC3E}">
        <p14:creationId xmlns:p14="http://schemas.microsoft.com/office/powerpoint/2010/main" val="3134219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500">
                <a:solidFill>
                  <a:schemeClr val="tx1"/>
                </a:solidFill>
                <a:latin typeface="Times" pitchFamily="18" charset="0"/>
              </a:defRPr>
            </a:lvl1pPr>
            <a:lvl2pPr marL="770714" indent="-296428">
              <a:defRPr sz="2500">
                <a:solidFill>
                  <a:schemeClr val="tx1"/>
                </a:solidFill>
                <a:latin typeface="Times" pitchFamily="18" charset="0"/>
              </a:defRPr>
            </a:lvl2pPr>
            <a:lvl3pPr marL="1185714" indent="-237143">
              <a:defRPr sz="2500">
                <a:solidFill>
                  <a:schemeClr val="tx1"/>
                </a:solidFill>
                <a:latin typeface="Times" pitchFamily="18" charset="0"/>
              </a:defRPr>
            </a:lvl3pPr>
            <a:lvl4pPr marL="1659999" indent="-237143">
              <a:defRPr sz="2500">
                <a:solidFill>
                  <a:schemeClr val="tx1"/>
                </a:solidFill>
                <a:latin typeface="Times" pitchFamily="18" charset="0"/>
              </a:defRPr>
            </a:lvl4pPr>
            <a:lvl5pPr marL="2134285" indent="-237143">
              <a:defRPr sz="2500">
                <a:solidFill>
                  <a:schemeClr val="tx1"/>
                </a:solidFill>
                <a:latin typeface="Times" pitchFamily="18" charset="0"/>
              </a:defRPr>
            </a:lvl5pPr>
            <a:lvl6pPr marL="2608570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6pPr>
            <a:lvl7pPr marL="3082856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7pPr>
            <a:lvl8pPr marL="3557141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8pPr>
            <a:lvl9pPr marL="4031427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0D581647-1D1D-4EFF-A7FD-077B1E024FBE}" type="slidenum">
              <a:rPr lang="ru-RU" altLang="ru-RU" sz="1300"/>
              <a:pPr/>
              <a:t>61</a:t>
            </a:fld>
            <a:endParaRPr lang="ru-RU" altLang="ru-RU" sz="1300"/>
          </a:p>
        </p:txBody>
      </p:sp>
    </p:spTree>
    <p:extLst>
      <p:ext uri="{BB962C8B-B14F-4D97-AF65-F5344CB8AC3E}">
        <p14:creationId xmlns:p14="http://schemas.microsoft.com/office/powerpoint/2010/main" val="3773578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63C35-8759-4E76-A40B-BBF3680C76F9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013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4EDC9B-10E5-49E9-A429-97ED739C4B6C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73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475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86282" indent="-302416"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209666" indent="-241933"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93531" indent="-241933"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177397" indent="-241933"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661263" indent="-24193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3145130" indent="-24193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628996" indent="-24193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4112861" indent="-24193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6CFDF7-5F07-42F6-8136-05C9DF0023F4}" type="slidenum">
              <a:rPr lang="ru-RU" altLang="ru-RU">
                <a:solidFill>
                  <a:srgbClr val="000000"/>
                </a:solidFill>
              </a:rPr>
              <a:pPr eaLnBrk="1" hangingPunct="1"/>
              <a:t>81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707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29998-CACE-4F66-A847-9683280026C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548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129B4-A678-4F81-9792-EB45E485CBA3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32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63C35-8759-4E76-A40B-BBF3680C76F9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687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38477-A4A5-42D7-B9E5-853A139EB6F3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203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CA877-3578-4230-9506-F013FCB30767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36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63C35-8759-4E76-A40B-BBF3680C76F9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643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500">
                <a:solidFill>
                  <a:schemeClr val="tx1"/>
                </a:solidFill>
                <a:latin typeface="Times" pitchFamily="18" charset="0"/>
              </a:defRPr>
            </a:lvl1pPr>
            <a:lvl2pPr marL="770714" indent="-296428">
              <a:defRPr sz="2500">
                <a:solidFill>
                  <a:schemeClr val="tx1"/>
                </a:solidFill>
                <a:latin typeface="Times" pitchFamily="18" charset="0"/>
              </a:defRPr>
            </a:lvl2pPr>
            <a:lvl3pPr marL="1185714" indent="-237143">
              <a:defRPr sz="2500">
                <a:solidFill>
                  <a:schemeClr val="tx1"/>
                </a:solidFill>
                <a:latin typeface="Times" pitchFamily="18" charset="0"/>
              </a:defRPr>
            </a:lvl3pPr>
            <a:lvl4pPr marL="1659999" indent="-237143">
              <a:defRPr sz="2500">
                <a:solidFill>
                  <a:schemeClr val="tx1"/>
                </a:solidFill>
                <a:latin typeface="Times" pitchFamily="18" charset="0"/>
              </a:defRPr>
            </a:lvl4pPr>
            <a:lvl5pPr marL="2134285" indent="-237143">
              <a:defRPr sz="2500">
                <a:solidFill>
                  <a:schemeClr val="tx1"/>
                </a:solidFill>
                <a:latin typeface="Times" pitchFamily="18" charset="0"/>
              </a:defRPr>
            </a:lvl5pPr>
            <a:lvl6pPr marL="2608570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6pPr>
            <a:lvl7pPr marL="3082856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7pPr>
            <a:lvl8pPr marL="3557141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8pPr>
            <a:lvl9pPr marL="4031427" indent="-23714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B845F23-82E6-4ABD-9222-2E01296982D1}" type="slidenum">
              <a:rPr lang="ru-RU" altLang="ru-RU" sz="1300"/>
              <a:pPr/>
              <a:t>51</a:t>
            </a:fld>
            <a:endParaRPr lang="ru-RU" altLang="ru-RU" sz="1300"/>
          </a:p>
        </p:txBody>
      </p:sp>
    </p:spTree>
    <p:extLst>
      <p:ext uri="{BB962C8B-B14F-4D97-AF65-F5344CB8AC3E}">
        <p14:creationId xmlns:p14="http://schemas.microsoft.com/office/powerpoint/2010/main" val="423038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8E97-D389-4F23-BCD6-EDAF2A31022A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4D87-A691-4837-9EF9-FBF8A55364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5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8E97-D389-4F23-BCD6-EDAF2A31022A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4D87-A691-4837-9EF9-FBF8A55364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55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8E97-D389-4F23-BCD6-EDAF2A31022A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4D87-A691-4837-9EF9-FBF8A55364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555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EA16-1BCA-42CA-B12E-3AF6D83B406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CC82-907E-406D-98FA-3D1CC499D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EA16-1BCA-42CA-B12E-3AF6D83B406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CC82-907E-406D-98FA-3D1CC499D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EA16-1BCA-42CA-B12E-3AF6D83B406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CC82-907E-406D-98FA-3D1CC499D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EA16-1BCA-42CA-B12E-3AF6D83B406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CC82-907E-406D-98FA-3D1CC499D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EA16-1BCA-42CA-B12E-3AF6D83B406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CC82-907E-406D-98FA-3D1CC499D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EA16-1BCA-42CA-B12E-3AF6D83B406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CC82-907E-406D-98FA-3D1CC499D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EA16-1BCA-42CA-B12E-3AF6D83B406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CC82-907E-406D-98FA-3D1CC499D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EA16-1BCA-42CA-B12E-3AF6D83B406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CC82-907E-406D-98FA-3D1CC499D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8E97-D389-4F23-BCD6-EDAF2A31022A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4D87-A691-4837-9EF9-FBF8A55364D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0"/>
            <a:ext cx="1857356" cy="35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0"/>
            <a:ext cx="928694" cy="35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EA16-1BCA-42CA-B12E-3AF6D83B406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CC82-907E-406D-98FA-3D1CC499D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EA16-1BCA-42CA-B12E-3AF6D83B406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CC82-907E-406D-98FA-3D1CC499D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EA16-1BCA-42CA-B12E-3AF6D83B406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CC82-907E-406D-98FA-3D1CC499D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8BCD-FE87-4693-A9F6-9D16C714F3C7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FB12-0971-48D0-8635-041947A31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8BCD-FE87-4693-A9F6-9D16C714F3C7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FB12-0971-48D0-8635-041947A31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8BCD-FE87-4693-A9F6-9D16C714F3C7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FB12-0971-48D0-8635-041947A31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8BCD-FE87-4693-A9F6-9D16C714F3C7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FB12-0971-48D0-8635-041947A31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8BCD-FE87-4693-A9F6-9D16C714F3C7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FB12-0971-48D0-8635-041947A31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8BCD-FE87-4693-A9F6-9D16C714F3C7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FB12-0971-48D0-8635-041947A31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8BCD-FE87-4693-A9F6-9D16C714F3C7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FB12-0971-48D0-8635-041947A31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8E97-D389-4F23-BCD6-EDAF2A31022A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4D87-A691-4837-9EF9-FBF8A55364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5214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8BCD-FE87-4693-A9F6-9D16C714F3C7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FB12-0971-48D0-8635-041947A31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8BCD-FE87-4693-A9F6-9D16C714F3C7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FB12-0971-48D0-8635-041947A31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8BCD-FE87-4693-A9F6-9D16C714F3C7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FB12-0971-48D0-8635-041947A31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8BCD-FE87-4693-A9F6-9D16C714F3C7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FB12-0971-48D0-8635-041947A31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8E97-D389-4F23-BCD6-EDAF2A31022A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4D87-A691-4837-9EF9-FBF8A55364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514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8E97-D389-4F23-BCD6-EDAF2A31022A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4D87-A691-4837-9EF9-FBF8A55364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07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8E97-D389-4F23-BCD6-EDAF2A31022A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4D87-A691-4837-9EF9-FBF8A55364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56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8E97-D389-4F23-BCD6-EDAF2A31022A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4D87-A691-4837-9EF9-FBF8A55364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094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8E97-D389-4F23-BCD6-EDAF2A31022A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4D87-A691-4837-9EF9-FBF8A55364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73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8E97-D389-4F23-BCD6-EDAF2A31022A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4D87-A691-4837-9EF9-FBF8A55364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82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E8E97-D389-4F23-BCD6-EDAF2A31022A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24D87-A691-4837-9EF9-FBF8A55364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81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EA16-1BCA-42CA-B12E-3AF6D83B406E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FCC82-907E-406D-98FA-3D1CC499DA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D8BCD-FE87-4693-A9F6-9D16C714F3C7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7FB12-0971-48D0-8635-041947A31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39.png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39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4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hyperlink" Target="http://www.lanitedu.ru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3429000"/>
            <a:ext cx="8678198" cy="4929222"/>
          </a:xfrm>
        </p:spPr>
        <p:txBody>
          <a:bodyPr>
            <a:norm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dirty="0" smtClean="0"/>
              <a:t>   </a:t>
            </a:r>
            <a:r>
              <a:rPr lang="ru-RU" sz="3600" b="1" dirty="0" smtClean="0">
                <a:solidFill>
                  <a:srgbClr val="0070C0"/>
                </a:solidFill>
              </a:rPr>
              <a:t>Сетевое общество: </a:t>
            </a:r>
            <a:r>
              <a:rPr lang="ru-RU" sz="3600" b="1" dirty="0">
                <a:solidFill>
                  <a:srgbClr val="0070C0"/>
                </a:solidFill>
              </a:rPr>
              <a:t>д</a:t>
            </a:r>
            <a:r>
              <a:rPr lang="ru-RU" sz="3600" b="1" dirty="0" smtClean="0">
                <a:solidFill>
                  <a:srgbClr val="0070C0"/>
                </a:solidFill>
              </a:rPr>
              <a:t>уховно-нравственное развитие, воспитание и социализация личности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06498" name="Picture 2" descr="https://im0-tub-ru.yandex.net/i?id=258b98601553a3bea95e88360833cf0b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4571968" cy="2928958"/>
          </a:xfrm>
          <a:prstGeom prst="rect">
            <a:avLst/>
          </a:prstGeom>
          <a:noFill/>
        </p:spPr>
      </p:pic>
      <p:pic>
        <p:nvPicPr>
          <p:cNvPr id="106500" name="Picture 4" descr="https://im0-tub-ru.yandex.net/i?id=3c63d7f118b407c3090416ce7a857ec6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4572000" cy="292895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72198" y="5877272"/>
            <a:ext cx="3071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Александр Кондаков – Генеральный директор </a:t>
            </a:r>
          </a:p>
          <a:p>
            <a:r>
              <a:rPr lang="ru-RU" sz="1000" b="1" dirty="0" smtClean="0">
                <a:solidFill>
                  <a:srgbClr val="002060"/>
                </a:solidFill>
              </a:rPr>
              <a:t>компании «Мобильное Электронное Образование», Президент Института мобильных образовательных систем, д.п.н., член-корр. РАО </a:t>
            </a:r>
            <a:endParaRPr lang="ru-RU" sz="1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42918"/>
            <a:ext cx="8537729" cy="1511063"/>
          </a:xfrm>
        </p:spPr>
        <p:txBody>
          <a:bodyPr>
            <a:noAutofit/>
          </a:bodyPr>
          <a:lstStyle/>
          <a:p>
            <a:pPr algn="just">
              <a:buNone/>
            </a:pPr>
            <a:endParaRPr lang="ru-RU" sz="2800" b="1" dirty="0" smtClean="0">
              <a:solidFill>
                <a:srgbClr val="0070C0"/>
              </a:solidFill>
            </a:endParaRPr>
          </a:p>
          <a:p>
            <a:pPr algn="just"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    СЕТЕВАЯ СОЦИАЛИЗАЦИЯ - </a:t>
            </a:r>
            <a:r>
              <a:rPr lang="ru-RU" sz="2800" dirty="0" smtClean="0">
                <a:solidFill>
                  <a:srgbClr val="002060"/>
                </a:solidFill>
              </a:rPr>
              <a:t>ведущий фактор становления идентичности личности в современной сетевой культуре в </a:t>
            </a:r>
            <a:r>
              <a:rPr lang="ru-RU" sz="2800" dirty="0">
                <a:solidFill>
                  <a:srgbClr val="002060"/>
                </a:solidFill>
              </a:rPr>
              <a:t>условиях глобального </a:t>
            </a:r>
            <a:r>
              <a:rPr lang="ru-RU" sz="2800" dirty="0" smtClean="0">
                <a:solidFill>
                  <a:srgbClr val="002060"/>
                </a:solidFill>
              </a:rPr>
              <a:t>мира, </a:t>
            </a:r>
            <a:r>
              <a:rPr lang="ru-RU" sz="2800" dirty="0">
                <a:solidFill>
                  <a:srgbClr val="002060"/>
                </a:solidFill>
              </a:rPr>
              <a:t>во многом осуществляется за пределами  системы образования</a:t>
            </a:r>
          </a:p>
          <a:p>
            <a:pPr marL="0">
              <a:spcBef>
                <a:spcPts val="0"/>
              </a:spcBef>
              <a:buNone/>
            </a:pP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3062" y="4479416"/>
            <a:ext cx="8171786" cy="1234471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ctr">
              <a:buNone/>
            </a:pPr>
            <a:r>
              <a:rPr lang="ru-RU" sz="3800" b="1" dirty="0" smtClean="0">
                <a:solidFill>
                  <a:srgbClr val="0070C0"/>
                </a:solidFill>
              </a:rPr>
              <a:t>РИСК</a:t>
            </a:r>
            <a:r>
              <a:rPr lang="ru-RU" sz="3800" b="1" i="1" dirty="0" smtClean="0">
                <a:solidFill>
                  <a:srgbClr val="C00000"/>
                </a:solidFill>
              </a:rPr>
              <a:t> </a:t>
            </a:r>
            <a:r>
              <a:rPr lang="ru-RU" sz="3800" b="1" i="1" dirty="0">
                <a:solidFill>
                  <a:srgbClr val="002060"/>
                </a:solidFill>
              </a:rPr>
              <a:t>– стихийное </a:t>
            </a:r>
            <a:endParaRPr lang="ru-RU" sz="38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800" b="1" i="1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3800" b="1" i="1" dirty="0">
                <a:solidFill>
                  <a:srgbClr val="002060"/>
                </a:solidFill>
              </a:rPr>
              <a:t>идентичности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413" y="642918"/>
            <a:ext cx="7750677" cy="1062633"/>
          </a:xfrm>
        </p:spPr>
        <p:txBody>
          <a:bodyPr>
            <a:noAutofit/>
          </a:bodyPr>
          <a:lstStyle/>
          <a:p>
            <a:r>
              <a:rPr lang="ru-RU" sz="3800" b="1" dirty="0" smtClean="0">
                <a:solidFill>
                  <a:srgbClr val="0070C0"/>
                </a:solidFill>
              </a:rPr>
              <a:t>Информационно-образовательная среда</a:t>
            </a:r>
            <a:endParaRPr lang="ru-RU" sz="38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7278" y="2214554"/>
            <a:ext cx="7959123" cy="3868201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/>
              <a:t>   </a:t>
            </a:r>
            <a:r>
              <a:rPr lang="ru-RU" b="1" dirty="0" smtClean="0">
                <a:solidFill>
                  <a:srgbClr val="002060"/>
                </a:solidFill>
              </a:rPr>
              <a:t>Сетевое социальное и культурное пространство конструирования идентичности    личности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002060"/>
                </a:solidFill>
              </a:rPr>
              <a:t>чувствительное к разнообразию жизни, социокультурной динамике общества, запросам семьи, особенностям ребенка, коммуникативным и сетевым методологиям</a:t>
            </a:r>
          </a:p>
          <a:p>
            <a:pPr>
              <a:buNone/>
            </a:pPr>
            <a:r>
              <a:rPr lang="ru-RU" b="1" dirty="0" smtClean="0"/>
              <a:t>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Модели занятости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841575"/>
              </p:ext>
            </p:extLst>
          </p:nvPr>
        </p:nvGraphicFramePr>
        <p:xfrm>
          <a:off x="35496" y="1500174"/>
          <a:ext cx="9108504" cy="5357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0438"/>
                <a:gridCol w="4198066"/>
              </a:tblGrid>
              <a:tr h="8929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Традиционная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Новая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446485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Стабильное рабочее место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Бессрочный трудовой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  договор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Занятость в течение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 рабочего дня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Четкая профессиональная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 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позиция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Перспективы карьерного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  продвижения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Мобильное рабочее место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Гибкий график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Срочный трудовой договор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Гибкие (неустойчивые)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 формы занятости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4291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 жизни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691192"/>
              </p:ext>
            </p:extLst>
          </p:nvPr>
        </p:nvGraphicFramePr>
        <p:xfrm>
          <a:off x="0" y="1000108"/>
          <a:ext cx="9144000" cy="5857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810"/>
                <a:gridCol w="4929190"/>
              </a:tblGrid>
              <a:tr h="124961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Индустриальное общество</a:t>
                      </a:r>
                    </a:p>
                    <a:p>
                      <a:r>
                        <a:rPr lang="ru-RU" sz="2000" dirty="0" smtClean="0"/>
                        <a:t>Массовое производство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Сетевое общество</a:t>
                      </a:r>
                    </a:p>
                    <a:p>
                      <a:r>
                        <a:rPr lang="ru-RU" sz="2000" dirty="0" err="1" smtClean="0"/>
                        <a:t>Демассифицированное</a:t>
                      </a:r>
                      <a:r>
                        <a:rPr lang="ru-RU" sz="2000" dirty="0" smtClean="0"/>
                        <a:t> производство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46082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Подмена  развития индивидуальных возможностей и  идей человека общими идеями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Новые идеи, стандарты, ценности, отношение к процессу производства и удовлетворению потребностей, имеющие глобальный характер, охватывающие все сферы деятельности человека.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При удовлетворении человеческих потребностей предпочтение индивидуализации и </a:t>
                      </a:r>
                      <a:r>
                        <a:rPr lang="ru-RU" sz="2400" dirty="0" err="1" smtClean="0">
                          <a:solidFill>
                            <a:srgbClr val="002060"/>
                          </a:solidFill>
                        </a:rPr>
                        <a:t>персонализации</a:t>
                      </a:r>
                      <a:endParaRPr lang="ru-RU" sz="24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Сетевое  общество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929058" y="1600201"/>
            <a:ext cx="5072098" cy="3328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Успех предприятий и организаций зависит только от высокоинтеллектуальных сотрудников, способных производить инновации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://www.pervenez.ru/test/images/editor/Depositphotos_3387947_origin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0"/>
            <a:ext cx="3571900" cy="32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57224" y="5429264"/>
            <a:ext cx="7072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БОРЬБА ЗА ТАЛАНТЫ</a:t>
            </a:r>
          </a:p>
        </p:txBody>
      </p:sp>
    </p:spTree>
    <p:extLst>
      <p:ext uri="{BB962C8B-B14F-4D97-AF65-F5344CB8AC3E}">
        <p14:creationId xmlns:p14="http://schemas.microsoft.com/office/powerpoint/2010/main" val="252828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491" y="548680"/>
            <a:ext cx="8413309" cy="86895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ea typeface="Tahoma" pitchFamily="34" charset="0"/>
                <a:cs typeface="Calibri" pitchFamily="34" charset="0"/>
              </a:rPr>
              <a:t>Прогнозы футурологов, которые свершились в 2016 г. </a:t>
            </a:r>
            <a:endParaRPr lang="ru-RU" sz="3200" b="1" dirty="0">
              <a:solidFill>
                <a:srgbClr val="0070C0"/>
              </a:solidFill>
              <a:ea typeface="Tahoma" pitchFamily="34" charset="0"/>
              <a:cs typeface="Calibri" pitchFamily="34" charset="0"/>
            </a:endParaRPr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282218" y="1556792"/>
            <a:ext cx="2664296" cy="914400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4822" y="1673988"/>
            <a:ext cx="260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Машинное обучение стало </a:t>
            </a:r>
            <a:r>
              <a:rPr lang="ru-RU" sz="1400" b="1" dirty="0" err="1" smtClean="0">
                <a:solidFill>
                  <a:srgbClr val="002060"/>
                </a:solidFill>
              </a:rPr>
              <a:t>мейнстримом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273491" y="2923694"/>
            <a:ext cx="2664296" cy="914400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0803" y="3011562"/>
            <a:ext cx="2366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Самоуправляемые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автомобили  </a:t>
            </a:r>
            <a:r>
              <a:rPr lang="en-US" sz="1400" b="1" dirty="0" err="1" smtClean="0">
                <a:solidFill>
                  <a:srgbClr val="002060"/>
                </a:solidFill>
              </a:rPr>
              <a:t>Uber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стали реальностью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>
            <a:off x="282218" y="4230129"/>
            <a:ext cx="2664296" cy="914400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306545" y="5633794"/>
            <a:ext cx="2664296" cy="914400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одним скругленным углом 9"/>
          <p:cNvSpPr/>
          <p:nvPr/>
        </p:nvSpPr>
        <p:spPr>
          <a:xfrm>
            <a:off x="6025934" y="1527636"/>
            <a:ext cx="2664296" cy="914400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5985822" y="2815139"/>
            <a:ext cx="2664296" cy="914400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одним скругленным углом 11"/>
          <p:cNvSpPr/>
          <p:nvPr/>
        </p:nvSpPr>
        <p:spPr>
          <a:xfrm>
            <a:off x="5964602" y="4230129"/>
            <a:ext cx="2664296" cy="914400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12138" y="4278744"/>
            <a:ext cx="26291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Поприветствовали первого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в мире ребенка с тремя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генетическими родителями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720" y="5715016"/>
            <a:ext cx="2786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Ученые создали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искусственную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форму жизни всего из 473 генов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с одним скругленным углом 14"/>
          <p:cNvSpPr/>
          <p:nvPr/>
        </p:nvSpPr>
        <p:spPr>
          <a:xfrm>
            <a:off x="5985822" y="5603156"/>
            <a:ext cx="2664296" cy="914400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985822" y="1566266"/>
            <a:ext cx="26430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Нейронные интерфейсы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существенно продвинулись вперед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72198" y="2928934"/>
            <a:ext cx="2571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Убедительная виртуальная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реальность появилась на рынке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4969" y="4342012"/>
            <a:ext cx="2520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Ученые доделали план создания генома человека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с нуля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73413" y="5691024"/>
            <a:ext cx="2699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Альтернативные источники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энергии растут быстрее всех остальных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4586"/>
            <a:ext cx="2232248" cy="108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20526"/>
            <a:ext cx="2232248" cy="95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13058"/>
            <a:ext cx="223224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4607396"/>
            <a:ext cx="2232248" cy="99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5645952"/>
            <a:ext cx="2249240" cy="109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41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692696"/>
            <a:ext cx="8564488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ea typeface="Tahoma" pitchFamily="34" charset="0"/>
                <a:cs typeface="Calibri" pitchFamily="34" charset="0"/>
              </a:rPr>
              <a:t>Четвертая промышленная революция </a:t>
            </a:r>
            <a:endParaRPr lang="ru-RU" sz="5400" b="1" dirty="0">
              <a:solidFill>
                <a:srgbClr val="0070C0"/>
              </a:solidFill>
              <a:ea typeface="Tahoma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9144000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04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9108504" cy="90872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70C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Четвертая промышленная революция</a:t>
            </a:r>
            <a:endParaRPr lang="ru-RU" sz="3600" dirty="0" smtClean="0">
              <a:solidFill>
                <a:srgbClr val="0070C0"/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</p:txBody>
      </p:sp>
      <p:sp>
        <p:nvSpPr>
          <p:cNvPr id="4099" name="Объект 1"/>
          <p:cNvSpPr>
            <a:spLocks noGrp="1"/>
          </p:cNvSpPr>
          <p:nvPr>
            <p:ph idx="1"/>
          </p:nvPr>
        </p:nvSpPr>
        <p:spPr>
          <a:xfrm>
            <a:off x="287016" y="1214422"/>
            <a:ext cx="8856984" cy="2404863"/>
          </a:xfrm>
        </p:spPr>
        <p:txBody>
          <a:bodyPr>
            <a:noAutofit/>
          </a:bodyPr>
          <a:lstStyle/>
          <a:p>
            <a:pPr>
              <a:buClr>
                <a:srgbClr val="002060"/>
              </a:buClr>
            </a:pPr>
            <a:r>
              <a:rPr lang="ru-RU" altLang="ru-RU" sz="2000" dirty="0" smtClean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Предусматривает </a:t>
            </a:r>
            <a:r>
              <a:rPr lang="ru-RU" altLang="ru-RU" sz="2000" dirty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как минимум преобразование человечества</a:t>
            </a:r>
          </a:p>
          <a:p>
            <a:pPr>
              <a:buClr>
                <a:srgbClr val="002060"/>
              </a:buClr>
            </a:pPr>
            <a:r>
              <a:rPr lang="ru-RU" altLang="ru-RU" sz="2000" dirty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Мы стоим у истоков революции, которая фундаментально изменит нашу жизнь, наш труд и наше общение</a:t>
            </a:r>
          </a:p>
          <a:p>
            <a:pPr>
              <a:buClr>
                <a:srgbClr val="002060"/>
              </a:buClr>
            </a:pPr>
            <a:r>
              <a:rPr lang="ru-RU" altLang="ru-RU" sz="2000" dirty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По масштабу, объему и сложности она не имеет аналогов во всем предыдущем опыте человечества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643314"/>
            <a:ext cx="4429124" cy="321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5"/>
            <a:ext cx="4714876" cy="321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7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589640" cy="83671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Четвертая промышленная революция</a:t>
            </a:r>
            <a:endParaRPr lang="ru-RU" altLang="ru-RU" sz="3600" b="1" dirty="0" smtClean="0">
              <a:solidFill>
                <a:srgbClr val="0070C0"/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196752"/>
            <a:ext cx="8661648" cy="452596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Технологические прорывы: </a:t>
            </a:r>
          </a:p>
          <a:p>
            <a:pPr fontAlgn="auto">
              <a:spcAft>
                <a:spcPts val="0"/>
              </a:spcAft>
              <a:buClr>
                <a:srgbClr val="002060"/>
              </a:buClr>
              <a:defRPr/>
            </a:pPr>
            <a:r>
              <a:rPr lang="ru-RU" altLang="ru-RU" sz="2000" dirty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Искусственный интеллект </a:t>
            </a:r>
          </a:p>
          <a:p>
            <a:pPr fontAlgn="auto">
              <a:spcAft>
                <a:spcPts val="0"/>
              </a:spcAft>
              <a:buClr>
                <a:srgbClr val="002060"/>
              </a:buClr>
              <a:defRPr/>
            </a:pPr>
            <a:r>
              <a:rPr lang="ru-RU" altLang="ru-RU" sz="2000" dirty="0" err="1" smtClean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Сенсорика</a:t>
            </a:r>
            <a:r>
              <a:rPr lang="ru-RU" altLang="ru-RU" sz="2000" dirty="0" smtClean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 и робототехника</a:t>
            </a:r>
            <a:endParaRPr lang="ru-RU" altLang="ru-RU" sz="2000" dirty="0">
              <a:solidFill>
                <a:srgbClr val="002060"/>
              </a:solidFill>
              <a:ea typeface="Tahoma" pitchFamily="34" charset="0"/>
              <a:cs typeface="Calibri" pitchFamily="34" charset="0"/>
            </a:endParaRPr>
          </a:p>
          <a:p>
            <a:pPr fontAlgn="auto">
              <a:spcAft>
                <a:spcPts val="0"/>
              </a:spcAft>
              <a:buClr>
                <a:srgbClr val="002060"/>
              </a:buClr>
              <a:defRPr/>
            </a:pPr>
            <a:r>
              <a:rPr lang="ru-RU" altLang="ru-RU" sz="2000" dirty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Интернет вещей (ИВ)</a:t>
            </a:r>
          </a:p>
          <a:p>
            <a:pPr fontAlgn="auto">
              <a:spcAft>
                <a:spcPts val="0"/>
              </a:spcAft>
              <a:buClr>
                <a:srgbClr val="002060"/>
              </a:buClr>
              <a:defRPr/>
            </a:pPr>
            <a:r>
              <a:rPr lang="ru-RU" altLang="ru-RU" sz="2000" dirty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Автомобили-роботы</a:t>
            </a:r>
          </a:p>
          <a:p>
            <a:pPr fontAlgn="auto">
              <a:spcAft>
                <a:spcPts val="0"/>
              </a:spcAft>
              <a:buClr>
                <a:srgbClr val="002060"/>
              </a:buClr>
              <a:defRPr/>
            </a:pPr>
            <a:r>
              <a:rPr lang="ru-RU" altLang="ru-RU" sz="2000" dirty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Трехмерная печать</a:t>
            </a:r>
          </a:p>
          <a:p>
            <a:pPr fontAlgn="auto">
              <a:spcAft>
                <a:spcPts val="0"/>
              </a:spcAft>
              <a:buClr>
                <a:srgbClr val="002060"/>
              </a:buClr>
              <a:defRPr/>
            </a:pPr>
            <a:r>
              <a:rPr lang="ru-RU" altLang="ru-RU" sz="2000" dirty="0" err="1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Нанотехнологии</a:t>
            </a:r>
            <a:endParaRPr lang="ru-RU" altLang="ru-RU" sz="2000" dirty="0">
              <a:solidFill>
                <a:srgbClr val="002060"/>
              </a:solidFill>
              <a:ea typeface="Tahoma" pitchFamily="34" charset="0"/>
              <a:cs typeface="Calibri" pitchFamily="34" charset="0"/>
            </a:endParaRPr>
          </a:p>
          <a:p>
            <a:pPr fontAlgn="auto">
              <a:spcAft>
                <a:spcPts val="0"/>
              </a:spcAft>
              <a:buClr>
                <a:srgbClr val="002060"/>
              </a:buClr>
              <a:defRPr/>
            </a:pPr>
            <a:r>
              <a:rPr lang="ru-RU" altLang="ru-RU" sz="2000" dirty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Биотехнологии</a:t>
            </a:r>
          </a:p>
          <a:p>
            <a:pPr fontAlgn="auto">
              <a:spcAft>
                <a:spcPts val="0"/>
              </a:spcAft>
              <a:buClr>
                <a:srgbClr val="002060"/>
              </a:buClr>
              <a:defRPr/>
            </a:pPr>
            <a:r>
              <a:rPr lang="ru-RU" altLang="ru-RU" sz="2000" dirty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Материаловедение</a:t>
            </a:r>
          </a:p>
          <a:p>
            <a:pPr fontAlgn="auto">
              <a:spcAft>
                <a:spcPts val="0"/>
              </a:spcAft>
              <a:buClr>
                <a:srgbClr val="002060"/>
              </a:buClr>
              <a:defRPr/>
            </a:pPr>
            <a:r>
              <a:rPr lang="ru-RU" altLang="ru-RU" sz="2000" dirty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Накопление и хранение </a:t>
            </a:r>
          </a:p>
          <a:p>
            <a:pPr marL="45720" indent="0" fontAlgn="auto"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   </a:t>
            </a:r>
            <a:r>
              <a:rPr lang="ru-RU" altLang="ru-RU" sz="2000" dirty="0" smtClean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  энергии</a:t>
            </a:r>
            <a:endParaRPr lang="ru-RU" altLang="ru-RU" sz="2000" dirty="0">
              <a:solidFill>
                <a:srgbClr val="002060"/>
              </a:solidFill>
              <a:ea typeface="Tahoma" pitchFamily="34" charset="0"/>
              <a:cs typeface="Calibri" pitchFamily="34" charset="0"/>
            </a:endParaRPr>
          </a:p>
          <a:p>
            <a:pPr fontAlgn="auto">
              <a:spcAft>
                <a:spcPts val="0"/>
              </a:spcAft>
              <a:buClr>
                <a:srgbClr val="002060"/>
              </a:buClr>
              <a:defRPr/>
            </a:pPr>
            <a:r>
              <a:rPr lang="ru-RU" altLang="ru-RU" sz="2000" dirty="0">
                <a:solidFill>
                  <a:srgbClr val="002060"/>
                </a:solidFill>
                <a:ea typeface="Tahoma" pitchFamily="34" charset="0"/>
                <a:cs typeface="Calibri" pitchFamily="34" charset="0"/>
              </a:rPr>
              <a:t> Квантовые вычисления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68760"/>
            <a:ext cx="502411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1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Объект 4"/>
          <p:cNvSpPr>
            <a:spLocks noGrp="1"/>
          </p:cNvSpPr>
          <p:nvPr>
            <p:ph idx="4294967295"/>
          </p:nvPr>
        </p:nvSpPr>
        <p:spPr>
          <a:xfrm>
            <a:off x="259904" y="571480"/>
            <a:ext cx="8884096" cy="594928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Особенности Четвертой </a:t>
            </a:r>
            <a:endParaRPr lang="en-US" sz="4000" b="1" dirty="0" smtClean="0">
              <a:solidFill>
                <a:srgbClr val="0070C0"/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промышленной революции</a:t>
            </a:r>
            <a:endParaRPr lang="ru-RU" sz="4000" b="1" dirty="0">
              <a:solidFill>
                <a:srgbClr val="0070C0"/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altLang="ru-RU" sz="2400" dirty="0" smtClean="0"/>
              <a:t/>
            </a:r>
            <a:br>
              <a:rPr lang="ru-RU" altLang="ru-RU" sz="2400" dirty="0" smtClean="0"/>
            </a:br>
            <a:r>
              <a:rPr lang="ru-RU" altLang="ru-RU" sz="2400" b="1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Темпы развития. </a:t>
            </a:r>
            <a:r>
              <a:rPr lang="ru-RU" altLang="ru-RU" sz="2400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Развивается не линейно, а скорее экспоненциальными темпами. Новая технология сама синтезирует все более передовые и эффективные технологии</a:t>
            </a:r>
          </a:p>
          <a:p>
            <a:pPr marL="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altLang="ru-RU" sz="2400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/>
            </a:r>
            <a:br>
              <a:rPr lang="ru-RU" altLang="ru-RU" sz="2400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Широта и глубина.</a:t>
            </a:r>
            <a:r>
              <a:rPr lang="ru-RU" altLang="ru-RU" sz="2400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 Изменяет не только то, «что» и «как» мы делаем, но и то, «кем» мы являемся</a:t>
            </a:r>
          </a:p>
          <a:p>
            <a:pPr marL="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altLang="ru-RU" sz="2400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/>
            </a:r>
            <a:br>
              <a:rPr lang="ru-RU" altLang="ru-RU" sz="2400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Системное воздействие</a:t>
            </a:r>
            <a:r>
              <a:rPr lang="ru-RU" altLang="ru-RU" sz="2400" b="1" dirty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.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Предусматривает целостные внешние и внутренние преобразования всех систем во всех странах, компаниях, отраслях и обществе в целом.</a:t>
            </a:r>
            <a:br>
              <a:rPr lang="ru-RU" altLang="ru-RU" sz="2400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</a:br>
            <a:endParaRPr lang="ru-RU" altLang="ru-RU" sz="2400" dirty="0" smtClean="0">
              <a:solidFill>
                <a:srgbClr val="002060"/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97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7725" y="231775"/>
            <a:ext cx="7610475" cy="1031096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dirty="0" smtClean="0"/>
              <a:t> </a:t>
            </a:r>
            <a:endParaRPr lang="ru-RU" sz="4000" b="1" dirty="0">
              <a:solidFill>
                <a:srgbClr val="0070C0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81200" y="4219307"/>
            <a:ext cx="685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«… на</a:t>
            </a:r>
            <a:r>
              <a:rPr lang="ru-RU" sz="2000" dirty="0">
                <a:solidFill>
                  <a:srgbClr val="002060"/>
                </a:solidFill>
              </a:rPr>
              <a:t> ближайшее десятилетие мы можем поставить перед собой цель нового уровня и другого масштаба  — сделать российскую школу одной из лучших в </a:t>
            </a:r>
            <a:r>
              <a:rPr lang="ru-RU" sz="2000" dirty="0" smtClean="0">
                <a:solidFill>
                  <a:srgbClr val="002060"/>
                </a:solidFill>
              </a:rPr>
              <a:t>мире… школа </a:t>
            </a:r>
            <a:r>
              <a:rPr lang="ru-RU" sz="2000" dirty="0">
                <a:solidFill>
                  <a:srgbClr val="002060"/>
                </a:solidFill>
              </a:rPr>
              <a:t>тоже должна идти в ногу со временем, а где-то и опережать его, чтобы готовить ребят к динамичной, быстро меняющейся жизни, учить их овладевать новыми знаниями и умениями, свободно, творчески </a:t>
            </a:r>
            <a:r>
              <a:rPr lang="ru-RU" sz="2000" dirty="0" smtClean="0">
                <a:solidFill>
                  <a:srgbClr val="002060"/>
                </a:solidFill>
              </a:rPr>
              <a:t>мыслить.»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</a:rPr>
              <a:t>В.В. Путин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723900"/>
            <a:ext cx="443230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99000" y="1173093"/>
            <a:ext cx="4330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От догоняющей к опережающей 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модели развития образования, </a:t>
            </a:r>
            <a:r>
              <a:rPr lang="ru-RU" altLang="ru-RU" sz="2000" b="1" i="1" dirty="0" smtClean="0">
                <a:solidFill>
                  <a:srgbClr val="002060"/>
                </a:solidFill>
              </a:rPr>
              <a:t>основанной </a:t>
            </a:r>
            <a:r>
              <a:rPr lang="ru-RU" altLang="ru-RU" sz="2000" b="1" i="1" dirty="0">
                <a:solidFill>
                  <a:srgbClr val="002060"/>
                </a:solidFill>
              </a:rPr>
              <a:t>на российской ценностной, научной и культурной  базе</a:t>
            </a:r>
          </a:p>
          <a:p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6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00042"/>
            <a:ext cx="8640960" cy="2137341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Уникальность четвертой промышленной революции, помимо темпов развития и широкого охвата, заключается в </a:t>
            </a: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растущей гармонизации и интеграции большого количества различных научных дисциплин и открытий</a:t>
            </a:r>
          </a:p>
        </p:txBody>
      </p:sp>
      <p:sp>
        <p:nvSpPr>
          <p:cNvPr id="5" name="AutoShape 2" descr="http://lamcdn.net/furfurmag.ru/post_image-image/N1w-aVeM_81dbTui1Ij9Aw-wide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144000" cy="445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2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864" y="1586679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Когнитивные способности</a:t>
            </a:r>
            <a:endParaRPr lang="ru-RU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864" y="202920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Системные способности</a:t>
            </a:r>
            <a:endParaRPr lang="ru-RU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864" y="2508759"/>
            <a:ext cx="3061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Решение сложных проблем</a:t>
            </a:r>
            <a:endParaRPr lang="ru-RU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837" y="2970426"/>
            <a:ext cx="316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Навыки создания контента </a:t>
            </a:r>
            <a:endParaRPr lang="ru-RU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837" y="3477730"/>
            <a:ext cx="318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Навыки обработки</a:t>
            </a:r>
            <a:endParaRPr lang="ru-RU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154" y="405072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Навыки общения</a:t>
            </a:r>
            <a:endParaRPr lang="ru-RU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837" y="4555120"/>
            <a:ext cx="359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Навыки управления ресурсами</a:t>
            </a:r>
            <a:endParaRPr lang="ru-RU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837" y="503350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Технические навыки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9837" y="553381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Физические способности</a:t>
            </a:r>
            <a:endParaRPr lang="ru-RU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452" y="127477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спроса в 2020 году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7306" y="1706952"/>
            <a:ext cx="588777" cy="30777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15%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37306" y="2177815"/>
            <a:ext cx="58877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17%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37305" y="2662649"/>
            <a:ext cx="58877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36%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37306" y="3079990"/>
            <a:ext cx="57998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10%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37306" y="3559706"/>
            <a:ext cx="57998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18%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7306" y="4027335"/>
            <a:ext cx="55339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19%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37306" y="4550050"/>
            <a:ext cx="58381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13%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37306" y="5041367"/>
            <a:ext cx="55339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12%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16729" y="5564588"/>
            <a:ext cx="58381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4%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158" y="285728"/>
            <a:ext cx="8546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Четвертая промышленная революция.</a:t>
            </a:r>
            <a:br>
              <a:rPr lang="ru-RU" sz="3600" b="1" dirty="0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Влияние на профессиональные навыки</a:t>
            </a:r>
            <a:endParaRPr lang="ru-RU" sz="36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5171053" y="1584952"/>
            <a:ext cx="21202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6786578" y="1500174"/>
            <a:ext cx="210158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029263" y="1756029"/>
            <a:ext cx="1920487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52</a:t>
            </a:r>
            <a:r>
              <a:rPr lang="en-US" sz="1400" dirty="0" smtClean="0"/>
              <a:t>%</a:t>
            </a:r>
            <a:endParaRPr lang="ru-RU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949750" y="1756028"/>
            <a:ext cx="1222651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8172400" y="1765376"/>
            <a:ext cx="799516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5035889" y="2200983"/>
            <a:ext cx="1296145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42</a:t>
            </a:r>
            <a:r>
              <a:rPr lang="en-US" sz="1400" dirty="0" smtClean="0"/>
              <a:t>%</a:t>
            </a:r>
            <a:endParaRPr lang="ru-RU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6330956" y="2200982"/>
            <a:ext cx="1769436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8100392" y="2191486"/>
            <a:ext cx="870984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5021899" y="2693426"/>
            <a:ext cx="1209260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40</a:t>
            </a:r>
            <a:r>
              <a:rPr lang="en-US" sz="1400" dirty="0" smtClean="0"/>
              <a:t>%</a:t>
            </a:r>
            <a:endParaRPr lang="ru-RU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6231160" y="2693425"/>
            <a:ext cx="1869232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8100392" y="2693426"/>
            <a:ext cx="870984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315069" y="1297860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2060"/>
                </a:solidFill>
              </a:rPr>
              <a:t>2020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86644" y="1285860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 smtClean="0">
                <a:solidFill>
                  <a:srgbClr val="002060"/>
                </a:solidFill>
              </a:rPr>
              <a:t>Текущий</a:t>
            </a:r>
            <a:endParaRPr lang="ru-RU" sz="1100" b="1" dirty="0">
              <a:solidFill>
                <a:srgbClr val="002060"/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5014779" y="6121844"/>
            <a:ext cx="3869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5021899" y="5919960"/>
            <a:ext cx="0" cy="201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876352" y="5903141"/>
            <a:ext cx="0" cy="201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5940152" y="5918888"/>
            <a:ext cx="0" cy="201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6737109" y="5937708"/>
            <a:ext cx="0" cy="201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7526627" y="5903142"/>
            <a:ext cx="0" cy="201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8172401" y="5889752"/>
            <a:ext cx="0" cy="201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766070" y="6128643"/>
            <a:ext cx="3481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20</a:t>
            </a:r>
            <a:endParaRPr lang="ru-RU" sz="1000" dirty="0"/>
          </a:p>
        </p:txBody>
      </p:sp>
      <p:sp>
        <p:nvSpPr>
          <p:cNvPr id="61" name="TextBox 60"/>
          <p:cNvSpPr txBox="1"/>
          <p:nvPr/>
        </p:nvSpPr>
        <p:spPr>
          <a:xfrm>
            <a:off x="6519597" y="6128643"/>
            <a:ext cx="435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40</a:t>
            </a:r>
            <a:endParaRPr lang="ru-RU" sz="1000" dirty="0"/>
          </a:p>
        </p:txBody>
      </p:sp>
      <p:sp>
        <p:nvSpPr>
          <p:cNvPr id="62" name="TextBox 61"/>
          <p:cNvSpPr txBox="1"/>
          <p:nvPr/>
        </p:nvSpPr>
        <p:spPr>
          <a:xfrm>
            <a:off x="7325267" y="6143204"/>
            <a:ext cx="402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60</a:t>
            </a:r>
            <a:endParaRPr lang="ru-RU" sz="1000" dirty="0"/>
          </a:p>
        </p:txBody>
      </p:sp>
      <p:sp>
        <p:nvSpPr>
          <p:cNvPr id="63" name="TextBox 62"/>
          <p:cNvSpPr txBox="1"/>
          <p:nvPr/>
        </p:nvSpPr>
        <p:spPr>
          <a:xfrm>
            <a:off x="7965738" y="6143204"/>
            <a:ext cx="4490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80</a:t>
            </a:r>
            <a:endParaRPr lang="ru-RU" sz="1000" dirty="0"/>
          </a:p>
        </p:txBody>
      </p:sp>
      <p:sp>
        <p:nvSpPr>
          <p:cNvPr id="64" name="TextBox 63"/>
          <p:cNvSpPr txBox="1"/>
          <p:nvPr/>
        </p:nvSpPr>
        <p:spPr>
          <a:xfrm>
            <a:off x="4920543" y="6125520"/>
            <a:ext cx="311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0</a:t>
            </a:r>
            <a:endParaRPr lang="ru-RU" sz="1000" dirty="0"/>
          </a:p>
        </p:txBody>
      </p:sp>
      <p:sp>
        <p:nvSpPr>
          <p:cNvPr id="65" name="TextBox 64"/>
          <p:cNvSpPr txBox="1"/>
          <p:nvPr/>
        </p:nvSpPr>
        <p:spPr>
          <a:xfrm>
            <a:off x="8624324" y="6146880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100</a:t>
            </a:r>
            <a:endParaRPr lang="ru-RU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5021899" y="3233878"/>
            <a:ext cx="1209260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40%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231160" y="3228822"/>
            <a:ext cx="1780186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8011346" y="3228821"/>
            <a:ext cx="96057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5000628" y="3643314"/>
            <a:ext cx="1201897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39%</a:t>
            </a:r>
            <a:endParaRPr lang="ru-RU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6143636" y="3650170"/>
            <a:ext cx="1956756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8100392" y="3650171"/>
            <a:ext cx="870984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5019660" y="4075097"/>
            <a:ext cx="131237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37%</a:t>
            </a:r>
            <a:endParaRPr lang="ru-RU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6330956" y="4073609"/>
            <a:ext cx="1616902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7947857" y="4062723"/>
            <a:ext cx="1024059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5019660" y="4519272"/>
            <a:ext cx="1311296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36%</a:t>
            </a:r>
            <a:endParaRPr lang="ru-RU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6330956" y="4521357"/>
            <a:ext cx="168039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8011346" y="4521357"/>
            <a:ext cx="96003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4998160" y="5033251"/>
            <a:ext cx="1108997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33%</a:t>
            </a:r>
            <a:endParaRPr lang="ru-RU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6107158" y="5041367"/>
            <a:ext cx="1719778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7826935" y="5033249"/>
            <a:ext cx="1144441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4998160" y="5533810"/>
            <a:ext cx="941992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31%</a:t>
            </a:r>
            <a:endParaRPr lang="ru-RU" sz="1400" dirty="0"/>
          </a:p>
        </p:txBody>
      </p:sp>
      <p:sp>
        <p:nvSpPr>
          <p:cNvPr id="66" name="TextBox 65"/>
          <p:cNvSpPr txBox="1"/>
          <p:nvPr/>
        </p:nvSpPr>
        <p:spPr>
          <a:xfrm>
            <a:off x="5940153" y="5533809"/>
            <a:ext cx="1886782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67" name="TextBox 66"/>
          <p:cNvSpPr txBox="1"/>
          <p:nvPr/>
        </p:nvSpPr>
        <p:spPr>
          <a:xfrm>
            <a:off x="7826935" y="5514027"/>
            <a:ext cx="1144441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3352184" y="6357035"/>
            <a:ext cx="326859" cy="24802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ru-RU" sz="900" dirty="0"/>
          </a:p>
        </p:txBody>
      </p:sp>
      <p:sp>
        <p:nvSpPr>
          <p:cNvPr id="69" name="TextBox 68"/>
          <p:cNvSpPr txBox="1"/>
          <p:nvPr/>
        </p:nvSpPr>
        <p:spPr>
          <a:xfrm>
            <a:off x="3679043" y="6376280"/>
            <a:ext cx="1304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Растущий спрос</a:t>
            </a:r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996941" y="6393101"/>
            <a:ext cx="331495" cy="2771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ru-RU" sz="1200" dirty="0"/>
          </a:p>
        </p:txBody>
      </p:sp>
      <p:sp>
        <p:nvSpPr>
          <p:cNvPr id="71" name="TextBox 70"/>
          <p:cNvSpPr txBox="1"/>
          <p:nvPr/>
        </p:nvSpPr>
        <p:spPr>
          <a:xfrm>
            <a:off x="5382209" y="6386676"/>
            <a:ext cx="1422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Стабильный спрос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86027" y="6407057"/>
            <a:ext cx="329647" cy="2753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ru-RU" sz="1200" dirty="0"/>
          </a:p>
        </p:txBody>
      </p:sp>
      <p:sp>
        <p:nvSpPr>
          <p:cNvPr id="73" name="TextBox 72"/>
          <p:cNvSpPr txBox="1"/>
          <p:nvPr/>
        </p:nvSpPr>
        <p:spPr>
          <a:xfrm>
            <a:off x="7290666" y="6393272"/>
            <a:ext cx="1763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Снижающийся спрос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21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424936" cy="572149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Кого учим?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5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  Зачем учим?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       Чему учим?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5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                         Как учим?</a:t>
            </a:r>
            <a:endParaRPr lang="ru-RU" sz="5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14752"/>
            <a:ext cx="6858000" cy="302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2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Современные дети</a:t>
            </a:r>
            <a:br>
              <a:rPr lang="ru-RU" b="1" dirty="0" smtClean="0">
                <a:solidFill>
                  <a:srgbClr val="0070C0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27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5259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Количество активных юных пользователей </a:t>
            </a:r>
            <a:endParaRPr lang="ru-RU" sz="2000" dirty="0" smtClean="0">
              <a:solidFill>
                <a:srgbClr val="002060"/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     сети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выросло </a:t>
            </a: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2,5 раза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за последние 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3 года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Дети не просто в фарватере новых процессов – 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     они </a:t>
            </a: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прокладывают курс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Подростки живут в двух мирах –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     реальном и виртуальном </a:t>
            </a:r>
            <a:endParaRPr lang="en-US" sz="2000" b="1" dirty="0" smtClean="0">
              <a:solidFill>
                <a:srgbClr val="002060"/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01008"/>
            <a:ext cx="3024336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2120" y="4261335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Сегодняшний первоклассник, поступив в институт, будет уже жить в 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Интернете </a:t>
            </a: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вещей.</a:t>
            </a:r>
            <a:endParaRPr lang="ru-RU" sz="2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ru-RU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 возрасте 30-35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лет - в 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эпоху </a:t>
            </a:r>
            <a:r>
              <a:rPr lang="ru-RU" sz="2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нейронета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и оцифровки сознания человека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429" y="1916832"/>
            <a:ext cx="265747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12"/>
            <a:ext cx="2749984" cy="242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67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0" y="222657"/>
            <a:ext cx="9144000" cy="142674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Сетевое поколение: изменения, определяемые новой социальной ситуацией развития</a:t>
            </a:r>
            <a:endParaRPr lang="en-US" sz="3200" b="1" dirty="0" smtClean="0">
              <a:solidFill>
                <a:schemeClr val="accent1"/>
              </a:solidFill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500034" y="1785926"/>
            <a:ext cx="8294736" cy="4790542"/>
          </a:xfrm>
        </p:spPr>
        <p:txBody>
          <a:bodyPr>
            <a:noAutofit/>
          </a:bodyPr>
          <a:lstStyle/>
          <a:p>
            <a:pPr>
              <a:spcBef>
                <a:spcPts val="492"/>
              </a:spcBef>
              <a:spcAft>
                <a:spcPts val="492"/>
              </a:spcAft>
            </a:pPr>
            <a:r>
              <a:rPr lang="ru-RU" sz="1800" dirty="0" smtClean="0">
                <a:solidFill>
                  <a:srgbClr val="002060"/>
                </a:solidFill>
              </a:rPr>
              <a:t>изменения </a:t>
            </a:r>
            <a:r>
              <a:rPr lang="ru-RU" sz="1800" b="1" dirty="0" smtClean="0">
                <a:solidFill>
                  <a:srgbClr val="002060"/>
                </a:solidFill>
              </a:rPr>
              <a:t>высших психических функций </a:t>
            </a:r>
            <a:r>
              <a:rPr lang="ru-RU" sz="1800" dirty="0" smtClean="0">
                <a:solidFill>
                  <a:srgbClr val="002060"/>
                </a:solidFill>
              </a:rPr>
              <a:t>(память, внимание, мышление, восприятие, речь)</a:t>
            </a:r>
          </a:p>
          <a:p>
            <a:pPr>
              <a:spcBef>
                <a:spcPts val="492"/>
              </a:spcBef>
              <a:spcAft>
                <a:spcPts val="492"/>
              </a:spcAft>
            </a:pPr>
            <a:r>
              <a:rPr lang="ru-RU" sz="1800" dirty="0" smtClean="0">
                <a:solidFill>
                  <a:srgbClr val="002060"/>
                </a:solidFill>
              </a:rPr>
              <a:t>изменения принятых в культуре </a:t>
            </a:r>
            <a:r>
              <a:rPr lang="ru-RU" sz="1800" b="1" dirty="0" smtClean="0">
                <a:solidFill>
                  <a:srgbClr val="002060"/>
                </a:solidFill>
              </a:rPr>
              <a:t>социальных практик </a:t>
            </a:r>
            <a:r>
              <a:rPr lang="ru-RU" sz="1800" dirty="0" smtClean="0">
                <a:solidFill>
                  <a:srgbClr val="002060"/>
                </a:solidFill>
              </a:rPr>
              <a:t>(способов деятельности) – интернет как культурный инструмент для решения различных задач новыми, а не традиционными способами</a:t>
            </a:r>
          </a:p>
          <a:p>
            <a:pPr>
              <a:spcBef>
                <a:spcPts val="492"/>
              </a:spcBef>
              <a:spcAft>
                <a:spcPts val="492"/>
              </a:spcAft>
            </a:pPr>
            <a:r>
              <a:rPr lang="ru-RU" sz="1800" dirty="0" smtClean="0">
                <a:solidFill>
                  <a:srgbClr val="002060"/>
                </a:solidFill>
              </a:rPr>
              <a:t>изменения механизмов </a:t>
            </a:r>
            <a:r>
              <a:rPr lang="ru-RU" sz="1800" b="1" dirty="0" smtClean="0">
                <a:solidFill>
                  <a:srgbClr val="002060"/>
                </a:solidFill>
              </a:rPr>
              <a:t>формирования личности </a:t>
            </a:r>
            <a:r>
              <a:rPr lang="ru-RU" sz="1800" dirty="0" smtClean="0">
                <a:solidFill>
                  <a:srgbClr val="002060"/>
                </a:solidFill>
              </a:rPr>
              <a:t>ребенка (идентичность, </a:t>
            </a:r>
            <a:r>
              <a:rPr lang="ru-RU" sz="1800" dirty="0" err="1" smtClean="0">
                <a:solidFill>
                  <a:srgbClr val="002060"/>
                </a:solidFill>
              </a:rPr>
              <a:t>статусность</a:t>
            </a:r>
            <a:r>
              <a:rPr lang="ru-RU" sz="1800" dirty="0" smtClean="0">
                <a:solidFill>
                  <a:srgbClr val="002060"/>
                </a:solidFill>
              </a:rPr>
              <a:t>, репутация, накопление социального капитала, личностные и индивидуальные особенности)</a:t>
            </a:r>
          </a:p>
          <a:p>
            <a:pPr>
              <a:spcBef>
                <a:spcPts val="492"/>
              </a:spcBef>
              <a:spcAft>
                <a:spcPts val="492"/>
              </a:spcAft>
            </a:pPr>
            <a:r>
              <a:rPr lang="ru-RU" sz="1800" dirty="0" smtClean="0">
                <a:solidFill>
                  <a:srgbClr val="002060"/>
                </a:solidFill>
              </a:rPr>
              <a:t>появление новых психологических </a:t>
            </a:r>
            <a:r>
              <a:rPr lang="ru-RU" sz="1800" b="1" dirty="0" smtClean="0">
                <a:solidFill>
                  <a:srgbClr val="002060"/>
                </a:solidFill>
              </a:rPr>
              <a:t>контекстов</a:t>
            </a:r>
            <a:r>
              <a:rPr lang="ru-RU" sz="1800" dirty="0" smtClean="0">
                <a:solidFill>
                  <a:srgbClr val="002060"/>
                </a:solidFill>
              </a:rPr>
              <a:t> (социальные сети, </a:t>
            </a:r>
            <a:r>
              <a:rPr lang="ru-RU" sz="1800" dirty="0" err="1" smtClean="0">
                <a:solidFill>
                  <a:srgbClr val="002060"/>
                </a:solidFill>
              </a:rPr>
              <a:t>блогосфера</a:t>
            </a:r>
            <a:r>
              <a:rPr lang="ru-RU" sz="1800" dirty="0" smtClean="0">
                <a:solidFill>
                  <a:srgbClr val="002060"/>
                </a:solidFill>
              </a:rPr>
              <a:t>, виртуальные миры и др.) и новых </a:t>
            </a:r>
            <a:r>
              <a:rPr lang="ru-RU" sz="1800" b="1" dirty="0" smtClean="0">
                <a:solidFill>
                  <a:srgbClr val="002060"/>
                </a:solidFill>
              </a:rPr>
              <a:t>феноменов</a:t>
            </a:r>
            <a:r>
              <a:rPr lang="ru-RU" sz="1800" dirty="0" smtClean="0">
                <a:solidFill>
                  <a:srgbClr val="002060"/>
                </a:solidFill>
              </a:rPr>
              <a:t> (интернет-зависимость, многозадачность, </a:t>
            </a:r>
            <a:r>
              <a:rPr lang="en-US" sz="1800" dirty="0" err="1" smtClean="0">
                <a:solidFill>
                  <a:srgbClr val="002060"/>
                </a:solidFill>
              </a:rPr>
              <a:t>facebook</a:t>
            </a:r>
            <a:r>
              <a:rPr lang="en-US" sz="1800" dirty="0" smtClean="0">
                <a:solidFill>
                  <a:srgbClr val="002060"/>
                </a:solidFill>
              </a:rPr>
              <a:t>-</a:t>
            </a:r>
            <a:r>
              <a:rPr lang="ru-RU" sz="1800" dirty="0" smtClean="0">
                <a:solidFill>
                  <a:srgbClr val="002060"/>
                </a:solidFill>
              </a:rPr>
              <a:t>депрессия, эффект </a:t>
            </a:r>
            <a:r>
              <a:rPr lang="en-US" sz="1800" dirty="0" smtClean="0">
                <a:solidFill>
                  <a:srgbClr val="002060"/>
                </a:solidFill>
              </a:rPr>
              <a:t>Google</a:t>
            </a:r>
            <a:r>
              <a:rPr lang="ru-RU" sz="1800" dirty="0" smtClean="0">
                <a:solidFill>
                  <a:srgbClr val="002060"/>
                </a:solidFill>
              </a:rPr>
              <a:t>, </a:t>
            </a:r>
            <a:r>
              <a:rPr lang="ru-RU" sz="1800" dirty="0" err="1" smtClean="0">
                <a:solidFill>
                  <a:srgbClr val="002060"/>
                </a:solidFill>
              </a:rPr>
              <a:t>номофобия</a:t>
            </a:r>
            <a:r>
              <a:rPr lang="ru-RU" sz="1800" dirty="0" smtClean="0">
                <a:solidFill>
                  <a:srgbClr val="002060"/>
                </a:solidFill>
              </a:rPr>
              <a:t>, синдром фантомного звука, </a:t>
            </a:r>
            <a:r>
              <a:rPr lang="ru-RU" sz="1800" dirty="0" err="1" smtClean="0">
                <a:solidFill>
                  <a:srgbClr val="002060"/>
                </a:solidFill>
              </a:rPr>
              <a:t>интернет-мемы</a:t>
            </a:r>
            <a:r>
              <a:rPr lang="ru-RU" sz="1800" dirty="0" smtClean="0">
                <a:solidFill>
                  <a:srgbClr val="002060"/>
                </a:solidFill>
              </a:rPr>
              <a:t> и </a:t>
            </a:r>
            <a:r>
              <a:rPr lang="ru-RU" sz="1800" dirty="0" err="1" smtClean="0">
                <a:solidFill>
                  <a:srgbClr val="002060"/>
                </a:solidFill>
              </a:rPr>
              <a:t>медиавирусы</a:t>
            </a:r>
            <a:r>
              <a:rPr lang="ru-RU" sz="1800" dirty="0" smtClean="0">
                <a:solidFill>
                  <a:srgbClr val="002060"/>
                </a:solidFill>
              </a:rPr>
              <a:t>, </a:t>
            </a:r>
            <a:r>
              <a:rPr lang="ru-RU" sz="1800" dirty="0" err="1" smtClean="0">
                <a:solidFill>
                  <a:srgbClr val="002060"/>
                </a:solidFill>
              </a:rPr>
              <a:t>селфизм</a:t>
            </a:r>
            <a:r>
              <a:rPr lang="ru-RU" sz="1800" dirty="0" smtClean="0">
                <a:solidFill>
                  <a:srgbClr val="002060"/>
                </a:solidFill>
              </a:rPr>
              <a:t>, защитные фильтры и др.) </a:t>
            </a:r>
          </a:p>
          <a:p>
            <a:pPr>
              <a:spcBef>
                <a:spcPts val="492"/>
              </a:spcBef>
              <a:spcAft>
                <a:spcPts val="492"/>
              </a:spcAft>
            </a:pPr>
            <a:r>
              <a:rPr lang="ru-RU" sz="1800" dirty="0" smtClean="0">
                <a:solidFill>
                  <a:srgbClr val="002060"/>
                </a:solidFill>
              </a:rPr>
              <a:t>появление новых форм развития </a:t>
            </a:r>
            <a:r>
              <a:rPr lang="ru-RU" sz="1800" b="1" dirty="0" smtClean="0">
                <a:solidFill>
                  <a:srgbClr val="002060"/>
                </a:solidFill>
              </a:rPr>
              <a:t>взаимоотношений</a:t>
            </a:r>
            <a:r>
              <a:rPr lang="ru-RU" sz="1800" dirty="0" smtClean="0">
                <a:solidFill>
                  <a:srgbClr val="002060"/>
                </a:solidFill>
              </a:rPr>
              <a:t> с окружающими людьми, в том числе и негативного агрессивного поведения (</a:t>
            </a:r>
            <a:r>
              <a:rPr lang="ru-RU" sz="1800" dirty="0" err="1" smtClean="0">
                <a:solidFill>
                  <a:srgbClr val="002060"/>
                </a:solidFill>
              </a:rPr>
              <a:t>флеймы</a:t>
            </a:r>
            <a:r>
              <a:rPr lang="ru-RU" sz="1800" dirty="0" smtClean="0">
                <a:solidFill>
                  <a:srgbClr val="002060"/>
                </a:solidFill>
              </a:rPr>
              <a:t>, </a:t>
            </a:r>
            <a:r>
              <a:rPr lang="ru-RU" sz="1800" dirty="0" err="1" smtClean="0">
                <a:solidFill>
                  <a:srgbClr val="002060"/>
                </a:solidFill>
              </a:rPr>
              <a:t>флуд</a:t>
            </a:r>
            <a:r>
              <a:rPr lang="ru-RU" sz="1800" dirty="0" smtClean="0">
                <a:solidFill>
                  <a:srgbClr val="002060"/>
                </a:solidFill>
              </a:rPr>
              <a:t> или спам, </a:t>
            </a:r>
            <a:r>
              <a:rPr lang="ru-RU" sz="1800" dirty="0" err="1" smtClean="0">
                <a:solidFill>
                  <a:srgbClr val="002060"/>
                </a:solidFill>
              </a:rPr>
              <a:t>троллинг</a:t>
            </a:r>
            <a:r>
              <a:rPr lang="ru-RU" sz="1800" dirty="0" smtClean="0">
                <a:solidFill>
                  <a:srgbClr val="002060"/>
                </a:solidFill>
              </a:rPr>
              <a:t>, </a:t>
            </a:r>
            <a:r>
              <a:rPr lang="ru-RU" sz="1800" dirty="0" err="1" smtClean="0">
                <a:solidFill>
                  <a:srgbClr val="002060"/>
                </a:solidFill>
              </a:rPr>
              <a:t>хейтерство</a:t>
            </a:r>
            <a:r>
              <a:rPr lang="ru-RU" sz="1800" dirty="0" smtClean="0">
                <a:solidFill>
                  <a:srgbClr val="002060"/>
                </a:solidFill>
              </a:rPr>
              <a:t>, </a:t>
            </a:r>
            <a:r>
              <a:rPr lang="ru-RU" sz="1800" dirty="0" err="1" smtClean="0">
                <a:solidFill>
                  <a:srgbClr val="002060"/>
                </a:solidFill>
              </a:rPr>
              <a:t>кибербуллинг</a:t>
            </a:r>
            <a:r>
              <a:rPr lang="ru-RU" sz="1800" dirty="0" smtClean="0">
                <a:solidFill>
                  <a:srgbClr val="002060"/>
                </a:solidFill>
              </a:rPr>
              <a:t>)</a:t>
            </a:r>
            <a:endParaRPr lang="en-US" sz="1800" dirty="0" smtClean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357158" y="1071546"/>
          <a:ext cx="8663730" cy="3665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14348" y="142852"/>
            <a:ext cx="79326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</a:rPr>
              <a:t>Этапы цифровой революции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786" y="5357826"/>
            <a:ext cx="744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</a:t>
            </a:r>
            <a:r>
              <a:rPr lang="ru-RU" b="1" dirty="0" smtClean="0">
                <a:solidFill>
                  <a:srgbClr val="002060"/>
                </a:solidFill>
              </a:rPr>
              <a:t>Ежегодный </a:t>
            </a:r>
            <a:r>
              <a:rPr lang="ru-RU" b="1" dirty="0">
                <a:solidFill>
                  <a:srgbClr val="002060"/>
                </a:solidFill>
              </a:rPr>
              <a:t>рост </a:t>
            </a:r>
            <a:r>
              <a:rPr lang="ru-RU" b="1" dirty="0" err="1">
                <a:solidFill>
                  <a:srgbClr val="002060"/>
                </a:solidFill>
              </a:rPr>
              <a:t>онлайн</a:t>
            </a:r>
            <a:r>
              <a:rPr lang="ru-RU" b="1" dirty="0">
                <a:solidFill>
                  <a:srgbClr val="002060"/>
                </a:solidFill>
              </a:rPr>
              <a:t> образования – 27%, традиционного – 5%</a:t>
            </a:r>
          </a:p>
          <a:p>
            <a:r>
              <a:rPr lang="ru-RU" b="1" dirty="0">
                <a:solidFill>
                  <a:srgbClr val="002060"/>
                </a:solidFill>
              </a:rPr>
              <a:t>         Новый дизайн курсов – не 45 минут, а как удобно и эффективно 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1DB3-A354-4B0B-9199-FFCDCE8A60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DD30-1B4B-481A-9CBF-85A0B164A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3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057" y="463253"/>
            <a:ext cx="8229600" cy="103494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Факторы, определяющие развитие образования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2880" y="1304697"/>
            <a:ext cx="7333258" cy="5505342"/>
          </a:xfrm>
        </p:spPr>
        <p:txBody>
          <a:bodyPr>
            <a:normAutofit fontScale="85000" lnSpcReduction="20000"/>
          </a:bodyPr>
          <a:lstStyle/>
          <a:p>
            <a:endParaRPr lang="ru-RU" sz="20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ИЗМЕНЕНИЯ В ТЕХНОЛОГИЯХ (</a:t>
            </a:r>
            <a:r>
              <a:rPr lang="en-US" sz="2000" b="1" dirty="0" smtClean="0">
                <a:solidFill>
                  <a:srgbClr val="002060"/>
                </a:solidFill>
              </a:rPr>
              <a:t>IV  </a:t>
            </a:r>
            <a:r>
              <a:rPr lang="ru-RU" sz="2000" b="1" dirty="0" smtClean="0">
                <a:solidFill>
                  <a:srgbClr val="002060"/>
                </a:solidFill>
              </a:rPr>
              <a:t>ПРОМЫШЛЕННАЯ РЕВОЛЮЦИЯ)</a:t>
            </a:r>
          </a:p>
          <a:p>
            <a:pPr>
              <a:spcBef>
                <a:spcPts val="0"/>
              </a:spcBef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ГЛОБАЛИЗАЦИЯ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100" b="1" dirty="0" smtClean="0">
                <a:solidFill>
                  <a:srgbClr val="002060"/>
                </a:solidFill>
              </a:rPr>
              <a:t>НОВЫЕ  УЧАЩИЕСЯ</a:t>
            </a:r>
          </a:p>
          <a:p>
            <a:pPr marL="0" indent="0">
              <a:spcBef>
                <a:spcPts val="0"/>
              </a:spcBef>
              <a:buNone/>
            </a:pPr>
            <a:endParaRPr lang="ru-RU" sz="21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КУЛЬТУРНОЕ И СОЦИАЛЬНОЕ РАЗНООБРАЗИЕ</a:t>
            </a:r>
          </a:p>
          <a:p>
            <a:pPr>
              <a:spcBef>
                <a:spcPts val="0"/>
              </a:spcBef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ИЗМЕНЕНИЕ СИСТЕМЫ ЦЕННОСТЕЙ </a:t>
            </a:r>
          </a:p>
          <a:p>
            <a:pPr>
              <a:spcBef>
                <a:spcPts val="0"/>
              </a:spcBef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НОВЫЕ ТРЕБОВАНИЯ К РЕЗУЛЬТАТАМ ОБРАЗОВАНИЯ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</a:rPr>
              <a:t>(НАВЫКИ И КОМПЕТЕНЦИИ </a:t>
            </a:r>
            <a:r>
              <a:rPr lang="en-US" sz="2000" dirty="0" smtClean="0">
                <a:solidFill>
                  <a:srgbClr val="002060"/>
                </a:solidFill>
              </a:rPr>
              <a:t>XXI </a:t>
            </a:r>
            <a:r>
              <a:rPr lang="ru-RU" sz="2000" dirty="0" smtClean="0">
                <a:solidFill>
                  <a:srgbClr val="002060"/>
                </a:solidFill>
              </a:rPr>
              <a:t>ВЕКА</a:t>
            </a:r>
            <a:r>
              <a:rPr lang="ru-RU" sz="2000" dirty="0">
                <a:solidFill>
                  <a:srgbClr val="002060"/>
                </a:solidFill>
              </a:rPr>
              <a:t>) </a:t>
            </a:r>
            <a:r>
              <a:rPr lang="ru-RU" sz="2000" b="1" dirty="0">
                <a:solidFill>
                  <a:srgbClr val="002060"/>
                </a:solidFill>
              </a:rPr>
              <a:t>СЕМЬИ, ОБЩЕСТВА</a:t>
            </a:r>
            <a:r>
              <a:rPr lang="ru-RU" sz="2000" b="1" dirty="0" smtClean="0">
                <a:solidFill>
                  <a:srgbClr val="002060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      ГОСУДАРСТВА</a:t>
            </a:r>
            <a:endParaRPr lang="ru-RU" sz="2000" b="1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marL="360363" indent="-360363">
              <a:lnSpc>
                <a:spcPct val="12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НОВОЕ СОДЕРЖАНИЕ ОБРАЗОВАНИЯ</a:t>
            </a:r>
          </a:p>
          <a:p>
            <a:pPr marL="360363" indent="-360363">
              <a:lnSpc>
                <a:spcPct val="120000"/>
              </a:lnSpc>
              <a:spcBef>
                <a:spcPts val="0"/>
              </a:spcBef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 НОВЫЕ  ФОРМЫ, ТЕХНОЛОГИИ И СРЕДСТВА ОБУЧЕНИЯ</a:t>
            </a:r>
          </a:p>
          <a:p>
            <a:pPr marL="360363" indent="-360363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marL="360363" indent="-360363">
              <a:lnSpc>
                <a:spcPct val="12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НЕПРЕРЫВНАЯ ОБРАЗОВАТЕЛЬНО-КАРЬЕРНАЯ ТРАЕКТОРИЯ-основа социальной и профессиональной успешности</a:t>
            </a: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0" y="2142319"/>
            <a:ext cx="725760" cy="66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3" y="5005918"/>
            <a:ext cx="725760" cy="72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6" y="5766596"/>
            <a:ext cx="755515" cy="69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3" y="4382666"/>
            <a:ext cx="738029" cy="5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5" y="3705272"/>
            <a:ext cx="75141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8" y="2869954"/>
            <a:ext cx="751415" cy="77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Analytics premium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44" y="1367925"/>
            <a:ext cx="709895" cy="77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41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187624" y="1741864"/>
            <a:ext cx="7200800" cy="934366"/>
            <a:chOff x="0" y="102742"/>
            <a:chExt cx="6647180" cy="1024579"/>
          </a:xfrm>
          <a:solidFill>
            <a:srgbClr val="0BB6D2">
              <a:alpha val="60000"/>
            </a:srgbClr>
          </a:solidFill>
        </p:grpSpPr>
        <p:sp>
          <p:nvSpPr>
            <p:cNvPr id="25" name="Прямоугольник 24"/>
            <p:cNvSpPr/>
            <p:nvPr/>
          </p:nvSpPr>
          <p:spPr>
            <a:xfrm>
              <a:off x="0" y="102742"/>
              <a:ext cx="6647180" cy="914400"/>
            </a:xfrm>
            <a:prstGeom prst="rect">
              <a:avLst/>
            </a:prstGeom>
            <a:grpFill/>
            <a:ln>
              <a:solidFill>
                <a:srgbClr val="0BB6D2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Надпись 2"/>
            <p:cNvSpPr txBox="1">
              <a:spLocks noChangeArrowheads="1"/>
            </p:cNvSpPr>
            <p:nvPr/>
          </p:nvSpPr>
          <p:spPr bwMode="auto">
            <a:xfrm>
              <a:off x="398725" y="172217"/>
              <a:ext cx="5916096" cy="955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2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Calibri"/>
                  <a:cs typeface="Times New Roman"/>
                </a:rPr>
                <a:t>Образование сообществ, </a:t>
              </a:r>
              <a:r>
                <a:rPr lang="ru-RU" sz="2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ea typeface="Calibri"/>
                  <a:cs typeface="Times New Roman"/>
                </a:rPr>
                <a:t>госинститутов</a:t>
              </a:r>
              <a:r>
                <a:rPr lang="ru-RU" sz="22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Calibri"/>
                  <a:cs typeface="Times New Roman"/>
                </a:rPr>
                <a:t>, общественных организаций, корпораций 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5416029" y="2615125"/>
            <a:ext cx="1440688" cy="543184"/>
          </a:xfrm>
          <a:prstGeom prst="rect">
            <a:avLst/>
          </a:prstGeom>
          <a:solidFill>
            <a:srgbClr val="FFC000">
              <a:alpha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000" b="1" dirty="0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rPr>
              <a:t>Образовательные программы для взрослых, в </a:t>
            </a:r>
            <a:r>
              <a:rPr lang="ru-RU" sz="1000" b="1" dirty="0" err="1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rPr>
              <a:t>т.ч</a:t>
            </a:r>
            <a:r>
              <a:rPr lang="ru-RU" sz="1000" b="1" dirty="0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rPr>
              <a:t>. пенсионеров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34439" y="2615126"/>
            <a:ext cx="2321337" cy="1133277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Надпись 2"/>
          <p:cNvSpPr txBox="1">
            <a:spLocks noChangeArrowheads="1"/>
          </p:cNvSpPr>
          <p:nvPr/>
        </p:nvSpPr>
        <p:spPr bwMode="auto">
          <a:xfrm>
            <a:off x="251521" y="2650804"/>
            <a:ext cx="2356119" cy="104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FFFFFF"/>
                </a:solidFill>
                <a:ea typeface="Calibri"/>
                <a:cs typeface="Times New Roman"/>
              </a:rPr>
              <a:t>Раннее развитие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FFFFFF"/>
                </a:solidFill>
                <a:ea typeface="Calibri"/>
                <a:cs typeface="Times New Roman"/>
              </a:rPr>
              <a:t>(семья, дошкольные организации)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07639" y="2620664"/>
            <a:ext cx="2760224" cy="1133277"/>
          </a:xfrm>
          <a:prstGeom prst="rect">
            <a:avLst/>
          </a:prstGeom>
          <a:solidFill>
            <a:srgbClr val="61BB57">
              <a:alpha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адпись 2"/>
          <p:cNvSpPr txBox="1">
            <a:spLocks noChangeArrowheads="1"/>
          </p:cNvSpPr>
          <p:nvPr/>
        </p:nvSpPr>
        <p:spPr bwMode="auto">
          <a:xfrm>
            <a:off x="2607639" y="2636424"/>
            <a:ext cx="2875714" cy="100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750" b="1" dirty="0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rPr>
              <a:t>Общее и </a:t>
            </a:r>
            <a:r>
              <a:rPr lang="ru-RU" sz="1700" b="1" dirty="0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rPr>
              <a:t>профессиональное образование </a:t>
            </a:r>
            <a:endParaRPr lang="ru-RU" sz="1700" dirty="0">
              <a:solidFill>
                <a:prstClr val="black">
                  <a:lumMod val="85000"/>
                  <a:lumOff val="15000"/>
                </a:prstClr>
              </a:solidFill>
              <a:ea typeface="Calibri"/>
              <a:cs typeface="Times New Roman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856717" y="2542961"/>
            <a:ext cx="1968968" cy="609246"/>
            <a:chOff x="977122" y="-81939"/>
            <a:chExt cx="1335419" cy="668069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977123" y="-9500"/>
              <a:ext cx="1283405" cy="595630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" name="Надпись 2"/>
            <p:cNvSpPr txBox="1">
              <a:spLocks noChangeArrowheads="1"/>
            </p:cNvSpPr>
            <p:nvPr/>
          </p:nvSpPr>
          <p:spPr bwMode="auto">
            <a:xfrm>
              <a:off x="977122" y="-81939"/>
              <a:ext cx="1335419" cy="658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r>
                <a:rPr lang="ru-RU" sz="11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Calibri"/>
                  <a:cs typeface="Times New Roman"/>
                </a:rPr>
                <a:t>Профессиональное развитие (стажировка, наставничество и  др.)</a:t>
              </a:r>
              <a:endParaRPr lang="ru-RU" sz="1100" dirty="0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34440" y="4169833"/>
            <a:ext cx="2952329" cy="778702"/>
            <a:chOff x="0" y="0"/>
            <a:chExt cx="3460853" cy="124269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3396464" cy="1242695"/>
            </a:xfrm>
            <a:prstGeom prst="rect">
              <a:avLst/>
            </a:prstGeom>
            <a:solidFill>
              <a:srgbClr val="FDC133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Надпись 2"/>
            <p:cNvSpPr txBox="1">
              <a:spLocks noChangeArrowheads="1"/>
            </p:cNvSpPr>
            <p:nvPr/>
          </p:nvSpPr>
          <p:spPr bwMode="auto">
            <a:xfrm>
              <a:off x="0" y="0"/>
              <a:ext cx="3460853" cy="966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Calibri"/>
                  <a:cs typeface="Times New Roman"/>
                </a:rPr>
                <a:t>Воспитание в семье </a:t>
              </a:r>
              <a:r>
                <a:rPr lang="en-US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Calibri"/>
                  <a:cs typeface="Times New Roman"/>
                </a:rPr>
                <a:t/>
              </a:r>
              <a:br>
                <a:rPr lang="en-US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Calibri"/>
                  <a:cs typeface="Times New Roman"/>
                </a:rPr>
              </a:br>
              <a:r>
                <a:rPr lang="ru-RU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Calibri"/>
                  <a:cs typeface="Times New Roman"/>
                </a:rPr>
                <a:t>и общественных</a:t>
              </a:r>
              <a:endPara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</a:pPr>
              <a:r>
                <a:rPr lang="ru-RU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Calibri"/>
                  <a:cs typeface="Times New Roman"/>
                </a:rPr>
                <a:t>институтах</a:t>
              </a:r>
              <a:r>
                <a:rPr lang="ru-RU" sz="1400" b="1" dirty="0">
                  <a:solidFill>
                    <a:srgbClr val="FFFFFF"/>
                  </a:solidFill>
                  <a:ea typeface="Calibri"/>
                  <a:cs typeface="Times New Roman"/>
                </a:rPr>
                <a:t>   </a:t>
              </a:r>
              <a:endParaRPr lang="ru-RU" sz="14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203850" y="4222751"/>
            <a:ext cx="5701411" cy="725785"/>
            <a:chOff x="0" y="0"/>
            <a:chExt cx="4438015" cy="124269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4438015" cy="1242695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" name="Надпись 2"/>
            <p:cNvSpPr txBox="1">
              <a:spLocks noChangeArrowheads="1"/>
            </p:cNvSpPr>
            <p:nvPr/>
          </p:nvSpPr>
          <p:spPr bwMode="auto">
            <a:xfrm>
              <a:off x="35583" y="148341"/>
              <a:ext cx="2451056" cy="85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ru-RU" sz="1600" b="1" dirty="0">
                  <a:solidFill>
                    <a:prstClr val="black">
                      <a:lumMod val="85000"/>
                      <a:lumOff val="15000"/>
                    </a:prstClr>
                  </a:solidFill>
                  <a:ea typeface="Calibri"/>
                  <a:cs typeface="Times New Roman"/>
                </a:rPr>
                <a:t>Личностное развитие и саморазвитие    </a:t>
              </a: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5416029" y="3206258"/>
            <a:ext cx="3489230" cy="547682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rPr>
              <a:t>Образование для адаптации к текущей социально</a:t>
            </a:r>
            <a:r>
              <a:rPr lang="en-US" sz="1100" b="1" dirty="0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rPr>
              <a:t>-</a:t>
            </a:r>
            <a:r>
              <a:rPr lang="ru-RU" sz="1100" b="1" dirty="0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rPr>
              <a:t>экономической </a:t>
            </a:r>
            <a:r>
              <a:rPr lang="ru-RU" sz="11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rPr>
              <a:t>ситуации</a:t>
            </a:r>
            <a:br>
              <a:rPr lang="ru-RU" sz="11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rPr>
            </a:br>
            <a:r>
              <a:rPr lang="ru-RU" sz="11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rPr>
              <a:t> (в т ч. с учетом хобби, увлечений) </a:t>
            </a:r>
            <a:endParaRPr lang="ru-RU" sz="1100" dirty="0">
              <a:solidFill>
                <a:prstClr val="black">
                  <a:lumMod val="85000"/>
                  <a:lumOff val="15000"/>
                </a:prstClr>
              </a:solidFill>
              <a:ea typeface="Calibri"/>
              <a:cs typeface="Times New Roman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34439" y="5062778"/>
            <a:ext cx="8684390" cy="545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1" name="Надпись 2"/>
          <p:cNvSpPr txBox="1">
            <a:spLocks noChangeArrowheads="1"/>
          </p:cNvSpPr>
          <p:nvPr/>
        </p:nvSpPr>
        <p:spPr bwMode="auto">
          <a:xfrm>
            <a:off x="392203" y="5132147"/>
            <a:ext cx="8356263" cy="35644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ea typeface="Calibri"/>
                <a:cs typeface="Times New Roman"/>
              </a:rPr>
              <a:t>Образование  как   инструмент   решения личных задач</a:t>
            </a:r>
            <a:endParaRPr lang="ru-RU" sz="2000" dirty="0">
              <a:solidFill>
                <a:prstClr val="black">
                  <a:lumMod val="85000"/>
                  <a:lumOff val="15000"/>
                </a:prstClr>
              </a:solidFill>
              <a:ea typeface="Calibri"/>
              <a:cs typeface="Times New Roman"/>
            </a:endParaRPr>
          </a:p>
        </p:txBody>
      </p: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22860" y="260648"/>
            <a:ext cx="9144000" cy="9001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Архитектура образования</a:t>
            </a:r>
            <a:r>
              <a:rPr lang="en-US" sz="3600" b="1" dirty="0">
                <a:solidFill>
                  <a:srgbClr val="0070C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ru-RU" sz="3600" b="1" dirty="0">
                <a:solidFill>
                  <a:srgbClr val="0070C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</a:br>
            <a:r>
              <a:rPr lang="ru-RU" sz="3600" b="1" dirty="0">
                <a:solidFill>
                  <a:srgbClr val="0070C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и личностного развития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34440" y="5310372"/>
            <a:ext cx="8909560" cy="1430996"/>
            <a:chOff x="0" y="-162076"/>
            <a:chExt cx="8814435" cy="1569162"/>
          </a:xfrm>
        </p:grpSpPr>
        <p:sp>
          <p:nvSpPr>
            <p:cNvPr id="13" name="Стрелка вправо 12"/>
            <p:cNvSpPr/>
            <p:nvPr/>
          </p:nvSpPr>
          <p:spPr>
            <a:xfrm>
              <a:off x="0" y="-162076"/>
              <a:ext cx="8814435" cy="156916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Надпись 2"/>
            <p:cNvSpPr txBox="1">
              <a:spLocks noChangeArrowheads="1"/>
            </p:cNvSpPr>
            <p:nvPr/>
          </p:nvSpPr>
          <p:spPr bwMode="auto">
            <a:xfrm>
              <a:off x="595900" y="465978"/>
              <a:ext cx="7355840" cy="313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ru-RU" sz="2200" b="1" dirty="0">
                  <a:solidFill>
                    <a:srgbClr val="FFFFFF"/>
                  </a:solidFill>
                  <a:ea typeface="Calibri"/>
                  <a:cs typeface="Times New Roman"/>
                </a:rPr>
                <a:t>                                Жизнь                       человека</a:t>
              </a:r>
              <a:endParaRPr lang="ru-RU" sz="1100" dirty="0">
                <a:solidFill>
                  <a:prstClr val="black"/>
                </a:solidFill>
                <a:ea typeface="Calibri"/>
                <a:cs typeface="Times New Roman"/>
              </a:endParaRPr>
            </a:p>
          </p:txBody>
        </p:sp>
      </p:grpSp>
      <p:sp>
        <p:nvSpPr>
          <p:cNvPr id="32" name="Стрелка вправо 31"/>
          <p:cNvSpPr/>
          <p:nvPr/>
        </p:nvSpPr>
        <p:spPr>
          <a:xfrm>
            <a:off x="2036084" y="3661059"/>
            <a:ext cx="6869175" cy="750498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  </a:t>
            </a:r>
            <a:r>
              <a:rPr lang="ru-RU" b="1" dirty="0" smtClean="0">
                <a:solidFill>
                  <a:prstClr val="black"/>
                </a:solidFill>
              </a:rPr>
              <a:t>Дополнительное </a:t>
            </a:r>
            <a:r>
              <a:rPr lang="ru-RU" b="1" dirty="0">
                <a:solidFill>
                  <a:prstClr val="black"/>
                </a:solidFill>
              </a:rPr>
              <a:t>образование и обучение</a:t>
            </a:r>
          </a:p>
        </p:txBody>
      </p:sp>
      <p:sp>
        <p:nvSpPr>
          <p:cNvPr id="34" name="Овал 33"/>
          <p:cNvSpPr/>
          <p:nvPr/>
        </p:nvSpPr>
        <p:spPr>
          <a:xfrm>
            <a:off x="1697549" y="2542960"/>
            <a:ext cx="5819535" cy="169168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9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Социальный статус образования</a:t>
            </a: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C2760E-BC29-4F16-9547-AB30C9B9ACD1}" type="slidenum">
              <a:rPr lang="ru-RU" altLang="ru-RU" sz="1200">
                <a:solidFill>
                  <a:srgbClr val="898989"/>
                </a:solidFill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ru-RU" altLang="ru-RU" sz="1200">
              <a:solidFill>
                <a:srgbClr val="898989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1714488"/>
            <a:ext cx="77153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 Ведущая социальная деятельность общества, основанного на экономике знаний, движущей силой которой является человеческий капитал</a:t>
            </a:r>
          </a:p>
          <a:p>
            <a:pPr>
              <a:defRPr/>
            </a:pPr>
            <a:endParaRPr lang="ru-RU" sz="28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Системообразующий</a:t>
            </a:r>
            <a:r>
              <a:rPr lang="ru-RU" sz="2800" dirty="0" smtClean="0">
                <a:solidFill>
                  <a:srgbClr val="002060"/>
                </a:solidFill>
              </a:rPr>
              <a:t> ресурс социально-экономического и политического развития государства, </a:t>
            </a:r>
            <a:r>
              <a:rPr lang="ru-RU" sz="2800" dirty="0" err="1" smtClean="0">
                <a:solidFill>
                  <a:srgbClr val="002060"/>
                </a:solidFill>
              </a:rPr>
              <a:t>социокультурной</a:t>
            </a:r>
            <a:r>
              <a:rPr lang="ru-RU" sz="2800" dirty="0" smtClean="0">
                <a:solidFill>
                  <a:srgbClr val="002060"/>
                </a:solidFill>
              </a:rPr>
              <a:t> модернизации российского гражданского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149061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70C0"/>
                </a:solidFill>
                <a:latin typeface="+mj-lt"/>
                <a:cs typeface="+mn-cs"/>
              </a:rPr>
              <a:t>Ключевые эффекты образования как </a:t>
            </a:r>
            <a:br>
              <a:rPr lang="ru-RU" sz="3200" b="1" dirty="0">
                <a:solidFill>
                  <a:srgbClr val="0070C0"/>
                </a:solidFill>
                <a:latin typeface="+mj-lt"/>
                <a:cs typeface="+mn-cs"/>
              </a:rPr>
            </a:br>
            <a:r>
              <a:rPr lang="ru-RU" sz="3200" b="1" dirty="0">
                <a:solidFill>
                  <a:srgbClr val="0070C0"/>
                </a:solidFill>
                <a:latin typeface="+mj-lt"/>
                <a:cs typeface="+mn-cs"/>
              </a:rPr>
              <a:t>ведущей социальной деятельности </a:t>
            </a:r>
            <a:r>
              <a:rPr lang="ru-RU" sz="3200" b="1" dirty="0" smtClean="0">
                <a:solidFill>
                  <a:srgbClr val="0070C0"/>
                </a:solidFill>
                <a:latin typeface="+mj-lt"/>
                <a:cs typeface="+mn-cs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latin typeface="+mj-lt"/>
                <a:cs typeface="+mn-cs"/>
              </a:rPr>
            </a:br>
            <a:r>
              <a:rPr lang="ru-RU" sz="3200" b="1" dirty="0" smtClean="0">
                <a:solidFill>
                  <a:srgbClr val="0070C0"/>
                </a:solidFill>
                <a:latin typeface="+mj-lt"/>
                <a:cs typeface="+mn-cs"/>
              </a:rPr>
              <a:t>сетевого общества</a:t>
            </a:r>
            <a:endParaRPr lang="ru-RU" sz="3200" b="1" dirty="0">
              <a:solidFill>
                <a:srgbClr val="0070C0"/>
              </a:solidFill>
              <a:latin typeface="+mj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986" y="2132856"/>
            <a:ext cx="82153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2400" dirty="0" smtClean="0">
                <a:ea typeface="Cambria Math" pitchFamily="18" charset="0"/>
                <a:cs typeface="Cambria Math" pitchFamily="18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ea typeface="Cambria Math" pitchFamily="18" charset="0"/>
                <a:cs typeface="Cambria Math" pitchFamily="18" charset="0"/>
              </a:rPr>
              <a:t>Безопасность, консолидация и социальное выравнивание общества в условиях его растущего многообразия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ea typeface="Cambria Math" pitchFamily="18" charset="0"/>
                <a:cs typeface="Cambria Math" pitchFamily="18" charset="0"/>
              </a:rPr>
              <a:t> Формирование  и развитие  российской гражданской идентичности в условиях сетевого общества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ea typeface="Cambria Math" pitchFamily="18" charset="0"/>
                <a:cs typeface="Cambria Math" pitchFamily="18" charset="0"/>
              </a:rPr>
              <a:t> Взаимопонимание и доверие друг к другу представителей различных социальных групп, религиозных и национальных культур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ea typeface="Cambria Math" pitchFamily="18" charset="0"/>
                <a:cs typeface="Cambria Math" pitchFamily="18" charset="0"/>
              </a:rPr>
              <a:t> Формирование интеллектуальных  и культурных  </a:t>
            </a:r>
            <a:r>
              <a:rPr lang="en-US" altLang="ru-RU" sz="2400" dirty="0" smtClean="0">
                <a:solidFill>
                  <a:srgbClr val="002060"/>
                </a:solidFill>
                <a:ea typeface="Cambria Math" pitchFamily="18" charset="0"/>
                <a:cs typeface="Cambria Math" pitchFamily="18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ea typeface="Cambria Math" pitchFamily="18" charset="0"/>
                <a:cs typeface="Cambria Math" pitchFamily="18" charset="0"/>
              </a:rPr>
              <a:t>приоритетов личности, создание необходимых условий для ее саморазвития, </a:t>
            </a:r>
            <a:r>
              <a:rPr lang="ru-RU" altLang="ru-RU" sz="2400" dirty="0" err="1" smtClean="0">
                <a:solidFill>
                  <a:srgbClr val="002060"/>
                </a:solidFill>
                <a:ea typeface="Cambria Math" pitchFamily="18" charset="0"/>
                <a:cs typeface="Cambria Math" pitchFamily="18" charset="0"/>
              </a:rPr>
              <a:t>самоактуализации</a:t>
            </a:r>
            <a:r>
              <a:rPr lang="ru-RU" altLang="ru-RU" sz="2400" dirty="0" smtClean="0">
                <a:solidFill>
                  <a:srgbClr val="002060"/>
                </a:solidFill>
                <a:ea typeface="Cambria Math" pitchFamily="18" charset="0"/>
                <a:cs typeface="Cambria Math" pitchFamily="18" charset="0"/>
              </a:rPr>
              <a:t> и  самореализации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ea typeface="Cambria Math" pitchFamily="18" charset="0"/>
                <a:cs typeface="Cambria Math" pitchFamily="18" charset="0"/>
              </a:rPr>
              <a:t> Конкурентоспособность личности, общества и государства</a:t>
            </a:r>
            <a:endParaRPr lang="ru-RU" altLang="ru-RU" sz="2400" dirty="0">
              <a:solidFill>
                <a:srgbClr val="002060"/>
              </a:solidFill>
              <a:ea typeface="Cambria Math" pitchFamily="18" charset="0"/>
              <a:cs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712968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СЕТЬ </a:t>
            </a:r>
            <a:r>
              <a:rPr lang="ru-RU" dirty="0" smtClean="0">
                <a:solidFill>
                  <a:srgbClr val="002060"/>
                </a:solidFill>
              </a:rPr>
              <a:t>– </a:t>
            </a:r>
            <a:r>
              <a:rPr lang="ru-RU" dirty="0">
                <a:solidFill>
                  <a:srgbClr val="002060"/>
                </a:solidFill>
              </a:rPr>
              <a:t>н</a:t>
            </a:r>
            <a:r>
              <a:rPr lang="ru-RU" dirty="0" smtClean="0">
                <a:solidFill>
                  <a:srgbClr val="002060"/>
                </a:solidFill>
              </a:rPr>
              <a:t>овая среда обитания человека,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ее освоение – как освоение </a:t>
            </a:r>
            <a:r>
              <a:rPr lang="ru-RU" dirty="0">
                <a:solidFill>
                  <a:srgbClr val="002060"/>
                </a:solidFill>
              </a:rPr>
              <a:t>С</a:t>
            </a:r>
            <a:r>
              <a:rPr lang="ru-RU" dirty="0" smtClean="0">
                <a:solidFill>
                  <a:srgbClr val="002060"/>
                </a:solidFill>
              </a:rPr>
              <a:t>ибири в </a:t>
            </a:r>
            <a:r>
              <a:rPr lang="en-US" dirty="0" smtClean="0">
                <a:solidFill>
                  <a:srgbClr val="002060"/>
                </a:solidFill>
              </a:rPr>
              <a:t>XVI </a:t>
            </a:r>
            <a:r>
              <a:rPr lang="ru-RU" dirty="0" smtClean="0">
                <a:solidFill>
                  <a:srgbClr val="002060"/>
                </a:solidFill>
              </a:rPr>
              <a:t>веке, много непонятно, и непредсказуемо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СЕТЬ</a:t>
            </a:r>
            <a:r>
              <a:rPr lang="ru-RU" dirty="0" smtClean="0">
                <a:solidFill>
                  <a:srgbClr val="002060"/>
                </a:solidFill>
              </a:rPr>
              <a:t> – реальность каждого человека, формирует сетевое сознание и сетевую идентичность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im0-tub-ru.yandex.net/i?id=843ded5e034cd0d3ea5b4a461618aaf0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9144000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51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Идентичность личности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в сетевом обществе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1556792"/>
            <a:ext cx="8464454" cy="486622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</a:rPr>
              <a:t>Раньше – местность, этническая группа, культура, язык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</a:rPr>
              <a:t>В условиях глобального взаимодействия и всеобщего интернета люди управляют множественными  идентичностями, которым не препятствуют социальные, политические, идеологические, культурные, религиозные, географические и иные различия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</a:rPr>
              <a:t>Сеть способна опознать человека и предложить ему контент в соответствии с его образовательными запросами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</a:rPr>
              <a:t>Формирование сетевой идентичности происходит во взаимосвязи с другими сетевыми личностями и сообществами</a:t>
            </a:r>
          </a:p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4200" b="1" dirty="0" smtClean="0">
                <a:solidFill>
                  <a:srgbClr val="0070C0"/>
                </a:solidFill>
              </a:rPr>
              <a:t>Управление формированием идентичности - ключевая задача любого современного  общества и государства</a:t>
            </a:r>
            <a:r>
              <a:rPr lang="ru-RU" sz="4200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83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9361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Черты сетевого поколения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224" y="1785926"/>
            <a:ext cx="7686700" cy="492941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подключенность </a:t>
            </a:r>
            <a:r>
              <a:rPr lang="ru-RU" dirty="0">
                <a:solidFill>
                  <a:srgbClr val="002060"/>
                </a:solidFill>
              </a:rPr>
              <a:t>к </a:t>
            </a:r>
            <a:r>
              <a:rPr lang="ru-RU" dirty="0" smtClean="0">
                <a:solidFill>
                  <a:srgbClr val="002060"/>
                </a:solidFill>
              </a:rPr>
              <a:t>сети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высокий </a:t>
            </a:r>
            <a:r>
              <a:rPr lang="ru-RU" dirty="0">
                <a:solidFill>
                  <a:srgbClr val="002060"/>
                </a:solidFill>
              </a:rPr>
              <a:t>уровень </a:t>
            </a:r>
            <a:r>
              <a:rPr lang="ru-RU" dirty="0" smtClean="0">
                <a:solidFill>
                  <a:srgbClr val="002060"/>
                </a:solidFill>
              </a:rPr>
              <a:t>мобильности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работа и коммуникация через Интернет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Идентификация, самоидентификация, </a:t>
            </a:r>
            <a:r>
              <a:rPr lang="ru-RU" dirty="0" err="1" smtClean="0">
                <a:solidFill>
                  <a:srgbClr val="002060"/>
                </a:solidFill>
              </a:rPr>
              <a:t>самопрезентация</a:t>
            </a:r>
            <a:r>
              <a:rPr lang="ru-RU" dirty="0" smtClean="0">
                <a:solidFill>
                  <a:srgbClr val="002060"/>
                </a:solidFill>
              </a:rPr>
              <a:t> (как инструменты осмысления идентичности) способствует вступлению в интернет - сообщество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85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Сетевая идентичность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1340768"/>
            <a:ext cx="8143932" cy="47853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«Часть </a:t>
            </a:r>
            <a:r>
              <a:rPr lang="ru-RU" dirty="0">
                <a:solidFill>
                  <a:srgbClr val="002060"/>
                </a:solidFill>
              </a:rPr>
              <a:t>социокультурной идентичности личности, </a:t>
            </a:r>
            <a:r>
              <a:rPr lang="ru-RU" dirty="0" smtClean="0">
                <a:solidFill>
                  <a:srgbClr val="002060"/>
                </a:solidFill>
              </a:rPr>
              <a:t>осознание своей принадлежности к определенной общности, осуществляющей деятельность (потребление, обмен и передачу знания) в информационно-коммуникационных средах»</a:t>
            </a:r>
          </a:p>
          <a:p>
            <a:pPr marL="0" indent="0" algn="r">
              <a:buNone/>
            </a:pPr>
            <a:r>
              <a:rPr lang="ru-RU" i="1" dirty="0" smtClean="0">
                <a:solidFill>
                  <a:srgbClr val="002060"/>
                </a:solidFill>
              </a:rPr>
              <a:t>О.Н. Астафьева</a:t>
            </a:r>
            <a:endParaRPr lang="ru-RU" i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Сетевая идентичность, как правило, отражает  (профиль </a:t>
            </a:r>
            <a:r>
              <a:rPr lang="en-US" dirty="0" err="1" smtClean="0">
                <a:solidFill>
                  <a:srgbClr val="002060"/>
                </a:solidFill>
              </a:rPr>
              <a:t>Facebook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r>
              <a:rPr lang="ru-RU" dirty="0" smtClean="0">
                <a:solidFill>
                  <a:srgbClr val="002060"/>
                </a:solidFill>
              </a:rPr>
              <a:t>, дополняет и фиксирует идентичность реальную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388839"/>
            <a:ext cx="7929617" cy="8018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Особенности образования </a:t>
            </a:r>
            <a:r>
              <a:rPr lang="en-US" b="1" dirty="0" smtClean="0">
                <a:solidFill>
                  <a:srgbClr val="0070C0"/>
                </a:solidFill>
              </a:rPr>
              <a:t>XXI</a:t>
            </a:r>
            <a:r>
              <a:rPr lang="ru-RU" b="1" dirty="0" smtClean="0">
                <a:solidFill>
                  <a:srgbClr val="0070C0"/>
                </a:solidFill>
              </a:rPr>
              <a:t>в.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72" y="1285860"/>
            <a:ext cx="8001056" cy="5214974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ru-RU" sz="5000" dirty="0">
                <a:solidFill>
                  <a:srgbClr val="002060"/>
                </a:solidFill>
              </a:rPr>
              <a:t>Удаленное </a:t>
            </a:r>
            <a:r>
              <a:rPr lang="ru-RU" sz="5000" dirty="0" smtClean="0">
                <a:solidFill>
                  <a:srgbClr val="002060"/>
                </a:solidFill>
              </a:rPr>
              <a:t>взаимодействие в образовательных сетях, мобильное образование</a:t>
            </a:r>
          </a:p>
          <a:p>
            <a:pPr lvl="0"/>
            <a:r>
              <a:rPr lang="ru-RU" sz="5000" dirty="0" smtClean="0">
                <a:solidFill>
                  <a:srgbClr val="002060"/>
                </a:solidFill>
              </a:rPr>
              <a:t>Модульное построение образовательных программ</a:t>
            </a:r>
          </a:p>
          <a:p>
            <a:pPr lvl="0"/>
            <a:r>
              <a:rPr lang="ru-RU" sz="5000" dirty="0" smtClean="0">
                <a:solidFill>
                  <a:srgbClr val="002060"/>
                </a:solidFill>
              </a:rPr>
              <a:t>Проектная, учебно-исследовательская, </a:t>
            </a:r>
            <a:r>
              <a:rPr lang="ru-RU" sz="5000" dirty="0" err="1" smtClean="0">
                <a:solidFill>
                  <a:srgbClr val="002060"/>
                </a:solidFill>
              </a:rPr>
              <a:t>практикоориентированная</a:t>
            </a:r>
            <a:r>
              <a:rPr lang="ru-RU" sz="5000" dirty="0" smtClean="0">
                <a:solidFill>
                  <a:srgbClr val="002060"/>
                </a:solidFill>
              </a:rPr>
              <a:t> деятельность</a:t>
            </a:r>
            <a:endParaRPr lang="ru-RU" sz="5000" dirty="0">
              <a:solidFill>
                <a:srgbClr val="002060"/>
              </a:solidFill>
            </a:endParaRPr>
          </a:p>
          <a:p>
            <a:pPr lvl="0"/>
            <a:r>
              <a:rPr lang="ru-RU" sz="5000" dirty="0">
                <a:solidFill>
                  <a:srgbClr val="002060"/>
                </a:solidFill>
              </a:rPr>
              <a:t>Результат образования </a:t>
            </a:r>
            <a:r>
              <a:rPr lang="ru-RU" sz="5000" dirty="0" smtClean="0">
                <a:solidFill>
                  <a:srgbClr val="002060"/>
                </a:solidFill>
              </a:rPr>
              <a:t>– </a:t>
            </a:r>
            <a:r>
              <a:rPr lang="ru-RU" sz="5000" dirty="0" err="1" smtClean="0">
                <a:solidFill>
                  <a:srgbClr val="002060"/>
                </a:solidFill>
              </a:rPr>
              <a:t>сформированность</a:t>
            </a:r>
            <a:r>
              <a:rPr lang="ru-RU" sz="5000" dirty="0" smtClean="0">
                <a:solidFill>
                  <a:srgbClr val="002060"/>
                </a:solidFill>
              </a:rPr>
              <a:t> российской гражданской идентичности, уровень </a:t>
            </a:r>
            <a:r>
              <a:rPr lang="ru-RU" sz="5000" dirty="0">
                <a:solidFill>
                  <a:srgbClr val="002060"/>
                </a:solidFill>
              </a:rPr>
              <a:t>владения ключевыми навыками и компетенциями через </a:t>
            </a:r>
            <a:r>
              <a:rPr lang="ru-RU" sz="5000" dirty="0" smtClean="0">
                <a:solidFill>
                  <a:srgbClr val="002060"/>
                </a:solidFill>
              </a:rPr>
              <a:t>их применение </a:t>
            </a:r>
            <a:r>
              <a:rPr lang="ru-RU" sz="5000" dirty="0">
                <a:solidFill>
                  <a:srgbClr val="002060"/>
                </a:solidFill>
              </a:rPr>
              <a:t>в реальных ситуациях</a:t>
            </a:r>
          </a:p>
          <a:p>
            <a:pPr lvl="0"/>
            <a:r>
              <a:rPr lang="ru-RU" sz="5000" dirty="0">
                <a:solidFill>
                  <a:srgbClr val="002060"/>
                </a:solidFill>
              </a:rPr>
              <a:t>Гибкость и адаптивность </a:t>
            </a:r>
            <a:r>
              <a:rPr lang="ru-RU" sz="5000" dirty="0" smtClean="0">
                <a:solidFill>
                  <a:srgbClr val="002060"/>
                </a:solidFill>
              </a:rPr>
              <a:t>сетевых образовательных программ на основе анализа больших данных</a:t>
            </a:r>
            <a:endParaRPr lang="ru-RU" sz="5000" dirty="0">
              <a:solidFill>
                <a:srgbClr val="002060"/>
              </a:solidFill>
            </a:endParaRPr>
          </a:p>
          <a:p>
            <a:pPr lvl="0"/>
            <a:r>
              <a:rPr lang="ru-RU" sz="5000" dirty="0">
                <a:solidFill>
                  <a:srgbClr val="002060"/>
                </a:solidFill>
              </a:rPr>
              <a:t>Широкое использование современных технологий</a:t>
            </a:r>
          </a:p>
          <a:p>
            <a:r>
              <a:rPr lang="ru-RU" sz="5000" dirty="0">
                <a:solidFill>
                  <a:srgbClr val="002060"/>
                </a:solidFill>
              </a:rPr>
              <a:t>Ориентированность на развитие личности обучающегося </a:t>
            </a:r>
          </a:p>
          <a:p>
            <a:r>
              <a:rPr lang="ru-RU" sz="5000" dirty="0">
                <a:solidFill>
                  <a:srgbClr val="002060"/>
                </a:solidFill>
              </a:rPr>
              <a:t>Ранняя </a:t>
            </a:r>
            <a:r>
              <a:rPr lang="ru-RU" sz="5000" dirty="0" smtClean="0">
                <a:solidFill>
                  <a:srgbClr val="002060"/>
                </a:solidFill>
              </a:rPr>
              <a:t>профориентация, готовность к смене социальной роли, профессии</a:t>
            </a:r>
            <a:endParaRPr lang="ru-RU" sz="5000" dirty="0">
              <a:solidFill>
                <a:srgbClr val="002060"/>
              </a:solidFill>
            </a:endParaRPr>
          </a:p>
          <a:p>
            <a:pPr lvl="0"/>
            <a:r>
              <a:rPr lang="ru-RU" sz="5000" dirty="0">
                <a:solidFill>
                  <a:srgbClr val="002060"/>
                </a:solidFill>
              </a:rPr>
              <a:t>Совместная деятельность и сотрудничество</a:t>
            </a:r>
          </a:p>
          <a:p>
            <a:pPr lvl="0"/>
            <a:r>
              <a:rPr lang="en-US" sz="5000" dirty="0" smtClean="0">
                <a:solidFill>
                  <a:srgbClr val="002060"/>
                </a:solidFill>
              </a:rPr>
              <a:t>LOD -</a:t>
            </a:r>
            <a:r>
              <a:rPr lang="ru-RU" sz="5000" dirty="0">
                <a:solidFill>
                  <a:srgbClr val="002060"/>
                </a:solidFill>
              </a:rPr>
              <a:t> </a:t>
            </a:r>
            <a:r>
              <a:rPr lang="ru-RU" sz="5000" dirty="0" smtClean="0">
                <a:solidFill>
                  <a:srgbClr val="002060"/>
                </a:solidFill>
              </a:rPr>
              <a:t> обучение по требованию («</a:t>
            </a:r>
            <a:r>
              <a:rPr lang="ru-RU" sz="5000" dirty="0" err="1" smtClean="0">
                <a:solidFill>
                  <a:srgbClr val="002060"/>
                </a:solidFill>
              </a:rPr>
              <a:t>уберизация</a:t>
            </a:r>
            <a:r>
              <a:rPr lang="ru-RU" sz="5000" dirty="0" smtClean="0">
                <a:solidFill>
                  <a:srgbClr val="002060"/>
                </a:solidFill>
              </a:rPr>
              <a:t>»)</a:t>
            </a:r>
            <a:endParaRPr lang="ru-RU" sz="5000" dirty="0">
              <a:solidFill>
                <a:srgbClr val="002060"/>
              </a:solidFill>
            </a:endParaRPr>
          </a:p>
          <a:p>
            <a:pPr lvl="0"/>
            <a:endParaRPr lang="ru-RU" sz="5000" dirty="0"/>
          </a:p>
          <a:p>
            <a:endParaRPr 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837F-34D2-4194-A184-1B0B22E9759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DD30-1B4B-481A-9CBF-85A0B164A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9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480" y="553777"/>
            <a:ext cx="8191500" cy="52489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Единство образовательного пространства </a:t>
            </a:r>
            <a:r>
              <a:rPr lang="ru-RU" b="1" dirty="0" smtClean="0">
                <a:solidFill>
                  <a:srgbClr val="0070C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–</a:t>
            </a:r>
            <a:r>
              <a:rPr lang="en-US" b="1" dirty="0" smtClean="0">
                <a:solidFill>
                  <a:srgbClr val="0070C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системная  </a:t>
            </a:r>
            <a:r>
              <a:rPr lang="ru-RU" sz="3200" dirty="0">
                <a:solidFill>
                  <a:srgbClr val="002060"/>
                </a:solidFill>
              </a:rPr>
              <a:t>взаимосвязь всех составляющих образования:   нормативных и  содержательных основ, социальных, культурных, </a:t>
            </a:r>
            <a:r>
              <a:rPr lang="ru-RU" sz="3200" dirty="0" smtClean="0">
                <a:solidFill>
                  <a:srgbClr val="002060"/>
                </a:solidFill>
              </a:rPr>
              <a:t>психолого-педагогических, финансово-экономических, материально-технических, кадровых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и  </a:t>
            </a:r>
            <a:r>
              <a:rPr lang="ru-RU" sz="3200" dirty="0">
                <a:solidFill>
                  <a:srgbClr val="002060"/>
                </a:solidFill>
              </a:rPr>
              <a:t>информационных  </a:t>
            </a:r>
            <a:r>
              <a:rPr lang="ru-RU" sz="3200" dirty="0" smtClean="0">
                <a:solidFill>
                  <a:srgbClr val="002060"/>
                </a:solidFill>
              </a:rPr>
              <a:t>условий  </a:t>
            </a:r>
            <a:r>
              <a:rPr lang="ru-RU" sz="3200" dirty="0">
                <a:solidFill>
                  <a:srgbClr val="002060"/>
                </a:solidFill>
              </a:rPr>
              <a:t>на </a:t>
            </a:r>
            <a:r>
              <a:rPr lang="ru-RU" sz="3200" b="1" dirty="0">
                <a:solidFill>
                  <a:srgbClr val="0070C0"/>
                </a:solidFill>
              </a:rPr>
              <a:t>основе единства  </a:t>
            </a:r>
            <a:r>
              <a:rPr lang="ru-RU" sz="3200" b="1" dirty="0" smtClean="0">
                <a:solidFill>
                  <a:srgbClr val="0070C0"/>
                </a:solidFill>
              </a:rPr>
              <a:t>ценностно-смысловых ориентиров</a:t>
            </a:r>
            <a:r>
              <a:rPr lang="ru-RU" sz="3200" b="1" dirty="0">
                <a:solidFill>
                  <a:srgbClr val="0070C0"/>
                </a:solidFill>
              </a:rPr>
              <a:t>, ведущих </a:t>
            </a:r>
            <a:r>
              <a:rPr lang="ru-RU" sz="3200" b="1" dirty="0" smtClean="0">
                <a:solidFill>
                  <a:srgbClr val="0070C0"/>
                </a:solidFill>
              </a:rPr>
              <a:t>национальных стратегий</a:t>
            </a:r>
            <a:r>
              <a:rPr lang="ru-RU" sz="3200" b="1" dirty="0">
                <a:solidFill>
                  <a:srgbClr val="0070C0"/>
                </a:solidFill>
              </a:rPr>
              <a:t>, концептуальных подходов и принципов, определяющих </a:t>
            </a:r>
            <a:r>
              <a:rPr lang="ru-RU" sz="3200" b="1" dirty="0" smtClean="0">
                <a:solidFill>
                  <a:srgbClr val="0070C0"/>
                </a:solidFill>
              </a:rPr>
              <a:t>направления развития </a:t>
            </a:r>
            <a:r>
              <a:rPr lang="ru-RU" sz="3200" b="1" dirty="0">
                <a:solidFill>
                  <a:srgbClr val="0070C0"/>
                </a:solidFill>
              </a:rPr>
              <a:t>и </a:t>
            </a:r>
            <a:r>
              <a:rPr lang="ru-RU" sz="3200" b="1" dirty="0" smtClean="0">
                <a:solidFill>
                  <a:srgbClr val="0070C0"/>
                </a:solidFill>
              </a:rPr>
              <a:t>социализации  </a:t>
            </a:r>
            <a:r>
              <a:rPr lang="ru-RU" sz="3200" b="1" dirty="0">
                <a:solidFill>
                  <a:srgbClr val="0070C0"/>
                </a:solidFill>
              </a:rPr>
              <a:t>обучающихся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571612"/>
            <a:ext cx="8259976" cy="5120064"/>
          </a:xfrm>
        </p:spPr>
        <p:txBody>
          <a:bodyPr>
            <a:normAutofit fontScale="25000" lnSpcReduction="20000"/>
          </a:bodyPr>
          <a:lstStyle/>
          <a:p>
            <a:pPr lvl="0"/>
            <a:endParaRPr lang="ru-RU" dirty="0" smtClean="0">
              <a:solidFill>
                <a:srgbClr val="002060"/>
              </a:solidFill>
            </a:endParaRPr>
          </a:p>
          <a:p>
            <a:pPr marL="0" lvl="0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srgbClr val="002060"/>
                </a:solidFill>
              </a:rPr>
              <a:t>единством базовых национальных российских ценностей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ru-RU" sz="7200" dirty="0">
                <a:solidFill>
                  <a:srgbClr val="002060"/>
                </a:solidFill>
              </a:rPr>
              <a:t>о</a:t>
            </a:r>
            <a:r>
              <a:rPr lang="ru-RU" sz="7200" dirty="0" smtClean="0">
                <a:solidFill>
                  <a:srgbClr val="002060"/>
                </a:solidFill>
              </a:rPr>
              <a:t>бщностью  </a:t>
            </a:r>
            <a:r>
              <a:rPr lang="ru-RU" sz="7200" dirty="0">
                <a:solidFill>
                  <a:srgbClr val="002060"/>
                </a:solidFill>
              </a:rPr>
              <a:t>принципов государственной политики в образовании</a:t>
            </a:r>
          </a:p>
          <a:p>
            <a:pPr marL="0" lvl="0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srgbClr val="002060"/>
                </a:solidFill>
              </a:rPr>
              <a:t>всеобщей доступностью образования и равными возможностями </a:t>
            </a:r>
            <a:r>
              <a:rPr lang="ru-RU" sz="7200" dirty="0">
                <a:solidFill>
                  <a:srgbClr val="002060"/>
                </a:solidFill>
              </a:rPr>
              <a:t>для всех граждан на получение </a:t>
            </a:r>
            <a:r>
              <a:rPr lang="ru-RU" sz="7200" dirty="0" smtClean="0">
                <a:solidFill>
                  <a:srgbClr val="002060"/>
                </a:solidFill>
              </a:rPr>
              <a:t>образования в образовательных сетях единой ИОС России</a:t>
            </a:r>
            <a:endParaRPr lang="ru-RU" sz="7200" dirty="0">
              <a:solidFill>
                <a:srgbClr val="002060"/>
              </a:solidFill>
            </a:endParaRPr>
          </a:p>
          <a:p>
            <a:pPr marL="0" lvl="0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srgbClr val="002060"/>
                </a:solidFill>
              </a:rPr>
              <a:t>преемственными  ФГОС всех </a:t>
            </a:r>
            <a:r>
              <a:rPr lang="ru-RU" sz="7200" dirty="0">
                <a:solidFill>
                  <a:srgbClr val="002060"/>
                </a:solidFill>
              </a:rPr>
              <a:t>уровней </a:t>
            </a:r>
            <a:r>
              <a:rPr lang="ru-RU" sz="7200" dirty="0" smtClean="0">
                <a:solidFill>
                  <a:srgbClr val="002060"/>
                </a:solidFill>
              </a:rPr>
              <a:t>образования </a:t>
            </a:r>
            <a:endParaRPr lang="ru-RU" sz="7200" dirty="0">
              <a:solidFill>
                <a:srgbClr val="002060"/>
              </a:solidFill>
            </a:endParaRPr>
          </a:p>
          <a:p>
            <a:pPr marL="0" lvl="0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srgbClr val="002060"/>
                </a:solidFill>
              </a:rPr>
              <a:t>единством воспитательных и содержательных основ образования</a:t>
            </a:r>
            <a:endParaRPr lang="ru-RU" sz="7200" dirty="0">
              <a:solidFill>
                <a:srgbClr val="002060"/>
              </a:solidFill>
            </a:endParaRPr>
          </a:p>
          <a:p>
            <a:pPr marL="0" lvl="0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srgbClr val="002060"/>
                </a:solidFill>
              </a:rPr>
              <a:t>едиными общегосударственными критериями </a:t>
            </a:r>
            <a:r>
              <a:rPr lang="ru-RU" sz="7200" dirty="0">
                <a:solidFill>
                  <a:srgbClr val="002060"/>
                </a:solidFill>
              </a:rPr>
              <a:t>системы </a:t>
            </a:r>
            <a:r>
              <a:rPr lang="ru-RU" sz="7200" dirty="0" smtClean="0">
                <a:solidFill>
                  <a:srgbClr val="002060"/>
                </a:solidFill>
              </a:rPr>
              <a:t>оценивания</a:t>
            </a:r>
            <a:r>
              <a:rPr lang="ru-RU" sz="7200" dirty="0">
                <a:solidFill>
                  <a:srgbClr val="002060"/>
                </a:solidFill>
              </a:rPr>
              <a:t> и </a:t>
            </a:r>
            <a:r>
              <a:rPr lang="ru-RU" sz="7200" dirty="0" smtClean="0">
                <a:solidFill>
                  <a:srgbClr val="002060"/>
                </a:solidFill>
              </a:rPr>
              <a:t>системой процедур, в </a:t>
            </a:r>
            <a:r>
              <a:rPr lang="ru-RU" sz="7200" dirty="0" err="1" smtClean="0">
                <a:solidFill>
                  <a:srgbClr val="002060"/>
                </a:solidFill>
              </a:rPr>
              <a:t>т.ч</a:t>
            </a:r>
            <a:r>
              <a:rPr lang="ru-RU" sz="7200" dirty="0" smtClean="0">
                <a:solidFill>
                  <a:srgbClr val="002060"/>
                </a:solidFill>
              </a:rPr>
              <a:t>. в образовательных сетях </a:t>
            </a:r>
            <a:endParaRPr lang="ru-RU" sz="7200" dirty="0">
              <a:solidFill>
                <a:srgbClr val="002060"/>
              </a:solidFill>
            </a:endParaRPr>
          </a:p>
          <a:p>
            <a:pPr marL="0" lvl="0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srgbClr val="002060"/>
                </a:solidFill>
              </a:rPr>
              <a:t>согласованными </a:t>
            </a:r>
            <a:r>
              <a:rPr lang="ru-RU" sz="7200" dirty="0">
                <a:solidFill>
                  <a:srgbClr val="002060"/>
                </a:solidFill>
              </a:rPr>
              <a:t>и </a:t>
            </a:r>
            <a:r>
              <a:rPr lang="ru-RU" sz="7200" dirty="0" smtClean="0">
                <a:solidFill>
                  <a:srgbClr val="002060"/>
                </a:solidFill>
              </a:rPr>
              <a:t>реализованными требованиями  </a:t>
            </a:r>
            <a:r>
              <a:rPr lang="ru-RU" sz="7200" dirty="0">
                <a:solidFill>
                  <a:srgbClr val="002060"/>
                </a:solidFill>
              </a:rPr>
              <a:t>к  условиям организации образовательного </a:t>
            </a:r>
            <a:r>
              <a:rPr lang="ru-RU" sz="7200" dirty="0" smtClean="0">
                <a:solidFill>
                  <a:srgbClr val="002060"/>
                </a:solidFill>
              </a:rPr>
              <a:t>процесса в единой ИОС России</a:t>
            </a:r>
            <a:endParaRPr lang="ru-RU" sz="7200" dirty="0">
              <a:solidFill>
                <a:srgbClr val="002060"/>
              </a:solidFill>
            </a:endParaRPr>
          </a:p>
          <a:p>
            <a:pPr marL="0" lvl="0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srgbClr val="002060"/>
                </a:solidFill>
              </a:rPr>
              <a:t>преемственными (сетевыми) примерными основными образовательными  программами всех </a:t>
            </a:r>
            <a:r>
              <a:rPr lang="ru-RU" sz="7200" dirty="0">
                <a:solidFill>
                  <a:srgbClr val="002060"/>
                </a:solidFill>
              </a:rPr>
              <a:t>уровней </a:t>
            </a:r>
            <a:r>
              <a:rPr lang="ru-RU" sz="7200" dirty="0" smtClean="0">
                <a:solidFill>
                  <a:srgbClr val="002060"/>
                </a:solidFill>
              </a:rPr>
              <a:t>образования</a:t>
            </a:r>
          </a:p>
          <a:p>
            <a:pPr marL="0" lvl="0">
              <a:lnSpc>
                <a:spcPct val="120000"/>
              </a:lnSpc>
              <a:spcBef>
                <a:spcPts val="0"/>
              </a:spcBef>
            </a:pPr>
            <a:r>
              <a:rPr lang="ru-RU" sz="7200" dirty="0">
                <a:solidFill>
                  <a:srgbClr val="002060"/>
                </a:solidFill>
              </a:rPr>
              <a:t>с</a:t>
            </a:r>
            <a:r>
              <a:rPr lang="ru-RU" sz="7200" dirty="0" smtClean="0">
                <a:solidFill>
                  <a:srgbClr val="002060"/>
                </a:solidFill>
              </a:rPr>
              <a:t>огласованным  профессиональным стандартом педагога </a:t>
            </a:r>
            <a:endParaRPr lang="ru-RU" sz="7200" dirty="0">
              <a:solidFill>
                <a:srgbClr val="002060"/>
              </a:solidFill>
            </a:endParaRPr>
          </a:p>
          <a:p>
            <a:pPr marL="0" lvl="0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srgbClr val="002060"/>
                </a:solidFill>
              </a:rPr>
              <a:t>согласованными   федеральными государственными требованиями </a:t>
            </a:r>
            <a:r>
              <a:rPr lang="ru-RU" sz="7200" dirty="0">
                <a:solidFill>
                  <a:srgbClr val="002060"/>
                </a:solidFill>
              </a:rPr>
              <a:t>к системе </a:t>
            </a:r>
            <a:r>
              <a:rPr lang="ru-RU" sz="7200" dirty="0" smtClean="0">
                <a:solidFill>
                  <a:srgbClr val="002060"/>
                </a:solidFill>
              </a:rPr>
              <a:t>дополнительного профессионального </a:t>
            </a:r>
            <a:r>
              <a:rPr lang="ru-RU" sz="7200" dirty="0">
                <a:solidFill>
                  <a:srgbClr val="002060"/>
                </a:solidFill>
              </a:rPr>
              <a:t>педагогического </a:t>
            </a:r>
            <a:r>
              <a:rPr lang="ru-RU" sz="7200" dirty="0" smtClean="0">
                <a:solidFill>
                  <a:srgbClr val="002060"/>
                </a:solidFill>
              </a:rPr>
              <a:t>образования</a:t>
            </a:r>
            <a:endParaRPr lang="ru-RU" sz="72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642918"/>
            <a:ext cx="8053387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Единство</a:t>
            </a:r>
            <a:r>
              <a:rPr lang="ru-RU" sz="3200" b="1" dirty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образовательного </a:t>
            </a:r>
          </a:p>
          <a:p>
            <a:pPr>
              <a:lnSpc>
                <a:spcPct val="80000"/>
              </a:lnSpc>
            </a:pPr>
            <a:r>
              <a:rPr lang="ru-RU" sz="3200" b="1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пространства </a:t>
            </a:r>
            <a:r>
              <a:rPr lang="ru-RU" sz="3200" b="1" dirty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определяется: </a:t>
            </a:r>
          </a:p>
        </p:txBody>
      </p:sp>
    </p:spTree>
    <p:extLst>
      <p:ext uri="{BB962C8B-B14F-4D97-AF65-F5344CB8AC3E}">
        <p14:creationId xmlns:p14="http://schemas.microsoft.com/office/powerpoint/2010/main" val="266984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Информационно-образовательная среда Российской Федерации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857364"/>
            <a:ext cx="8239944" cy="4680520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ru-RU" dirty="0"/>
              <a:t> </a:t>
            </a:r>
            <a:endParaRPr lang="ru-RU" sz="6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dirty="0">
                <a:solidFill>
                  <a:srgbClr val="002060"/>
                </a:solidFill>
              </a:rPr>
              <a:t>Информационно-образовательная среда Российской Федерации (ИОС РФ) - открытая </a:t>
            </a:r>
            <a:r>
              <a:rPr lang="ru-RU" sz="6000" dirty="0" smtClean="0">
                <a:solidFill>
                  <a:srgbClr val="002060"/>
                </a:solidFill>
              </a:rPr>
              <a:t>система (образовательная сеть), </a:t>
            </a:r>
            <a:r>
              <a:rPr lang="ru-RU" sz="6000" dirty="0">
                <a:solidFill>
                  <a:srgbClr val="002060"/>
                </a:solidFill>
              </a:rPr>
              <a:t>обеспечивающая безопасность и единство образовательного пространства Российской Федерации, его интеграцию в мировое образовательное пространство, предназначенное для планирования, организации и управления образовательным процессом на всех уровнях непрерывного образования. </a:t>
            </a:r>
            <a:endParaRPr lang="ru-RU" sz="60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dirty="0" smtClean="0">
                <a:solidFill>
                  <a:srgbClr val="002060"/>
                </a:solidFill>
              </a:rPr>
              <a:t>ИОС </a:t>
            </a:r>
            <a:r>
              <a:rPr lang="ru-RU" sz="6000" dirty="0">
                <a:solidFill>
                  <a:srgbClr val="002060"/>
                </a:solidFill>
              </a:rPr>
              <a:t>РФ представляет собой совокупность разнообразных образовательных ресурсов, средств ИКТ, современных педагогических технологий, обеспечивающих удовлетворение перспективных образовательных потребностей личности, общества и </a:t>
            </a:r>
            <a:r>
              <a:rPr lang="ru-RU" sz="6000" dirty="0" smtClean="0">
                <a:solidFill>
                  <a:srgbClr val="002060"/>
                </a:solidFill>
              </a:rPr>
              <a:t>государства в образовательных сетях</a:t>
            </a:r>
            <a:endParaRPr lang="ru-RU" sz="60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altLang="ru-RU" dirty="0" smtClean="0">
              <a:solidFill>
                <a:srgbClr val="17375E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altLang="ru-RU" dirty="0">
              <a:solidFill>
                <a:srgbClr val="17375E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endParaRPr lang="ru-RU" altLang="ru-RU" dirty="0">
              <a:solidFill>
                <a:srgbClr val="17375E"/>
              </a:solidFill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</a:pPr>
            <a:endParaRPr lang="ru-RU" altLang="ru-RU" sz="1400" b="1" dirty="0">
              <a:solidFill>
                <a:srgbClr val="17375E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ru-RU" altLang="ru-RU" sz="2000" b="1" dirty="0">
                <a:solidFill>
                  <a:srgbClr val="17375E"/>
                </a:solidFill>
              </a:rPr>
              <a:t>*</a:t>
            </a:r>
            <a:r>
              <a:rPr lang="ru-RU" altLang="ru-RU" sz="2000" dirty="0">
                <a:solidFill>
                  <a:srgbClr val="17375E"/>
                </a:solidFill>
              </a:rPr>
              <a:t>За основу настоящего определения взяты действующие ГОСТы: ГОСТ Р 53620-2009, ГОСТ Р 55751-2013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0F07-FDDE-4D86-A469-680F053FB8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DD30-1B4B-481A-9CBF-85A0B164A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Цель современного российского образования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2060848"/>
            <a:ext cx="2952328" cy="1368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1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Новые образовательные запросы семьи, общества и государства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80112" y="2060848"/>
            <a:ext cx="2952328" cy="13681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Стратегия социально-экономического развития до 2030 г.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31840" y="3717032"/>
            <a:ext cx="2952328" cy="86409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НОВАЯ ЦЕЛЬ ОБРАЗОВАНИЯ 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755269" y="3115816"/>
            <a:ext cx="576064" cy="4572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788024" y="2996952"/>
            <a:ext cx="648072" cy="57606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39552" y="5516978"/>
            <a:ext cx="8136904" cy="91440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1560" y="5516978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ВОСПИТАНИЕ, СОЦИАЛЬНО-ПЕДАГОГИЧЕСКАЯ ПОДДЕРЖКА СТАНОВЛЕНИЯ И РАЗВИТИЯ ВЫСОКОНРАВСТВЕННОГО, ОТВЕТСТВЕННОГО , ТВОРЧЕСКОГО, ИНИЦИАТИВНОГО, КОМПЕТЕНТНОГО ГРАЖДАНИНА РОССИИ 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293680" y="4941168"/>
            <a:ext cx="484632" cy="489204"/>
          </a:xfrm>
          <a:prstGeom prst="down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9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4414" y="142852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Образование 1.0 - 4.0</a:t>
            </a:r>
            <a:endParaRPr lang="ru-RU" sz="44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634070"/>
              </p:ext>
            </p:extLst>
          </p:nvPr>
        </p:nvGraphicFramePr>
        <p:xfrm>
          <a:off x="-1" y="908721"/>
          <a:ext cx="9179390" cy="5885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817"/>
                <a:gridCol w="1580059"/>
                <a:gridCol w="1881023"/>
                <a:gridCol w="1956264"/>
                <a:gridCol w="2257227"/>
              </a:tblGrid>
              <a:tr h="269235">
                <a:tc>
                  <a:txBody>
                    <a:bodyPr/>
                    <a:lstStyle/>
                    <a:p>
                      <a:pPr marL="82550" indent="-8255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8255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1.0.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2.0.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3.0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4.0.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17734"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Содержание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образования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8255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Продиктовано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Социально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сконструировано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Социально сконструировано и обновляется в зависимости от контекста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Создаётся в процессе практико-индивидуальной или групповой деятельности, т.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е. через инновационную деятельность</a:t>
                      </a:r>
                    </a:p>
                  </a:txBody>
                  <a:tcPr marL="68580" marR="68580" marT="0" marB="0"/>
                </a:tc>
              </a:tr>
              <a:tr h="643473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 err="1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Передач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а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200" b="1" dirty="0" err="1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знаний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  <a:tabLst/>
                      </a:pP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От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учителя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к </a:t>
                      </a: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учащемуся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От учителя к учащемуся и между учащимися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Знание конструируют с учащимися в процессе личностно-значимой деятельности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Взаимный 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обмен</a:t>
                      </a: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знаниями в сети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. Усиливается позитивным взаимодействием,</a:t>
                      </a: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 рефлексией инновационной д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еятельности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. </a:t>
                      </a:r>
                    </a:p>
                  </a:txBody>
                  <a:tcPr marL="68580" marR="68580" marT="0" marB="0"/>
                </a:tc>
              </a:tr>
              <a:tr h="395602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Образование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осуществляется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В </a:t>
                      </a: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здании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школы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В здании или в сети через ПК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 появлением мобильных устройств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—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везде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Везде. В глобальной сети, заменяющей класс</a:t>
                      </a:r>
                    </a:p>
                  </a:txBody>
                  <a:tcPr marL="68580" marR="68580" marT="0" marB="0"/>
                </a:tc>
              </a:tr>
              <a:tr h="519798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Родители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рассматривают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школу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как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…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«Камеру хранения» для подготовки детей к вузу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«Камеру хранения» для подготовки детей к вузу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Образовательное пространство, обеспечивающее развитие способностей, возможность для детей научиться учиться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Один 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из сетевых  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центров развития личности, мотивации и реализации инновационной деятельности обучающихся, учителей, семей</a:t>
                      </a:r>
                    </a:p>
                  </a:txBody>
                  <a:tcPr marL="68580" marR="68580" marT="0" marB="0"/>
                </a:tc>
              </a:tr>
              <a:tr h="456769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Оборудование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и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программное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обеспечение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Покупается за большие деньги, но не используется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Открыто и доступно по низкой цене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Доступно по низкой цене и используется для создания нового знания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Обновляется ежедневно, поскольку весь софт персонализирован</a:t>
                      </a:r>
                    </a:p>
                  </a:txBody>
                  <a:tcPr marL="68580" marR="68580" marT="0" marB="0"/>
                </a:tc>
              </a:tr>
              <a:tr h="735282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Мобильные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устройства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Конфискованы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у </a:t>
                      </a: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дверей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класса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Осторожно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приняты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Активно используются, мотивируют к учению в персональном образовательном пространстве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Непрерывно меняются за счёт деятельности учащихся, являющихся основными источниками технической эволюции и инноваций</a:t>
                      </a:r>
                    </a:p>
                  </a:txBody>
                  <a:tcPr marL="68580" marR="68580" marT="0" marB="0"/>
                </a:tc>
              </a:tr>
              <a:tr h="1853202"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Учителя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Дипломированные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050" dirty="0" err="1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профессионалы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Дипломированные профессионалы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создающие совместно с учащимися и семьями новые образовательные возможности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Участники образовательного процесса, соединённые мобильными устройствами, обеспечивающими доступность информации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—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«сырья» для конструирования нового знания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Участники социальных образовательных сетей,</a:t>
                      </a:r>
                      <a:r>
                        <a:rPr lang="ru-RU" sz="1050" baseline="0" dirty="0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являющиеся 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ресурсами инновационного производства, с помощью </a:t>
                      </a: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адаптивного 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софта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—</a:t>
                      </a:r>
                      <a:r>
                        <a:rPr lang="en-US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партнёры по образовательной деятельности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08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34" y="836712"/>
            <a:ext cx="9003931" cy="4021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Главная </a:t>
            </a:r>
            <a:r>
              <a:rPr lang="ru-RU" sz="2800" dirty="0">
                <a:solidFill>
                  <a:srgbClr val="002060"/>
                </a:solidFill>
              </a:rPr>
              <a:t>з</a:t>
            </a:r>
            <a:r>
              <a:rPr lang="ru-RU" sz="2800" dirty="0" smtClean="0">
                <a:solidFill>
                  <a:srgbClr val="002060"/>
                </a:solidFill>
              </a:rPr>
              <a:t>адача современной школы - подготовить обучающихся к цифровой (сетевой) экономике будущего: сформировать личность гражданина России, развить креативность и готовность к изменениям в условиях сложности и неопределенности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2"/>
            <a:ext cx="9144000" cy="440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0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21429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Сетевое общество – новая культура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85786" y="1428736"/>
            <a:ext cx="7929618" cy="48531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Сетевая логика использования информации (сетевые информационные потоки, структуры и взаимодействия)</a:t>
            </a:r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Непрерывно обновляющаяся сетевая экономика со стертыми пространственными и временными границами, способная к непрерывным обновлениям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Принципиально новые компетенции человека. «Инфляция» квалификаций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Размывание традиционных моделей занятости</a:t>
            </a:r>
          </a:p>
          <a:p>
            <a:endParaRPr lang="ru-RU" sz="2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2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5219"/>
            <a:ext cx="9144000" cy="99898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solidFill>
                  <a:srgbClr val="0070C0"/>
                </a:solidFill>
                <a:latin typeface="+mn-lt"/>
                <a:ea typeface="Verdana" pitchFamily="34" charset="0"/>
                <a:cs typeface="Verdana" pitchFamily="34" charset="0"/>
              </a:rPr>
              <a:t>Навыки и компетенции </a:t>
            </a:r>
            <a:r>
              <a:rPr lang="en-US" sz="3200" b="1" dirty="0">
                <a:solidFill>
                  <a:srgbClr val="0070C0"/>
                </a:solidFill>
                <a:latin typeface="+mn-lt"/>
                <a:ea typeface="Verdana" pitchFamily="34" charset="0"/>
                <a:cs typeface="Verdana" pitchFamily="34" charset="0"/>
              </a:rPr>
              <a:t>XXI</a:t>
            </a:r>
            <a:r>
              <a:rPr lang="ru-RU" sz="3200" b="1" dirty="0">
                <a:solidFill>
                  <a:srgbClr val="0070C0"/>
                </a:solidFill>
                <a:latin typeface="+mn-lt"/>
                <a:ea typeface="Verdana" pitchFamily="34" charset="0"/>
                <a:cs typeface="Verdana" pitchFamily="34" charset="0"/>
              </a:rPr>
              <a:t> века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54400" y="3560143"/>
            <a:ext cx="2439020" cy="27802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Компетенции </a:t>
            </a:r>
            <a:endParaRPr lang="ru-RU" sz="1600" i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Критическое мышление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Творческое мышление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Умение общаться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Умение работать в коллективе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Совместная деятельность и сотрудничество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5900" y="1027460"/>
            <a:ext cx="2971800" cy="393552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Личностные качества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500" i="1" dirty="0" smtClean="0">
                <a:solidFill>
                  <a:srgbClr val="002060"/>
                </a:solidFill>
              </a:rPr>
              <a:t>Принятие базовых национальных  ценностей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500" i="1" dirty="0" smtClean="0">
                <a:solidFill>
                  <a:srgbClr val="002060"/>
                </a:solidFill>
              </a:rPr>
              <a:t>Любознательность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500" i="1" dirty="0" smtClean="0">
                <a:solidFill>
                  <a:srgbClr val="002060"/>
                </a:solidFill>
              </a:rPr>
              <a:t>Инициативность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500" i="1" dirty="0" smtClean="0">
                <a:solidFill>
                  <a:srgbClr val="002060"/>
                </a:solidFill>
              </a:rPr>
              <a:t>Настойчивость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500" i="1" dirty="0" smtClean="0">
                <a:solidFill>
                  <a:srgbClr val="002060"/>
                </a:solidFill>
              </a:rPr>
              <a:t>Лидерские качества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500" i="1" dirty="0" smtClean="0">
                <a:solidFill>
                  <a:srgbClr val="002060"/>
                </a:solidFill>
              </a:rPr>
              <a:t>Социальная и культурная включенность в общественную жизнь</a:t>
            </a:r>
            <a:endParaRPr lang="en-US" sz="1500" i="1" dirty="0" smtClean="0">
              <a:solidFill>
                <a:srgbClr val="002060"/>
              </a:solidFill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500" i="1" dirty="0" smtClean="0">
                <a:solidFill>
                  <a:srgbClr val="002060"/>
                </a:solidFill>
              </a:rPr>
              <a:t>Осознанная, ответственная деятельность</a:t>
            </a:r>
            <a:endParaRPr lang="ru-RU" sz="1500" i="1" dirty="0">
              <a:solidFill>
                <a:srgbClr val="002060"/>
              </a:solidFill>
            </a:endParaRPr>
          </a:p>
        </p:txBody>
      </p:sp>
      <p:pic>
        <p:nvPicPr>
          <p:cNvPr id="6152" name="Picture 8" descr="http://img.gazeta.ru/files3/357/4802357/megaregulator-pic510-510x340-417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2"/>
          <a:stretch/>
        </p:blipFill>
        <p:spPr bwMode="auto">
          <a:xfrm>
            <a:off x="6220859" y="5245823"/>
            <a:ext cx="2543193" cy="1285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>
            <a:off x="6262725" y="1112270"/>
            <a:ext cx="2752687" cy="35911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Базовые </a:t>
            </a:r>
            <a:r>
              <a:rPr lang="ru-RU" b="1" dirty="0" smtClean="0">
                <a:solidFill>
                  <a:srgbClr val="002060"/>
                </a:solidFill>
              </a:rPr>
              <a:t>умения  и навыки  </a:t>
            </a:r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Навыки чтения и письма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</a:rPr>
              <a:t>Математическая </a:t>
            </a:r>
            <a:r>
              <a:rPr lang="ru-RU" sz="1600" i="1" dirty="0" smtClean="0">
                <a:solidFill>
                  <a:srgbClr val="002060"/>
                </a:solidFill>
              </a:rPr>
              <a:t>грамотность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Гуманитарные знания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 Естественнонаучные знания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Финансовая и предпринимательская грамотность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ИКТ-грамотность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</a:rPr>
              <a:t>О</a:t>
            </a:r>
            <a:r>
              <a:rPr lang="ru-RU" sz="1600" i="1" dirty="0" smtClean="0">
                <a:solidFill>
                  <a:srgbClr val="002060"/>
                </a:solidFill>
              </a:rPr>
              <a:t>бщекультурная и гражданская грамотность</a:t>
            </a:r>
            <a:endParaRPr lang="ru-RU" sz="1600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Картинки по запросу бессмертный полк студент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6" b="12414"/>
          <a:stretch/>
        </p:blipFill>
        <p:spPr bwMode="auto">
          <a:xfrm>
            <a:off x="762000" y="4284303"/>
            <a:ext cx="1917700" cy="2359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Картинки по запрос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132375"/>
            <a:ext cx="3069479" cy="2039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067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1885"/>
            <a:ext cx="9372600" cy="690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80074" y="188640"/>
            <a:ext cx="81203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latinLnBrk="1"/>
            <a:r>
              <a:rPr lang="ru-RU" sz="4000" b="1" dirty="0" smtClean="0">
                <a:solidFill>
                  <a:schemeClr val="bg1"/>
                </a:solidFill>
                <a:latin typeface="+mj-lt"/>
              </a:rPr>
              <a:t>Школа </a:t>
            </a:r>
            <a:r>
              <a:rPr lang="en-US" sz="4000" b="1" dirty="0" smtClean="0">
                <a:solidFill>
                  <a:schemeClr val="bg1"/>
                </a:solidFill>
                <a:latin typeface="+mj-lt"/>
              </a:rPr>
              <a:t>XXI </a:t>
            </a:r>
            <a:r>
              <a:rPr lang="ru-RU" sz="4000" b="1" dirty="0" smtClean="0">
                <a:solidFill>
                  <a:schemeClr val="bg1"/>
                </a:solidFill>
                <a:latin typeface="+mj-lt"/>
              </a:rPr>
              <a:t>века</a:t>
            </a:r>
            <a:r>
              <a:rPr lang="ru-RU" sz="3200" b="1" dirty="0" smtClean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Cambria" pitchFamily="18" charset="0"/>
              </a:rPr>
            </a:br>
            <a:endParaRPr kumimoji="1" lang="en-US" altLang="ko-KR" sz="3200" b="1" dirty="0">
              <a:solidFill>
                <a:schemeClr val="bg1"/>
              </a:solidFill>
              <a:latin typeface="Cambria" pitchFamily="18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1905000" y="3284874"/>
            <a:ext cx="5314950" cy="1665288"/>
          </a:xfrm>
          <a:prstGeom prst="ellipse">
            <a:avLst/>
          </a:prstGeom>
          <a:solidFill>
            <a:srgbClr val="CD9D85"/>
          </a:solidFill>
          <a:ln w="9525">
            <a:noFill/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121893000" prstMaterial="legacyMatte">
            <a:bevelT w="13500" h="13500" prst="angle"/>
            <a:bevelB w="13500" h="13500" prst="angle"/>
            <a:extrusionClr>
              <a:srgbClr val="CD9D85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24580" name="Arc 4"/>
          <p:cNvSpPr>
            <a:spLocks/>
          </p:cNvSpPr>
          <p:nvPr/>
        </p:nvSpPr>
        <p:spPr bwMode="auto">
          <a:xfrm rot="10800000">
            <a:off x="3284538" y="2492712"/>
            <a:ext cx="4770437" cy="2592387"/>
          </a:xfrm>
          <a:custGeom>
            <a:avLst/>
            <a:gdLst>
              <a:gd name="G0" fmla="+- 21600 0 0"/>
              <a:gd name="G1" fmla="+- 15476 0 0"/>
              <a:gd name="G2" fmla="+- 21600 0 0"/>
              <a:gd name="T0" fmla="*/ 28936 w 28936"/>
              <a:gd name="T1" fmla="*/ 35792 h 37076"/>
              <a:gd name="T2" fmla="*/ 6532 w 28936"/>
              <a:gd name="T3" fmla="*/ 0 h 37076"/>
              <a:gd name="T4" fmla="*/ 21600 w 28936"/>
              <a:gd name="T5" fmla="*/ 15476 h 37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936" h="37076" fill="none" extrusionOk="0">
                <a:moveTo>
                  <a:pt x="28936" y="35792"/>
                </a:moveTo>
                <a:cubicBezTo>
                  <a:pt x="26583" y="36641"/>
                  <a:pt x="24101" y="37075"/>
                  <a:pt x="21600" y="37076"/>
                </a:cubicBezTo>
                <a:cubicBezTo>
                  <a:pt x="9670" y="37076"/>
                  <a:pt x="0" y="27405"/>
                  <a:pt x="0" y="15476"/>
                </a:cubicBezTo>
                <a:cubicBezTo>
                  <a:pt x="-1" y="9647"/>
                  <a:pt x="2355" y="4065"/>
                  <a:pt x="6531" y="-1"/>
                </a:cubicBezTo>
              </a:path>
              <a:path w="28936" h="37076" stroke="0" extrusionOk="0">
                <a:moveTo>
                  <a:pt x="28936" y="35792"/>
                </a:moveTo>
                <a:cubicBezTo>
                  <a:pt x="26583" y="36641"/>
                  <a:pt x="24101" y="37075"/>
                  <a:pt x="21600" y="37076"/>
                </a:cubicBezTo>
                <a:cubicBezTo>
                  <a:pt x="9670" y="37076"/>
                  <a:pt x="0" y="27405"/>
                  <a:pt x="0" y="15476"/>
                </a:cubicBezTo>
                <a:cubicBezTo>
                  <a:pt x="-1" y="9647"/>
                  <a:pt x="2355" y="4065"/>
                  <a:pt x="6531" y="-1"/>
                </a:cubicBezTo>
                <a:lnTo>
                  <a:pt x="21600" y="15476"/>
                </a:lnTo>
                <a:close/>
              </a:path>
            </a:pathLst>
          </a:custGeom>
          <a:solidFill>
            <a:srgbClr val="99CCFF">
              <a:alpha val="70000"/>
            </a:srgbClr>
          </a:solidFill>
          <a:ln w="19050">
            <a:solidFill>
              <a:srgbClr val="3399FF"/>
            </a:solidFill>
            <a:round/>
            <a:headEnd type="triangle" w="sm" len="med"/>
            <a:tailEnd type="triangle" w="sm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Arc 5"/>
          <p:cNvSpPr>
            <a:spLocks/>
          </p:cNvSpPr>
          <p:nvPr/>
        </p:nvSpPr>
        <p:spPr bwMode="auto">
          <a:xfrm rot="10800000">
            <a:off x="1644650" y="2622887"/>
            <a:ext cx="3917950" cy="2882900"/>
          </a:xfrm>
          <a:custGeom>
            <a:avLst/>
            <a:gdLst>
              <a:gd name="G0" fmla="+- 2159 0 0"/>
              <a:gd name="G1" fmla="+- 21600 0 0"/>
              <a:gd name="G2" fmla="+- 21600 0 0"/>
              <a:gd name="T0" fmla="*/ 0 w 23759"/>
              <a:gd name="T1" fmla="*/ 108 h 41257"/>
              <a:gd name="T2" fmla="*/ 11112 w 23759"/>
              <a:gd name="T3" fmla="*/ 41257 h 41257"/>
              <a:gd name="T4" fmla="*/ 2159 w 23759"/>
              <a:gd name="T5" fmla="*/ 21600 h 41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759" h="41257" fill="none" extrusionOk="0">
                <a:moveTo>
                  <a:pt x="0" y="108"/>
                </a:moveTo>
                <a:cubicBezTo>
                  <a:pt x="717" y="36"/>
                  <a:pt x="1437" y="-1"/>
                  <a:pt x="2159" y="0"/>
                </a:cubicBezTo>
                <a:cubicBezTo>
                  <a:pt x="14088" y="0"/>
                  <a:pt x="23759" y="9670"/>
                  <a:pt x="23759" y="21600"/>
                </a:cubicBezTo>
                <a:cubicBezTo>
                  <a:pt x="23759" y="30064"/>
                  <a:pt x="18815" y="37748"/>
                  <a:pt x="11112" y="41257"/>
                </a:cubicBezTo>
              </a:path>
              <a:path w="23759" h="41257" stroke="0" extrusionOk="0">
                <a:moveTo>
                  <a:pt x="0" y="108"/>
                </a:moveTo>
                <a:cubicBezTo>
                  <a:pt x="717" y="36"/>
                  <a:pt x="1437" y="-1"/>
                  <a:pt x="2159" y="0"/>
                </a:cubicBezTo>
                <a:cubicBezTo>
                  <a:pt x="14088" y="0"/>
                  <a:pt x="23759" y="9670"/>
                  <a:pt x="23759" y="21600"/>
                </a:cubicBezTo>
                <a:cubicBezTo>
                  <a:pt x="23759" y="30064"/>
                  <a:pt x="18815" y="37748"/>
                  <a:pt x="11112" y="41257"/>
                </a:cubicBezTo>
                <a:lnTo>
                  <a:pt x="2159" y="216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19050">
            <a:solidFill>
              <a:srgbClr val="FF6600"/>
            </a:solidFill>
            <a:round/>
            <a:headEnd type="triangle" w="sm" len="med"/>
            <a:tailEnd type="triangle" w="sm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4927249" y="2666551"/>
            <a:ext cx="867642" cy="261927"/>
          </a:xfrm>
          <a:prstGeom prst="ellipse">
            <a:avLst/>
          </a:prstGeom>
          <a:gradFill rotWithShape="1">
            <a:gsLst>
              <a:gs pos="0">
                <a:srgbClr val="000000">
                  <a:alpha val="39999"/>
                </a:srgbClr>
              </a:gs>
              <a:gs pos="100000">
                <a:srgbClr val="00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Oval 17"/>
          <p:cNvSpPr>
            <a:spLocks noChangeArrowheads="1"/>
          </p:cNvSpPr>
          <p:nvPr/>
        </p:nvSpPr>
        <p:spPr bwMode="auto">
          <a:xfrm>
            <a:off x="3073400" y="3459499"/>
            <a:ext cx="4624388" cy="1519238"/>
          </a:xfrm>
          <a:prstGeom prst="ellipse">
            <a:avLst/>
          </a:prstGeom>
          <a:gradFill rotWithShape="1">
            <a:gsLst>
              <a:gs pos="0">
                <a:srgbClr val="000000">
                  <a:alpha val="39999"/>
                </a:srgbClr>
              </a:gs>
              <a:gs pos="100000">
                <a:srgbClr val="00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705100" y="1556265"/>
            <a:ext cx="3390900" cy="2489024"/>
            <a:chOff x="1895" y="1321"/>
            <a:chExt cx="1949" cy="1448"/>
          </a:xfrm>
        </p:grpSpPr>
        <p:sp>
          <p:nvSpPr>
            <p:cNvPr id="24595" name="Oval 19"/>
            <p:cNvSpPr>
              <a:spLocks noChangeArrowheads="1"/>
            </p:cNvSpPr>
            <p:nvPr/>
          </p:nvSpPr>
          <p:spPr bwMode="gray">
            <a:xfrm>
              <a:off x="1895" y="1851"/>
              <a:ext cx="1949" cy="918"/>
            </a:xfrm>
            <a:prstGeom prst="ellipse">
              <a:avLst/>
            </a:prstGeom>
            <a:gradFill rotWithShape="1">
              <a:gsLst>
                <a:gs pos="0">
                  <a:srgbClr val="FFCC99"/>
                </a:gs>
                <a:gs pos="50000">
                  <a:srgbClr val="FFCC99">
                    <a:gamma/>
                    <a:shade val="46275"/>
                    <a:invGamma/>
                  </a:srgbClr>
                </a:gs>
                <a:gs pos="100000">
                  <a:srgbClr val="FFCC99"/>
                </a:gs>
              </a:gsLst>
              <a:lin ang="18900000" scaled="1"/>
            </a:gradFill>
            <a:ln w="9525">
              <a:round/>
              <a:headEnd/>
              <a:tailEnd/>
            </a:ln>
            <a:effectLst/>
            <a:scene3d>
              <a:camera prst="legacyPerspectiveBottom">
                <a:rot lat="20999999" lon="0" rev="0"/>
              </a:camera>
              <a:lightRig rig="legacyFlat3" dir="t"/>
            </a:scene3d>
            <a:sp3d extrusionH="18780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lIns="90000" tIns="46800" rIns="90000" bIns="46800"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4596" name="Oval 20"/>
            <p:cNvSpPr>
              <a:spLocks noChangeArrowheads="1"/>
            </p:cNvSpPr>
            <p:nvPr/>
          </p:nvSpPr>
          <p:spPr bwMode="gray">
            <a:xfrm>
              <a:off x="2231" y="1855"/>
              <a:ext cx="1275" cy="573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FFFF99">
                    <a:gamma/>
                    <a:shade val="46275"/>
                    <a:invGamma/>
                  </a:srgbClr>
                </a:gs>
                <a:gs pos="100000">
                  <a:srgbClr val="FFFF99"/>
                </a:gs>
              </a:gsLst>
              <a:lin ang="18900000" scaled="1"/>
            </a:gradFill>
            <a:ln w="9525">
              <a:round/>
              <a:headEnd/>
              <a:tailEnd/>
            </a:ln>
            <a:effectLst/>
            <a:scene3d>
              <a:camera prst="legacyPerspectiveBottom">
                <a:rot lat="20999999" lon="0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lIns="90000" tIns="46800" rIns="90000" bIns="46800"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4597" name="AutoShape 21"/>
            <p:cNvSpPr>
              <a:spLocks noChangeArrowheads="1"/>
            </p:cNvSpPr>
            <p:nvPr/>
          </p:nvSpPr>
          <p:spPr bwMode="auto">
            <a:xfrm>
              <a:off x="2513" y="1321"/>
              <a:ext cx="745" cy="911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tx1"/>
                </a:gs>
                <a:gs pos="50000">
                  <a:srgbClr val="CC3300">
                    <a:gamma/>
                    <a:shade val="46275"/>
                    <a:invGamma/>
                  </a:srgbClr>
                </a:gs>
                <a:gs pos="100000">
                  <a:srgbClr val="CC3300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3001826" y="3416300"/>
            <a:ext cx="31643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1600" b="1" dirty="0" smtClean="0">
                <a:solidFill>
                  <a:srgbClr val="000000"/>
                </a:solidFill>
                <a:ea typeface="굴림" pitchFamily="50" charset="-127"/>
              </a:rPr>
              <a:t>Психолого-педагогическая наука </a:t>
            </a:r>
            <a:endParaRPr kumimoji="1" lang="en-US" altLang="ko-KR" sz="1600" b="1" dirty="0">
              <a:solidFill>
                <a:srgbClr val="000000"/>
              </a:solidFill>
              <a:ea typeface="굴림" pitchFamily="50" charset="-127"/>
            </a:endParaRP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142844" y="4929198"/>
            <a:ext cx="1327876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ru-RU" altLang="ko-KR" sz="1400" b="1" dirty="0" smtClean="0">
                <a:ea typeface="돋움체" pitchFamily="49" charset="-127"/>
              </a:rPr>
              <a:t>Поддерживают образовательный</a:t>
            </a:r>
          </a:p>
          <a:p>
            <a:pPr latinLnBrk="1"/>
            <a:r>
              <a:rPr kumimoji="1" lang="ru-RU" altLang="ko-KR" sz="1400" b="1" dirty="0" smtClean="0">
                <a:ea typeface="돋움체" pitchFamily="49" charset="-127"/>
              </a:rPr>
              <a:t>процесс, предоставляют </a:t>
            </a:r>
          </a:p>
          <a:p>
            <a:pPr latinLnBrk="1"/>
            <a:r>
              <a:rPr kumimoji="1" lang="ru-RU" altLang="ko-KR" sz="1400" b="1" dirty="0" smtClean="0">
                <a:ea typeface="돋움체" pitchFamily="49" charset="-127"/>
              </a:rPr>
              <a:t>новые возможности </a:t>
            </a: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3875964" y="2348880"/>
            <a:ext cx="14161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atinLnBrk="1"/>
            <a:r>
              <a:rPr kumimoji="1" lang="ru-RU" altLang="ko-KR" sz="1600" b="1" dirty="0" smtClean="0">
                <a:solidFill>
                  <a:schemeClr val="bg1"/>
                </a:solidFill>
                <a:ea typeface="굴림" pitchFamily="50" charset="-127"/>
              </a:rPr>
              <a:t>Ценности</a:t>
            </a:r>
            <a:endParaRPr kumimoji="1" lang="en-US" altLang="ko-KR" sz="1600" b="1" dirty="0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>
            <a:off x="7308305" y="1628800"/>
            <a:ext cx="1835696" cy="144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ru-RU" altLang="ko-KR" sz="1400" b="1" dirty="0" smtClean="0">
                <a:ea typeface="돋움체" pitchFamily="49" charset="-127"/>
              </a:rPr>
              <a:t>Практико-</a:t>
            </a:r>
          </a:p>
          <a:p>
            <a:pPr latinLnBrk="1"/>
            <a:r>
              <a:rPr kumimoji="1" lang="ru-RU" altLang="ko-KR" sz="1400" b="1" dirty="0" smtClean="0">
                <a:ea typeface="돋움체" pitchFamily="49" charset="-127"/>
              </a:rPr>
              <a:t>ориентированное,</a:t>
            </a:r>
          </a:p>
          <a:p>
            <a:pPr latinLnBrk="1"/>
            <a:r>
              <a:rPr kumimoji="1" lang="ru-RU" altLang="ko-KR" sz="1400" b="1" dirty="0" smtClean="0">
                <a:ea typeface="돋움체" pitchFamily="49" charset="-127"/>
              </a:rPr>
              <a:t>даётся в контексте </a:t>
            </a:r>
          </a:p>
          <a:p>
            <a:pPr latinLnBrk="1"/>
            <a:r>
              <a:rPr kumimoji="1" lang="ru-RU" altLang="ko-KR" sz="1400" b="1" dirty="0" smtClean="0">
                <a:ea typeface="돋움체" pitchFamily="49" charset="-127"/>
              </a:rPr>
              <a:t>конкретной</a:t>
            </a:r>
          </a:p>
          <a:p>
            <a:pPr latinLnBrk="1"/>
            <a:r>
              <a:rPr kumimoji="1" lang="ru-RU" altLang="ko-KR" sz="1400" b="1" dirty="0" err="1" smtClean="0">
                <a:ea typeface="돋움체" pitchFamily="49" charset="-127"/>
              </a:rPr>
              <a:t>социокультурной</a:t>
            </a:r>
            <a:r>
              <a:rPr kumimoji="1" lang="ru-RU" altLang="ko-KR" sz="1400" b="1" dirty="0" smtClean="0">
                <a:ea typeface="돋움체" pitchFamily="49" charset="-127"/>
              </a:rPr>
              <a:t> </a:t>
            </a:r>
          </a:p>
          <a:p>
            <a:pPr latinLnBrk="1"/>
            <a:r>
              <a:rPr kumimoji="1" lang="ru-RU" altLang="ko-KR" sz="1400" b="1" dirty="0" smtClean="0">
                <a:ea typeface="돋움체" pitchFamily="49" charset="-127"/>
              </a:rPr>
              <a:t>ситуации</a:t>
            </a:r>
            <a:endParaRPr kumimoji="1" lang="en-US" altLang="ko-KR" sz="1400" b="1" dirty="0">
              <a:ea typeface="돋움체" pitchFamily="49" charset="-127"/>
            </a:endParaRPr>
          </a:p>
          <a:p>
            <a:pPr algn="ctr" latinLnBrk="1"/>
            <a:r>
              <a:rPr kumimoji="1"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90488" y="3090291"/>
            <a:ext cx="2524472" cy="68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latinLnBrk="1"/>
            <a:r>
              <a:rPr kumimoji="1" lang="ru-RU" altLang="ko-KR" sz="1400" b="1" dirty="0" smtClean="0">
                <a:ea typeface="돋움체" pitchFamily="49" charset="-127"/>
              </a:rPr>
              <a:t>Теоретически</a:t>
            </a:r>
          </a:p>
          <a:p>
            <a:pPr algn="just" latinLnBrk="1"/>
            <a:r>
              <a:rPr kumimoji="1" lang="ru-RU" altLang="ko-KR" sz="1400" b="1" dirty="0" smtClean="0">
                <a:ea typeface="돋움체" pitchFamily="49" charset="-127"/>
              </a:rPr>
              <a:t>обосновывает</a:t>
            </a:r>
          </a:p>
          <a:p>
            <a:pPr algn="just" latinLnBrk="1"/>
            <a:r>
              <a:rPr kumimoji="1" lang="ru-RU" altLang="ko-KR" sz="1400" b="1" dirty="0" smtClean="0">
                <a:ea typeface="돋움체" pitchFamily="49" charset="-127"/>
              </a:rPr>
              <a:t>образовательный </a:t>
            </a:r>
          </a:p>
          <a:p>
            <a:pPr algn="just" latinLnBrk="1"/>
            <a:r>
              <a:rPr kumimoji="1" lang="ru-RU" altLang="ko-KR" sz="1400" b="1" dirty="0" smtClean="0">
                <a:ea typeface="돋움체" pitchFamily="49" charset="-127"/>
              </a:rPr>
              <a:t>процесс</a:t>
            </a:r>
            <a:endParaRPr kumimoji="1" lang="en-US" altLang="ko-KR" sz="1400" b="1" dirty="0">
              <a:ea typeface="돋움체" pitchFamily="49" charset="-127"/>
            </a:endParaRPr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76200" y="1988840"/>
            <a:ext cx="241176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latinLnBrk="1"/>
            <a:r>
              <a:rPr kumimoji="1" lang="ru-RU" altLang="ko-KR" sz="1400" b="1" dirty="0" smtClean="0">
                <a:ea typeface="돋움체" pitchFamily="49" charset="-127"/>
              </a:rPr>
              <a:t>Запускают </a:t>
            </a:r>
          </a:p>
          <a:p>
            <a:pPr algn="just" latinLnBrk="1"/>
            <a:r>
              <a:rPr kumimoji="1" lang="ru-RU" altLang="ko-KR" sz="1400" b="1" dirty="0" smtClean="0">
                <a:ea typeface="돋움체" pitchFamily="49" charset="-127"/>
              </a:rPr>
              <a:t>образовательный процесс</a:t>
            </a:r>
            <a:endParaRPr kumimoji="1" lang="en-US" altLang="ko-KR" sz="1400" b="1" dirty="0">
              <a:ea typeface="돋움체" pitchFamily="49" charset="-127"/>
            </a:endParaRPr>
          </a:p>
          <a:p>
            <a:pPr algn="just" latinLnBrk="1"/>
            <a:r>
              <a:rPr kumimoji="1"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10800000">
            <a:off x="1785918" y="4357694"/>
            <a:ext cx="178595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142844" y="4000504"/>
            <a:ext cx="2895494" cy="69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latinLnBrk="1"/>
            <a:r>
              <a:rPr kumimoji="1" lang="ru-RU" altLang="ko-KR" sz="1400" b="1" dirty="0" smtClean="0">
                <a:ea typeface="돋움체" pitchFamily="49" charset="-127"/>
              </a:rPr>
              <a:t>Обеспечивает</a:t>
            </a:r>
          </a:p>
          <a:p>
            <a:pPr algn="just" latinLnBrk="1"/>
            <a:r>
              <a:rPr kumimoji="1" lang="ru-RU" altLang="ko-KR" sz="1400" b="1" dirty="0" smtClean="0">
                <a:ea typeface="돋움체" pitchFamily="49" charset="-127"/>
              </a:rPr>
              <a:t>образовательный</a:t>
            </a:r>
          </a:p>
          <a:p>
            <a:pPr algn="just" latinLnBrk="1"/>
            <a:r>
              <a:rPr kumimoji="1" lang="ru-RU" altLang="ko-KR" sz="1400" b="1" dirty="0" smtClean="0">
                <a:ea typeface="돋움체" pitchFamily="49" charset="-127"/>
              </a:rPr>
              <a:t>процесс</a:t>
            </a:r>
            <a:endParaRPr kumimoji="1" lang="en-US" altLang="ko-KR" sz="1400" b="1" dirty="0">
              <a:ea typeface="돋움체" pitchFamily="49" charset="-127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652120" y="2852936"/>
            <a:ext cx="1521294" cy="104085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547664" y="3429000"/>
            <a:ext cx="197331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2411760" y="2276872"/>
            <a:ext cx="194421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23"/>
          <p:cNvSpPr>
            <a:spLocks noChangeArrowheads="1"/>
          </p:cNvSpPr>
          <p:nvPr/>
        </p:nvSpPr>
        <p:spPr bwMode="auto">
          <a:xfrm>
            <a:off x="3707904" y="4581128"/>
            <a:ext cx="11904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1600" b="1" dirty="0" smtClean="0">
                <a:solidFill>
                  <a:srgbClr val="000000"/>
                </a:solidFill>
                <a:ea typeface="굴림" pitchFamily="50" charset="-127"/>
              </a:rPr>
              <a:t>Технологии</a:t>
            </a:r>
            <a:endParaRPr kumimoji="1" lang="en-US" altLang="ko-KR" sz="1600" b="1" dirty="0">
              <a:solidFill>
                <a:srgbClr val="000000"/>
              </a:solidFill>
              <a:ea typeface="굴림" pitchFamily="50" charset="-127"/>
            </a:endParaRPr>
          </a:p>
        </p:txBody>
      </p:sp>
      <p:sp>
        <p:nvSpPr>
          <p:cNvPr id="56" name="Rectangle 23"/>
          <p:cNvSpPr>
            <a:spLocks noChangeArrowheads="1"/>
          </p:cNvSpPr>
          <p:nvPr/>
        </p:nvSpPr>
        <p:spPr bwMode="auto">
          <a:xfrm>
            <a:off x="3707904" y="4005064"/>
            <a:ext cx="13065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atinLnBrk="1"/>
            <a:r>
              <a:rPr kumimoji="1" lang="ru-RU" altLang="ko-KR" sz="1600" b="1" dirty="0" smtClean="0">
                <a:solidFill>
                  <a:schemeClr val="bg1"/>
                </a:solidFill>
                <a:ea typeface="굴림" pitchFamily="50" charset="-127"/>
              </a:rPr>
              <a:t>Содержание</a:t>
            </a:r>
            <a:endParaRPr kumimoji="1" lang="en-US" altLang="ko-KR" sz="1600" b="1" dirty="0">
              <a:solidFill>
                <a:schemeClr val="bg1"/>
              </a:solidFill>
              <a:ea typeface="굴림" pitchFamily="50" charset="-127"/>
            </a:endParaRPr>
          </a:p>
        </p:txBody>
      </p:sp>
      <p:cxnSp>
        <p:nvCxnSpPr>
          <p:cNvPr id="35" name="Elbow Connector 34"/>
          <p:cNvCxnSpPr>
            <a:stCxn id="24597" idx="1"/>
          </p:cNvCxnSpPr>
          <p:nvPr/>
        </p:nvCxnSpPr>
        <p:spPr>
          <a:xfrm rot="16200000" flipH="1">
            <a:off x="5191594" y="793182"/>
            <a:ext cx="1041558" cy="2568778"/>
          </a:xfrm>
          <a:prstGeom prst="bentConnector4">
            <a:avLst>
              <a:gd name="adj1" fmla="val -21948"/>
              <a:gd name="adj2" fmla="val 626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114300" y="1124744"/>
            <a:ext cx="261865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ru-RU" altLang="ko-KR" sz="1400" b="1" dirty="0" smtClean="0">
                <a:ea typeface="돋움체" pitchFamily="49" charset="-127"/>
              </a:rPr>
              <a:t>Отвечают на вопрос «Зачем?»</a:t>
            </a:r>
            <a:endParaRPr kumimoji="1" lang="en-US" altLang="ko-KR" sz="1400" b="1" dirty="0">
              <a:ea typeface="돋움체" pitchFamily="49" charset="-127"/>
            </a:endParaRPr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114300" y="1608474"/>
            <a:ext cx="12192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ru-RU" altLang="ko-KR" sz="1400" b="1" dirty="0" smtClean="0">
                <a:ea typeface="돋움체" pitchFamily="49" charset="-127"/>
              </a:rPr>
              <a:t>Мотивируют</a:t>
            </a:r>
            <a:endParaRPr kumimoji="1" lang="en-US" altLang="ko-KR" sz="1400" b="1" dirty="0">
              <a:ea typeface="돋움체" pitchFamily="49" charset="-127"/>
            </a:endParaRPr>
          </a:p>
        </p:txBody>
      </p:sp>
      <p:sp>
        <p:nvSpPr>
          <p:cNvPr id="49" name="Rectangle 26"/>
          <p:cNvSpPr>
            <a:spLocks noChangeArrowheads="1"/>
          </p:cNvSpPr>
          <p:nvPr/>
        </p:nvSpPr>
        <p:spPr bwMode="auto">
          <a:xfrm>
            <a:off x="0" y="2027574"/>
            <a:ext cx="12192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/>
            <a:endParaRPr kumimoji="1" lang="en-US" altLang="ko-KR" sz="1400" b="1" dirty="0">
              <a:ea typeface="돋움체" pitchFamily="49" charset="-127"/>
            </a:endParaRPr>
          </a:p>
        </p:txBody>
      </p:sp>
      <p:cxnSp>
        <p:nvCxnSpPr>
          <p:cNvPr id="54" name="Shape 53"/>
          <p:cNvCxnSpPr/>
          <p:nvPr/>
        </p:nvCxnSpPr>
        <p:spPr>
          <a:xfrm>
            <a:off x="2627784" y="1844824"/>
            <a:ext cx="1719632" cy="609600"/>
          </a:xfrm>
          <a:prstGeom prst="bentConnector2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urved Up Arrow 67"/>
          <p:cNvSpPr/>
          <p:nvPr/>
        </p:nvSpPr>
        <p:spPr>
          <a:xfrm>
            <a:off x="3581400" y="6028074"/>
            <a:ext cx="2133600" cy="304800"/>
          </a:xfrm>
          <a:prstGeom prst="curvedUpArrow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175498" y="6381328"/>
            <a:ext cx="5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Система должна непрерывно обновляться</a:t>
            </a:r>
            <a:endParaRPr lang="en-US" b="1" dirty="0"/>
          </a:p>
        </p:txBody>
      </p:sp>
      <p:cxnSp>
        <p:nvCxnSpPr>
          <p:cNvPr id="51" name="Straight Connector 38"/>
          <p:cNvCxnSpPr/>
          <p:nvPr/>
        </p:nvCxnSpPr>
        <p:spPr>
          <a:xfrm flipH="1" flipV="1">
            <a:off x="2571736" y="5072074"/>
            <a:ext cx="1503042" cy="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41</a:t>
            </a:fld>
            <a:endParaRPr lang="ru-RU"/>
          </a:p>
        </p:txBody>
      </p:sp>
      <p:cxnSp>
        <p:nvCxnSpPr>
          <p:cNvPr id="43" name="Shape 42"/>
          <p:cNvCxnSpPr/>
          <p:nvPr/>
        </p:nvCxnSpPr>
        <p:spPr>
          <a:xfrm>
            <a:off x="1815163" y="1430288"/>
            <a:ext cx="2540813" cy="414536"/>
          </a:xfrm>
          <a:prstGeom prst="bentConnector3">
            <a:avLst>
              <a:gd name="adj1" fmla="val 99270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4" name="AutoShape 4" descr="https://mail-attachment.googleusercontent.com/attachment/u/0/?ui=2&amp;ik=119190fb04&amp;view=att&amp;th=1405de4421371e7d&amp;attid=0.2&amp;disp=inline&amp;realattid=f_hk3xvs3z1&amp;safe=1&amp;zw&amp;saduie=AG9B_P_4qVQqpis_jCgNuQ15XgYh&amp;sadet=1375964950821&amp;sads=p9q6z_qhUR_qjAtsZBh6oWcY0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3" name="Рисунок 72" descr="bl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106115"/>
            <a:ext cx="4248472" cy="35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361951" y="174625"/>
            <a:ext cx="8593220" cy="90475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+mn-lt"/>
                <a:ea typeface="Verdana" pitchFamily="34" charset="0"/>
                <a:cs typeface="Verdana" pitchFamily="34" charset="0"/>
              </a:rPr>
              <a:t>C</a:t>
            </a:r>
            <a:r>
              <a:rPr lang="ru-RU" sz="3200" b="1" dirty="0" err="1" smtClean="0">
                <a:solidFill>
                  <a:srgbClr val="0070C0"/>
                </a:solidFill>
                <a:latin typeface="+mn-lt"/>
                <a:ea typeface="Verdana" pitchFamily="34" charset="0"/>
                <a:cs typeface="Verdana" pitchFamily="34" charset="0"/>
              </a:rPr>
              <a:t>овременная</a:t>
            </a:r>
            <a:r>
              <a:rPr lang="ru-RU" sz="3200" b="1" dirty="0" smtClean="0">
                <a:solidFill>
                  <a:srgbClr val="0070C0"/>
                </a:solidFill>
                <a:latin typeface="+mn-lt"/>
                <a:ea typeface="Verdana" pitchFamily="34" charset="0"/>
                <a:cs typeface="Verdana" pitchFamily="34" charset="0"/>
              </a:rPr>
              <a:t> образовательная </a:t>
            </a:r>
            <a:br>
              <a:rPr lang="ru-RU" sz="3200" b="1" dirty="0" smtClean="0">
                <a:solidFill>
                  <a:srgbClr val="0070C0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+mn-lt"/>
                <a:ea typeface="Verdana" pitchFamily="34" charset="0"/>
                <a:cs typeface="Verdana" pitchFamily="34" charset="0"/>
              </a:rPr>
              <a:t>среда развития личности</a:t>
            </a:r>
            <a:endParaRPr lang="ru-RU" sz="3200" b="1" dirty="0">
              <a:solidFill>
                <a:srgbClr val="0070C0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169915" y="2717801"/>
            <a:ext cx="2330650" cy="78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ru-RU" altLang="ru-RU" sz="2200" b="1" dirty="0">
                <a:solidFill>
                  <a:schemeClr val="bg1"/>
                </a:solidFill>
                <a:latin typeface="+mj-lt"/>
              </a:rPr>
              <a:t>Урочная  деятельность </a:t>
            </a:r>
          </a:p>
        </p:txBody>
      </p:sp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4598194" y="2717800"/>
            <a:ext cx="2494756" cy="10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ru-RU" altLang="ru-RU" sz="2200" b="1" dirty="0">
                <a:solidFill>
                  <a:schemeClr val="bg1"/>
                </a:solidFill>
                <a:latin typeface="+mj-lt"/>
              </a:rPr>
              <a:t>Внеурочная деятельность </a:t>
            </a:r>
          </a:p>
          <a:p>
            <a:pPr algn="ctr"/>
            <a:endParaRPr lang="ru-RU" altLang="ru-RU" sz="1400" i="1" dirty="0">
              <a:latin typeface="Cambria" pitchFamily="18" charset="0"/>
            </a:endParaRPr>
          </a:p>
        </p:txBody>
      </p:sp>
      <p:sp>
        <p:nvSpPr>
          <p:cNvPr id="13319" name="TextBox 10"/>
          <p:cNvSpPr txBox="1">
            <a:spLocks noChangeArrowheads="1"/>
          </p:cNvSpPr>
          <p:nvPr/>
        </p:nvSpPr>
        <p:spPr bwMode="auto">
          <a:xfrm>
            <a:off x="1979613" y="4157663"/>
            <a:ext cx="3024187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+mj-lt"/>
              </a:rPr>
              <a:t>Дополнительное </a:t>
            </a:r>
          </a:p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+mj-lt"/>
              </a:rPr>
              <a:t>образование</a:t>
            </a:r>
          </a:p>
        </p:txBody>
      </p:sp>
      <p:sp>
        <p:nvSpPr>
          <p:cNvPr id="13320" name="TextBox 11"/>
          <p:cNvSpPr txBox="1">
            <a:spLocks noChangeArrowheads="1"/>
          </p:cNvSpPr>
          <p:nvPr/>
        </p:nvSpPr>
        <p:spPr bwMode="auto">
          <a:xfrm>
            <a:off x="4309268" y="4287506"/>
            <a:ext cx="3317875" cy="4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/>
            <a:r>
              <a:rPr lang="ru-RU" altLang="ru-RU" sz="2200" b="1" dirty="0">
                <a:solidFill>
                  <a:schemeClr val="bg1"/>
                </a:solidFill>
                <a:latin typeface="+mj-lt"/>
              </a:rPr>
              <a:t>Семья</a:t>
            </a:r>
          </a:p>
        </p:txBody>
      </p:sp>
      <p:sp>
        <p:nvSpPr>
          <p:cNvPr id="16" name="Овал 15"/>
          <p:cNvSpPr/>
          <p:nvPr/>
        </p:nvSpPr>
        <p:spPr>
          <a:xfrm>
            <a:off x="2781299" y="5756275"/>
            <a:ext cx="4029076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ru-RU" sz="2000" dirty="0" err="1">
                <a:solidFill>
                  <a:srgbClr val="002060"/>
                </a:solidFill>
              </a:rPr>
              <a:t>Технологизированность</a:t>
            </a:r>
            <a:endParaRPr lang="ru-RU" sz="2000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</a:rPr>
              <a:t>жизни</a:t>
            </a:r>
          </a:p>
        </p:txBody>
      </p:sp>
      <p:sp>
        <p:nvSpPr>
          <p:cNvPr id="18" name="Овал 17"/>
          <p:cNvSpPr/>
          <p:nvPr/>
        </p:nvSpPr>
        <p:spPr>
          <a:xfrm>
            <a:off x="3086100" y="1185034"/>
            <a:ext cx="3024188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</a:rPr>
              <a:t>Стремительные </a:t>
            </a:r>
          </a:p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</a:rPr>
              <a:t>изменения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05779294"/>
              </p:ext>
            </p:extLst>
          </p:nvPr>
        </p:nvGraphicFramePr>
        <p:xfrm>
          <a:off x="1933780" y="2086279"/>
          <a:ext cx="5447889" cy="3631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64913566"/>
              </p:ext>
            </p:extLst>
          </p:nvPr>
        </p:nvGraphicFramePr>
        <p:xfrm>
          <a:off x="0" y="1035992"/>
          <a:ext cx="3248025" cy="5587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702925441"/>
              </p:ext>
            </p:extLst>
          </p:nvPr>
        </p:nvGraphicFramePr>
        <p:xfrm>
          <a:off x="5968205" y="992181"/>
          <a:ext cx="3175796" cy="5453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" name="Выгнутая вниз стрелка 10"/>
          <p:cNvSpPr/>
          <p:nvPr/>
        </p:nvSpPr>
        <p:spPr>
          <a:xfrm>
            <a:off x="3086100" y="6146800"/>
            <a:ext cx="3562349" cy="457200"/>
          </a:xfrm>
          <a:prstGeom prst="curvedUpArrow">
            <a:avLst>
              <a:gd name="adj1" fmla="val 25000"/>
              <a:gd name="adj2" fmla="val 104952"/>
              <a:gd name="adj3" fmla="val 33333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Выгнутая вниз стрелка 29"/>
          <p:cNvSpPr/>
          <p:nvPr/>
        </p:nvSpPr>
        <p:spPr>
          <a:xfrm flipV="1">
            <a:off x="2817019" y="1185033"/>
            <a:ext cx="3562349" cy="457200"/>
          </a:xfrm>
          <a:prstGeom prst="curvedUpArrow">
            <a:avLst>
              <a:gd name="adj1" fmla="val 25000"/>
              <a:gd name="adj2" fmla="val 104952"/>
              <a:gd name="adj3" fmla="val 33333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11" descr="Мальчикбезфона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3009901"/>
            <a:ext cx="1143000" cy="171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1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529" y="104775"/>
            <a:ext cx="8229600" cy="764332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solidFill>
                  <a:srgbClr val="0070C0"/>
                </a:solidFill>
                <a:latin typeface="+mn-lt"/>
                <a:ea typeface="Verdana" pitchFamily="34" charset="0"/>
                <a:cs typeface="Verdana" pitchFamily="34" charset="0"/>
              </a:rPr>
              <a:t>Российская школа 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  <a:ea typeface="Verdana" pitchFamily="34" charset="0"/>
                <a:cs typeface="Verdana" pitchFamily="34" charset="0"/>
              </a:rPr>
              <a:t>XXI </a:t>
            </a:r>
            <a:r>
              <a:rPr lang="ru-RU" sz="3200" b="1" dirty="0" smtClean="0">
                <a:solidFill>
                  <a:srgbClr val="0070C0"/>
                </a:solidFill>
                <a:latin typeface="+mn-lt"/>
                <a:ea typeface="Verdana" pitchFamily="34" charset="0"/>
                <a:cs typeface="Verdana" pitchFamily="34" charset="0"/>
              </a:rPr>
              <a:t>века</a:t>
            </a:r>
            <a:endParaRPr lang="ru-RU" sz="3200" b="1" dirty="0">
              <a:solidFill>
                <a:srgbClr val="0070C0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179512" y="923372"/>
            <a:ext cx="8749943" cy="5714596"/>
            <a:chOff x="-2473" y="-264240"/>
            <a:chExt cx="9936448" cy="6612769"/>
          </a:xfrm>
        </p:grpSpPr>
        <p:sp>
          <p:nvSpPr>
            <p:cNvPr id="40" name="Прямоугольник с двумя скругленными противолежащими углами 39"/>
            <p:cNvSpPr/>
            <p:nvPr/>
          </p:nvSpPr>
          <p:spPr>
            <a:xfrm>
              <a:off x="1153765" y="3487148"/>
              <a:ext cx="7776845" cy="431800"/>
            </a:xfrm>
            <a:prstGeom prst="round2DiagRect">
              <a:avLst>
                <a:gd name="adj1" fmla="val 22985"/>
                <a:gd name="adj2" fmla="val 0"/>
              </a:avLst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kern="12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/>
                </a:rPr>
                <a:t>Индивидуализированное и персонализированное образование</a:t>
              </a:r>
              <a:endParaRPr lang="ru-RU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/>
              </a:endParaRPr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-2473" y="-264240"/>
              <a:ext cx="9936448" cy="6612769"/>
              <a:chOff x="-2473" y="-264240"/>
              <a:chExt cx="9936448" cy="6612769"/>
            </a:xfrm>
          </p:grpSpPr>
          <p:sp>
            <p:nvSpPr>
              <p:cNvPr id="42" name="Прямоугольник с двумя скругленными противолежащими углами 41"/>
              <p:cNvSpPr/>
              <p:nvPr/>
            </p:nvSpPr>
            <p:spPr>
              <a:xfrm>
                <a:off x="-2473" y="-264239"/>
                <a:ext cx="3494473" cy="1712353"/>
              </a:xfrm>
              <a:prstGeom prst="round2DiagRect">
                <a:avLst>
                  <a:gd name="adj1" fmla="val 22985"/>
                  <a:gd name="adj2" fmla="val 0"/>
                </a:avLst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1400" kern="120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Методология </a:t>
                </a:r>
                <a:endParaRPr lang="ru-RU" sz="14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ru-RU" sz="1200" kern="120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(особенности сетевого сообщества, </a:t>
                </a:r>
                <a:r>
                  <a:rPr lang="ru-RU" sz="1200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Times New Roman"/>
                  </a:rPr>
                  <a:t>базовые национальные ценности, </a:t>
                </a:r>
                <a:r>
                  <a:rPr lang="ru-RU" sz="1200" kern="120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культурно-историческая </a:t>
                </a:r>
                <a:r>
                  <a:rPr lang="ru-RU" sz="1200" kern="120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теория, концепция социального конструктивизма</a:t>
                </a:r>
                <a:r>
                  <a:rPr lang="ru-RU" sz="1200" kern="120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, </a:t>
                </a:r>
                <a:r>
                  <a:rPr lang="ru-RU" sz="1200" dirty="0">
                    <a:solidFill>
                      <a:srgbClr val="002060"/>
                    </a:solidFill>
                    <a:ea typeface="Times New Roman"/>
                    <a:cs typeface="Arial" pitchFamily="34" charset="0"/>
                  </a:rPr>
                  <a:t>целостный подход к </a:t>
                </a:r>
                <a:r>
                  <a:rPr lang="ru-RU" sz="1200" dirty="0" smtClean="0">
                    <a:solidFill>
                      <a:srgbClr val="002060"/>
                    </a:solidFill>
                    <a:ea typeface="Times New Roman"/>
                    <a:cs typeface="Arial" pitchFamily="34" charset="0"/>
                  </a:rPr>
                  <a:t>воспитанию, обучению</a:t>
                </a:r>
                <a:r>
                  <a:rPr lang="en-US" sz="1200" dirty="0" smtClean="0">
                    <a:solidFill>
                      <a:srgbClr val="002060"/>
                    </a:solidFill>
                    <a:ea typeface="Times New Roman"/>
                    <a:cs typeface="Arial" pitchFamily="34" charset="0"/>
                  </a:rPr>
                  <a:t> </a:t>
                </a:r>
                <a:r>
                  <a:rPr lang="ru-RU" sz="1200" dirty="0" smtClean="0">
                    <a:solidFill>
                      <a:srgbClr val="002060"/>
                    </a:solidFill>
                    <a:ea typeface="Times New Roman"/>
                    <a:cs typeface="Arial" pitchFamily="34" charset="0"/>
                  </a:rPr>
                  <a:t>и развитию личности обучающихся</a:t>
                </a:r>
                <a:r>
                  <a:rPr lang="ru-RU" sz="1200" kern="1200" dirty="0" smtClean="0">
                    <a:solidFill>
                      <a:srgbClr val="002060"/>
                    </a:solidFill>
                    <a:effectLst/>
                    <a:ea typeface="Times New Roman"/>
                  </a:rPr>
                  <a:t>)</a:t>
                </a:r>
                <a:endParaRPr lang="ru-RU" sz="1200" dirty="0">
                  <a:solidFill>
                    <a:srgbClr val="002060"/>
                  </a:solidFill>
                  <a:effectLst/>
                  <a:ea typeface="Times New Roman"/>
                </a:endParaRPr>
              </a:p>
            </p:txBody>
          </p:sp>
          <p:sp>
            <p:nvSpPr>
              <p:cNvPr id="43" name="Прямоугольник с двумя скругленными противолежащими углами 42"/>
              <p:cNvSpPr/>
              <p:nvPr/>
            </p:nvSpPr>
            <p:spPr>
              <a:xfrm>
                <a:off x="3800476" y="-264240"/>
                <a:ext cx="2556000" cy="1712354"/>
              </a:xfrm>
              <a:prstGeom prst="round2DiagRect">
                <a:avLst>
                  <a:gd name="adj1" fmla="val 22985"/>
                  <a:gd name="adj2" fmla="val 0"/>
                </a:avLst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1400" kern="120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Особенности формирования высших психических функций у современных детей</a:t>
                </a:r>
                <a:endParaRPr lang="ru-RU" sz="14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/>
                </a:endParaRPr>
              </a:p>
            </p:txBody>
          </p:sp>
          <p:sp>
            <p:nvSpPr>
              <p:cNvPr id="44" name="Прямоугольник с двумя скругленными противолежащими углами 43"/>
              <p:cNvSpPr/>
              <p:nvPr/>
            </p:nvSpPr>
            <p:spPr>
              <a:xfrm>
                <a:off x="6657975" y="-264240"/>
                <a:ext cx="3276000" cy="1712354"/>
              </a:xfrm>
              <a:prstGeom prst="round2DiagRect">
                <a:avLst>
                  <a:gd name="adj1" fmla="val 22985"/>
                  <a:gd name="adj2" fmla="val 0"/>
                </a:avLst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1400" kern="120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Сетевая  система </a:t>
                </a:r>
                <a:r>
                  <a:rPr lang="ru-RU" sz="1400" kern="120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управления </a:t>
                </a:r>
                <a:r>
                  <a:rPr lang="ru-RU" sz="1400" kern="120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качеством образования</a:t>
                </a:r>
                <a:r>
                  <a:rPr lang="ru-RU" sz="1400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Times New Roman"/>
                  </a:rPr>
                  <a:t>, обеспечивающая равные возможности для всех категорий обучающихся</a:t>
                </a:r>
                <a:endParaRPr lang="ru-RU" sz="14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/>
                </a:endParaRPr>
              </a:p>
            </p:txBody>
          </p:sp>
          <p:sp>
            <p:nvSpPr>
              <p:cNvPr id="45" name="Прямоугольник с двумя скругленными противолежащими углами 44"/>
              <p:cNvSpPr/>
              <p:nvPr/>
            </p:nvSpPr>
            <p:spPr>
              <a:xfrm>
                <a:off x="1295400" y="4043813"/>
                <a:ext cx="3960000" cy="662127"/>
              </a:xfrm>
              <a:prstGeom prst="round2DiagRect">
                <a:avLst>
                  <a:gd name="adj1" fmla="val 22985"/>
                  <a:gd name="adj2" fmla="val 0"/>
                </a:avLst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t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ru-RU" sz="1400" kern="120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Преемственные ООП </a:t>
                </a:r>
                <a:endParaRPr lang="ru-RU" sz="14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ru-RU" sz="1400" kern="120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всех уровней общего образования</a:t>
                </a:r>
                <a:endParaRPr lang="ru-RU" sz="14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/>
                </a:endParaRPr>
              </a:p>
            </p:txBody>
          </p:sp>
          <p:sp>
            <p:nvSpPr>
              <p:cNvPr id="46" name="Прямоугольник с двумя скругленными противолежащими углами 45"/>
              <p:cNvSpPr/>
              <p:nvPr/>
            </p:nvSpPr>
            <p:spPr>
              <a:xfrm>
                <a:off x="4800600" y="4374877"/>
                <a:ext cx="3959859" cy="587892"/>
              </a:xfrm>
              <a:prstGeom prst="round2DiagRect">
                <a:avLst>
                  <a:gd name="adj1" fmla="val 22985"/>
                  <a:gd name="adj2" fmla="val 0"/>
                </a:avLst>
              </a:prstGeom>
              <a:noFill/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1400" kern="120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Разнообразные программы </a:t>
                </a:r>
                <a:endParaRPr lang="ru-RU" sz="14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ru-RU" sz="1400" kern="120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дополнительного образования </a:t>
                </a:r>
                <a:endParaRPr lang="ru-RU" sz="14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/>
                </a:endParaRPr>
              </a:p>
            </p:txBody>
          </p:sp>
          <p:sp>
            <p:nvSpPr>
              <p:cNvPr id="47" name="Прямоугольник с двумя скругленными противолежащими углами 46"/>
              <p:cNvSpPr/>
              <p:nvPr/>
            </p:nvSpPr>
            <p:spPr>
              <a:xfrm>
                <a:off x="2675037" y="1701648"/>
                <a:ext cx="4709795" cy="548156"/>
              </a:xfrm>
              <a:prstGeom prst="round2DiagRect">
                <a:avLst>
                  <a:gd name="adj1" fmla="val 22985"/>
                  <a:gd name="adj2" fmla="val 0"/>
                </a:avLst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1400" dirty="0">
                    <a:solidFill>
                      <a:srgbClr val="002060"/>
                    </a:solidFill>
                    <a:ea typeface="Times New Roman"/>
                    <a:cs typeface="Arial" pitchFamily="34" charset="0"/>
                  </a:rPr>
                  <a:t>Совместная деятельность и </a:t>
                </a:r>
                <a:r>
                  <a:rPr lang="ru-RU" sz="1400" dirty="0" smtClean="0">
                    <a:solidFill>
                      <a:srgbClr val="002060"/>
                    </a:solidFill>
                    <a:ea typeface="Times New Roman"/>
                    <a:cs typeface="Arial" pitchFamily="34" charset="0"/>
                  </a:rPr>
                  <a:t>сотрудничество всех  участников образовательных отношений</a:t>
                </a:r>
                <a:endParaRPr lang="ru-RU" sz="1400" dirty="0">
                  <a:solidFill>
                    <a:srgbClr val="002060"/>
                  </a:solidFill>
                  <a:ea typeface="Times New Roman"/>
                  <a:cs typeface="Arial" pitchFamily="34" charset="0"/>
                </a:endParaRPr>
              </a:p>
            </p:txBody>
          </p:sp>
          <p:sp>
            <p:nvSpPr>
              <p:cNvPr id="48" name="Плюс 47"/>
              <p:cNvSpPr/>
              <p:nvPr/>
            </p:nvSpPr>
            <p:spPr>
              <a:xfrm>
                <a:off x="3387388" y="371475"/>
                <a:ext cx="490580" cy="499898"/>
              </a:xfrm>
              <a:prstGeom prst="mathPlus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sz="1400">
                  <a:latin typeface="Calibri" panose="020F0502020204030204" pitchFamily="34" charset="0"/>
                </a:endParaRPr>
              </a:p>
            </p:txBody>
          </p:sp>
          <p:sp>
            <p:nvSpPr>
              <p:cNvPr id="49" name="Плюс 48"/>
              <p:cNvSpPr/>
              <p:nvPr/>
            </p:nvSpPr>
            <p:spPr>
              <a:xfrm>
                <a:off x="6243454" y="371475"/>
                <a:ext cx="490580" cy="499898"/>
              </a:xfrm>
              <a:prstGeom prst="mathPlus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sz="1400"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Плюс 50"/>
              <p:cNvSpPr/>
              <p:nvPr/>
            </p:nvSpPr>
            <p:spPr>
              <a:xfrm>
                <a:off x="4790909" y="1284449"/>
                <a:ext cx="490580" cy="499898"/>
              </a:xfrm>
              <a:prstGeom prst="mathPlus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sz="1400"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Выгнутая влево стрелка 51"/>
              <p:cNvSpPr/>
              <p:nvPr/>
            </p:nvSpPr>
            <p:spPr>
              <a:xfrm>
                <a:off x="466725" y="1619249"/>
                <a:ext cx="694988" cy="2916073"/>
              </a:xfrm>
              <a:prstGeom prst="curvedRightArrow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sz="1400"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Выгнутая влево стрелка 52"/>
              <p:cNvSpPr/>
              <p:nvPr/>
            </p:nvSpPr>
            <p:spPr>
              <a:xfrm flipH="1">
                <a:off x="9039224" y="1619249"/>
                <a:ext cx="694988" cy="2916073"/>
              </a:xfrm>
              <a:prstGeom prst="curvedRightArrow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sz="1400"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Прямоугольник с двумя скругленными противолежащими углами 53"/>
              <p:cNvSpPr/>
              <p:nvPr/>
            </p:nvSpPr>
            <p:spPr>
              <a:xfrm>
                <a:off x="1973922" y="5088436"/>
                <a:ext cx="6155690" cy="403189"/>
              </a:xfrm>
              <a:prstGeom prst="round2DiagRect">
                <a:avLst>
                  <a:gd name="adj1" fmla="val 22985"/>
                  <a:gd name="adj2" fmla="val 0"/>
                </a:avLst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t"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ru-RU" sz="1400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Times New Roman"/>
                  </a:rPr>
                  <a:t>Н</a:t>
                </a:r>
                <a:r>
                  <a:rPr lang="ru-RU" sz="1400" kern="120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овые сетевые образовательные технологии и средства обучения </a:t>
                </a:r>
                <a:endParaRPr lang="ru-RU" sz="14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/>
                </a:endParaRPr>
              </a:p>
            </p:txBody>
          </p:sp>
          <p:sp>
            <p:nvSpPr>
              <p:cNvPr id="55" name="Прямоугольник с двумя скругленными противолежащими углами 54"/>
              <p:cNvSpPr/>
              <p:nvPr/>
            </p:nvSpPr>
            <p:spPr>
              <a:xfrm>
                <a:off x="1019556" y="5614393"/>
                <a:ext cx="7911054" cy="734136"/>
              </a:xfrm>
              <a:prstGeom prst="round2DiagRect">
                <a:avLst>
                  <a:gd name="adj1" fmla="val 22985"/>
                  <a:gd name="adj2" fmla="val 0"/>
                </a:avLst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ru-RU" sz="1400" dirty="0">
                    <a:solidFill>
                      <a:srgbClr val="002060"/>
                    </a:solidFill>
                  </a:rPr>
                  <a:t>Открытая </a:t>
                </a:r>
                <a:r>
                  <a:rPr lang="ru-RU" sz="1400" dirty="0" smtClean="0">
                    <a:solidFill>
                      <a:srgbClr val="002060"/>
                    </a:solidFill>
                  </a:rPr>
                  <a:t>сетевая школа: </a:t>
                </a:r>
                <a:r>
                  <a:rPr lang="ru-RU" sz="1400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Times New Roman"/>
                  </a:rPr>
                  <a:t>в</a:t>
                </a:r>
                <a:r>
                  <a:rPr lang="ru-RU" sz="1400" kern="120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заимодействие с социальными партнерами, семьями</a:t>
                </a:r>
              </a:p>
              <a:p>
                <a:pPr algn="ctr"/>
                <a:r>
                  <a:rPr lang="ru-RU" sz="1400" kern="120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 </a:t>
                </a:r>
                <a:r>
                  <a:rPr lang="ru-RU" sz="1400" kern="120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обучающихся </a:t>
                </a:r>
                <a:r>
                  <a:rPr lang="ru-RU" sz="1400" kern="120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и </a:t>
                </a:r>
                <a:r>
                  <a:rPr lang="ru-RU" sz="1400" kern="120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/>
                  </a:rPr>
                  <a:t>местным сообществом</a:t>
                </a:r>
                <a:endParaRPr lang="ru-RU" sz="14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/>
                </a:endParaRPr>
              </a:p>
            </p:txBody>
          </p:sp>
          <p:sp>
            <p:nvSpPr>
              <p:cNvPr id="56" name="Стрелка вниз 55"/>
              <p:cNvSpPr/>
              <p:nvPr/>
            </p:nvSpPr>
            <p:spPr>
              <a:xfrm>
                <a:off x="4977832" y="4297347"/>
                <a:ext cx="295275" cy="742949"/>
              </a:xfrm>
              <a:prstGeom prst="downArrow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 sz="1400">
                  <a:latin typeface="Calibri" panose="020F0502020204030204" pitchFamily="34" charset="0"/>
                </a:endParaRPr>
              </a:p>
            </p:txBody>
          </p:sp>
          <p:sp>
            <p:nvSpPr>
              <p:cNvPr id="57" name="Выгнутая влево стрелка 56"/>
              <p:cNvSpPr/>
              <p:nvPr/>
            </p:nvSpPr>
            <p:spPr>
              <a:xfrm flipV="1">
                <a:off x="903405" y="2190844"/>
                <a:ext cx="899396" cy="3749237"/>
              </a:xfrm>
              <a:prstGeom prst="curvedRightArrow">
                <a:avLst>
                  <a:gd name="adj1" fmla="val 13534"/>
                  <a:gd name="adj2" fmla="val 32089"/>
                  <a:gd name="adj3" fmla="val 27419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1400">
                  <a:latin typeface="Calibri" panose="020F0502020204030204" pitchFamily="34" charset="0"/>
                </a:endParaRPr>
              </a:p>
            </p:txBody>
          </p:sp>
          <p:sp>
            <p:nvSpPr>
              <p:cNvPr id="58" name="Выгнутая влево стрелка 57"/>
              <p:cNvSpPr/>
              <p:nvPr/>
            </p:nvSpPr>
            <p:spPr>
              <a:xfrm flipH="1" flipV="1">
                <a:off x="8480912" y="2137883"/>
                <a:ext cx="899396" cy="3749237"/>
              </a:xfrm>
              <a:prstGeom prst="curvedRightArrow">
                <a:avLst>
                  <a:gd name="adj1" fmla="val 15134"/>
                  <a:gd name="adj2" fmla="val 36931"/>
                  <a:gd name="adj3" fmla="val 31452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1400"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Плюс 49"/>
              <p:cNvSpPr/>
              <p:nvPr/>
            </p:nvSpPr>
            <p:spPr>
              <a:xfrm>
                <a:off x="4798182" y="2137883"/>
                <a:ext cx="490580" cy="499898"/>
              </a:xfrm>
              <a:prstGeom prst="mathPlus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sz="140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4" name="Плюс 23"/>
          <p:cNvSpPr/>
          <p:nvPr/>
        </p:nvSpPr>
        <p:spPr>
          <a:xfrm>
            <a:off x="4414229" y="3761853"/>
            <a:ext cx="432000" cy="432000"/>
          </a:xfrm>
          <a:prstGeom prst="mathPlus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>
              <a:latin typeface="Calibri" panose="020F0502020204030204" pitchFamily="34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1200154" y="3317894"/>
            <a:ext cx="6848217" cy="462776"/>
          </a:xfrm>
          <a:prstGeom prst="round2DiagRect">
            <a:avLst>
              <a:gd name="adj1" fmla="val 22985"/>
              <a:gd name="adj2" fmla="val 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5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/>
              </a:rPr>
              <a:t>Учет региональных, национальных и этнокультурных особенностей </a:t>
            </a:r>
          </a:p>
        </p:txBody>
      </p:sp>
    </p:spTree>
    <p:extLst>
      <p:ext uri="{BB962C8B-B14F-4D97-AF65-F5344CB8AC3E}">
        <p14:creationId xmlns:p14="http://schemas.microsoft.com/office/powerpoint/2010/main" val="4447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847" y="89732"/>
            <a:ext cx="7610475" cy="1031096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rgbClr val="0070C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Триединство содержания общего образования</a:t>
            </a: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5566652"/>
              </p:ext>
            </p:extLst>
          </p:nvPr>
        </p:nvGraphicFramePr>
        <p:xfrm>
          <a:off x="100709" y="853961"/>
          <a:ext cx="4789262" cy="4808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295040883"/>
              </p:ext>
            </p:extLst>
          </p:nvPr>
        </p:nvGraphicFramePr>
        <p:xfrm>
          <a:off x="4427849" y="333141"/>
          <a:ext cx="4716151" cy="5850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61562"/>
            <a:ext cx="4257492" cy="354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1" descr="Мальчикбезфона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01" y="2450070"/>
            <a:ext cx="1370297" cy="231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62150" y="1265822"/>
            <a:ext cx="278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Фундаментальное ядро содержания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 общего образования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2062" y="1265822"/>
            <a:ext cx="256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Концепция духовно-нравственного развития и воспитания личности гражданина России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1920" y="5771857"/>
            <a:ext cx="1802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Система формирования и развития универсальных учебных действий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23574" y="1727487"/>
            <a:ext cx="106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Содержание </a:t>
            </a:r>
          </a:p>
          <a:p>
            <a:r>
              <a:rPr lang="ru-RU" sz="1200" dirty="0" smtClean="0"/>
              <a:t>образования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8929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9"/>
          <p:cNvGrpSpPr/>
          <p:nvPr/>
        </p:nvGrpSpPr>
        <p:grpSpPr>
          <a:xfrm>
            <a:off x="1561214" y="2186771"/>
            <a:ext cx="7128792" cy="216024"/>
            <a:chOff x="1439652" y="1772816"/>
            <a:chExt cx="7128792" cy="216024"/>
          </a:xfrm>
        </p:grpSpPr>
        <p:cxnSp>
          <p:nvCxnSpPr>
            <p:cNvPr id="20" name="Прямая со стрелкой 19"/>
            <p:cNvCxnSpPr/>
            <p:nvPr/>
          </p:nvCxnSpPr>
          <p:spPr>
            <a:xfrm flipH="1">
              <a:off x="1439652" y="1772816"/>
              <a:ext cx="1044116" cy="183741"/>
            </a:xfrm>
            <a:prstGeom prst="straightConnector1">
              <a:avLst/>
            </a:prstGeom>
            <a:ln w="1905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>
              <a:off x="2483768" y="1772816"/>
              <a:ext cx="504056" cy="216024"/>
            </a:xfrm>
            <a:prstGeom prst="straightConnector1">
              <a:avLst/>
            </a:prstGeom>
            <a:ln w="1905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>
              <a:off x="2555776" y="1772816"/>
              <a:ext cx="2088232" cy="216024"/>
            </a:xfrm>
            <a:prstGeom prst="straightConnector1">
              <a:avLst/>
            </a:prstGeom>
            <a:ln w="1905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>
              <a:off x="2879812" y="1812541"/>
              <a:ext cx="3564396" cy="176299"/>
            </a:xfrm>
            <a:prstGeom prst="straightConnector1">
              <a:avLst/>
            </a:prstGeom>
            <a:ln w="1905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>
              <a:off x="2483768" y="1772816"/>
              <a:ext cx="6084676" cy="183741"/>
            </a:xfrm>
            <a:prstGeom prst="straightConnector1">
              <a:avLst/>
            </a:prstGeom>
            <a:ln w="1905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67"/>
          <p:cNvGrpSpPr/>
          <p:nvPr/>
        </p:nvGrpSpPr>
        <p:grpSpPr>
          <a:xfrm>
            <a:off x="945582" y="1406758"/>
            <a:ext cx="8235293" cy="5343421"/>
            <a:chOff x="107304" y="1097760"/>
            <a:chExt cx="9076046" cy="5656787"/>
          </a:xfrm>
          <a:solidFill>
            <a:srgbClr val="ABDAF7"/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1438907" y="1097760"/>
              <a:ext cx="5184836" cy="318086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b="1" cap="all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Ключевые предметы и предметные навыки</a:t>
              </a:r>
              <a:endParaRPr lang="ru-RU" sz="12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439166" y="1478593"/>
              <a:ext cx="5184577" cy="348704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b="1" cap="all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Междисциплинарные темы</a:t>
              </a:r>
              <a:endParaRPr lang="ru-RU" sz="12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051721" y="2251447"/>
              <a:ext cx="1512168" cy="576064"/>
            </a:xfrm>
            <a:prstGeom prst="rect">
              <a:avLst/>
            </a:prstGeom>
            <a:grp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Финансовая, экономическая грамотность</a:t>
              </a:r>
              <a:endPara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96000" y="2267752"/>
              <a:ext cx="1368152" cy="576064"/>
            </a:xfrm>
            <a:prstGeom prst="rect">
              <a:avLst/>
            </a:prstGeom>
            <a:grp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Глобальное мышление</a:t>
              </a:r>
              <a:endPara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836888" y="2251447"/>
              <a:ext cx="1257473" cy="576064"/>
            </a:xfrm>
            <a:prstGeom prst="rect">
              <a:avLst/>
            </a:prstGeom>
            <a:grp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Гражданская грамотность</a:t>
              </a:r>
              <a:endPara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560332" y="2253047"/>
              <a:ext cx="1368152" cy="576064"/>
            </a:xfrm>
            <a:prstGeom prst="rect">
              <a:avLst/>
            </a:prstGeom>
            <a:grp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Экологическое мышление</a:t>
              </a:r>
              <a:endPara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220072" y="2251447"/>
              <a:ext cx="2160240" cy="802123"/>
            </a:xfrm>
            <a:prstGeom prst="rect">
              <a:avLst/>
            </a:prstGeom>
            <a:grp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Грамотность</a:t>
              </a:r>
            </a:p>
            <a:p>
              <a:pPr algn="ctr"/>
              <a:r>
                <a:rPr lang="ru-RU" sz="1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вопросах здоровья и безопасности жизнедеятельности</a:t>
              </a:r>
              <a:endPara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Группа 59"/>
            <p:cNvGrpSpPr/>
            <p:nvPr/>
          </p:nvGrpSpPr>
          <p:grpSpPr>
            <a:xfrm>
              <a:off x="107304" y="5157192"/>
              <a:ext cx="9076046" cy="1597355"/>
              <a:chOff x="107304" y="4909810"/>
              <a:chExt cx="9076046" cy="1597355"/>
            </a:xfrm>
            <a:grpFill/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396000" y="4909810"/>
                <a:ext cx="5935976" cy="463406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200" b="1" cap="all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СИСТЕМЫ ПОДДЕРЖКИ ОБРАЗОВАТЕЛЬНОГО ПРОЦЕССА</a:t>
                </a:r>
                <a:endParaRPr lang="ru-RU" sz="1200" b="1" cap="all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5857884" y="5735146"/>
                <a:ext cx="1571636" cy="772018"/>
              </a:xfrm>
              <a:prstGeom prst="rect">
                <a:avLst/>
              </a:prstGeom>
              <a:grp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Профессиональное развитие педагогов</a:t>
                </a:r>
                <a:endParaRPr lang="en-US" sz="1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2858800" y="5787165"/>
                <a:ext cx="1353160" cy="694009"/>
              </a:xfrm>
              <a:prstGeom prst="rect">
                <a:avLst/>
              </a:prstGeom>
              <a:grp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1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Образовательные программы, учебные </a:t>
                </a:r>
                <a:r>
                  <a:rPr lang="ru-RU" sz="1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планы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7489632" y="5735146"/>
                <a:ext cx="1693718" cy="746026"/>
              </a:xfrm>
              <a:prstGeom prst="rect">
                <a:avLst/>
              </a:prstGeom>
              <a:grp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Системы  оценивания образовательных результатов, навыков</a:t>
                </a:r>
              </a:p>
              <a:p>
                <a:pPr algn="ctr"/>
                <a:r>
                  <a:rPr lang="ru-RU" sz="1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компетенци</a:t>
                </a:r>
                <a:r>
                  <a:rPr lang="ru-RU" sz="12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й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7304" y="5761173"/>
                <a:ext cx="972772" cy="720000"/>
              </a:xfrm>
              <a:prstGeom prst="rect">
                <a:avLst/>
              </a:prstGeom>
              <a:grp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Стандарты</a:t>
                </a:r>
                <a:endParaRPr lang="ru-RU" sz="1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1167119" y="5787165"/>
                <a:ext cx="1595467" cy="720000"/>
              </a:xfrm>
              <a:prstGeom prst="rect">
                <a:avLst/>
              </a:prstGeom>
              <a:grp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Социокультурная </a:t>
                </a:r>
                <a:r>
                  <a:rPr lang="ru-RU" sz="1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образовательная</a:t>
                </a:r>
                <a:r>
                  <a:rPr lang="ru-RU" sz="12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среда </a:t>
                </a:r>
                <a:endParaRPr lang="ru-RU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4259173" y="5747675"/>
                <a:ext cx="1507038" cy="759490"/>
              </a:xfrm>
              <a:prstGeom prst="rect">
                <a:avLst/>
              </a:prstGeom>
              <a:grp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Учебно-методические системы</a:t>
                </a:r>
                <a:endParaRPr lang="ru-RU" sz="1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Группа 60"/>
              <p:cNvGrpSpPr/>
              <p:nvPr/>
            </p:nvGrpSpPr>
            <p:grpSpPr>
              <a:xfrm>
                <a:off x="785787" y="5449394"/>
                <a:ext cx="7477430" cy="214314"/>
                <a:chOff x="789500" y="5377386"/>
                <a:chExt cx="7477430" cy="214314"/>
              </a:xfrm>
              <a:grpFill/>
            </p:grpSpPr>
            <p:grpSp>
              <p:nvGrpSpPr>
                <p:cNvPr id="19" name="Группа 46"/>
                <p:cNvGrpSpPr/>
                <p:nvPr/>
              </p:nvGrpSpPr>
              <p:grpSpPr>
                <a:xfrm>
                  <a:off x="789500" y="5377386"/>
                  <a:ext cx="7477430" cy="214314"/>
                  <a:chOff x="717492" y="5233370"/>
                  <a:chExt cx="7477430" cy="214314"/>
                </a:xfrm>
                <a:grpFill/>
              </p:grpSpPr>
              <p:cxnSp>
                <p:nvCxnSpPr>
                  <p:cNvPr id="58" name="Прямая со стрелкой 57"/>
                  <p:cNvCxnSpPr/>
                  <p:nvPr/>
                </p:nvCxnSpPr>
                <p:spPr>
                  <a:xfrm rot="10800000" flipV="1">
                    <a:off x="717492" y="5233370"/>
                    <a:ext cx="2143141" cy="214314"/>
                  </a:xfrm>
                  <a:prstGeom prst="straightConnector1">
                    <a:avLst/>
                  </a:prstGeom>
                  <a:grpFill/>
                  <a:ln w="19050">
                    <a:solidFill>
                      <a:schemeClr val="accent5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Прямая со стрелкой 61"/>
                  <p:cNvCxnSpPr/>
                  <p:nvPr/>
                </p:nvCxnSpPr>
                <p:spPr>
                  <a:xfrm>
                    <a:off x="2860631" y="5233370"/>
                    <a:ext cx="1357322" cy="214314"/>
                  </a:xfrm>
                  <a:prstGeom prst="straightConnector1">
                    <a:avLst/>
                  </a:prstGeom>
                  <a:grpFill/>
                  <a:ln w="19050">
                    <a:solidFill>
                      <a:schemeClr val="accent5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Прямая со стрелкой 64"/>
                  <p:cNvCxnSpPr/>
                  <p:nvPr/>
                </p:nvCxnSpPr>
                <p:spPr>
                  <a:xfrm>
                    <a:off x="2932069" y="5233370"/>
                    <a:ext cx="3316081" cy="185236"/>
                  </a:xfrm>
                  <a:prstGeom prst="straightConnector1">
                    <a:avLst/>
                  </a:prstGeom>
                  <a:grpFill/>
                  <a:ln w="19050">
                    <a:solidFill>
                      <a:schemeClr val="accent5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Прямая со стрелкой 68"/>
                  <p:cNvCxnSpPr/>
                  <p:nvPr/>
                </p:nvCxnSpPr>
                <p:spPr>
                  <a:xfrm>
                    <a:off x="2919529" y="5233371"/>
                    <a:ext cx="5275393" cy="107086"/>
                  </a:xfrm>
                  <a:prstGeom prst="straightConnector1">
                    <a:avLst/>
                  </a:prstGeom>
                  <a:grpFill/>
                  <a:ln w="19050">
                    <a:solidFill>
                      <a:schemeClr val="accent5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Прямая со стрелкой 74"/>
                  <p:cNvCxnSpPr/>
                  <p:nvPr/>
                </p:nvCxnSpPr>
                <p:spPr>
                  <a:xfrm rot="10800000" flipV="1">
                    <a:off x="2360566" y="5233370"/>
                    <a:ext cx="500067" cy="214314"/>
                  </a:xfrm>
                  <a:prstGeom prst="straightConnector1">
                    <a:avLst/>
                  </a:prstGeom>
                  <a:grpFill/>
                  <a:ln w="19050">
                    <a:solidFill>
                      <a:schemeClr val="accent5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0" name="Прямая со стрелкой 49"/>
                <p:cNvCxnSpPr/>
                <p:nvPr/>
              </p:nvCxnSpPr>
              <p:spPr>
                <a:xfrm>
                  <a:off x="2932639" y="5377386"/>
                  <a:ext cx="500066" cy="214314"/>
                </a:xfrm>
                <a:prstGeom prst="straightConnector1">
                  <a:avLst/>
                </a:prstGeom>
                <a:grpFill/>
                <a:ln w="19050">
                  <a:solidFill>
                    <a:schemeClr val="accent5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2" name="Группа 100"/>
          <p:cNvGrpSpPr/>
          <p:nvPr/>
        </p:nvGrpSpPr>
        <p:grpSpPr>
          <a:xfrm>
            <a:off x="692512" y="3189229"/>
            <a:ext cx="8249521" cy="1937946"/>
            <a:chOff x="357158" y="2996952"/>
            <a:chExt cx="8562807" cy="1937946"/>
          </a:xfrm>
          <a:solidFill>
            <a:srgbClr val="0070C0"/>
          </a:solidFill>
        </p:grpSpPr>
        <p:grpSp>
          <p:nvGrpSpPr>
            <p:cNvPr id="23" name="Группа 99"/>
            <p:cNvGrpSpPr/>
            <p:nvPr/>
          </p:nvGrpSpPr>
          <p:grpSpPr>
            <a:xfrm>
              <a:off x="357158" y="2996952"/>
              <a:ext cx="8562807" cy="1937946"/>
              <a:chOff x="357158" y="2996952"/>
              <a:chExt cx="8562807" cy="1937946"/>
            </a:xfrm>
            <a:grpFill/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395536" y="2996952"/>
                <a:ext cx="3024336" cy="3600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cap="all" dirty="0" smtClean="0"/>
                  <a:t>навыки и компетенции</a:t>
                </a: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4251568" y="4172827"/>
                <a:ext cx="1853887" cy="720080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cap="small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Технологическая </a:t>
                </a:r>
              </a:p>
              <a:p>
                <a:r>
                  <a:rPr lang="ru-RU" sz="1400" b="1" cap="small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грамотность</a:t>
                </a:r>
                <a:endParaRPr lang="en-US" sz="1400" b="1" cap="small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7143768" y="4214818"/>
                <a:ext cx="1776197" cy="720080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ru-RU" sz="1400" b="1" cap="small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ru-RU" sz="1400" b="1" cap="small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Креативность</a:t>
                </a:r>
                <a:endParaRPr lang="ru-RU" sz="1400" b="1" cap="small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ru-RU" sz="1400" b="1" cap="small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2303748" y="4133469"/>
                <a:ext cx="1625310" cy="720080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cap="small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Коммуникация и работа с информацией</a:t>
                </a:r>
                <a:endParaRPr lang="en-US" sz="1400" b="1" cap="small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379719" y="3573016"/>
                <a:ext cx="1380255" cy="504056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cap="small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Критическое</a:t>
                </a:r>
              </a:p>
              <a:p>
                <a:r>
                  <a:rPr lang="ru-RU" sz="1400" b="1" cap="small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мышление</a:t>
                </a:r>
                <a:endParaRPr lang="en-US" sz="1400" b="1" cap="small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357158" y="4214818"/>
                <a:ext cx="1680241" cy="627194"/>
              </a:xfrm>
              <a:prstGeom prst="rect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cap="small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Сотрудничество</a:t>
                </a:r>
                <a:endParaRPr lang="en-US" sz="1400" b="1" cap="small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5" name="Группа 72"/>
              <p:cNvGrpSpPr/>
              <p:nvPr/>
            </p:nvGrpSpPr>
            <p:grpSpPr>
              <a:xfrm>
                <a:off x="1857357" y="3500438"/>
                <a:ext cx="5175116" cy="792019"/>
                <a:chOff x="1782480" y="3089267"/>
                <a:chExt cx="5175116" cy="792019"/>
              </a:xfrm>
              <a:grpFill/>
            </p:grpSpPr>
            <p:grpSp>
              <p:nvGrpSpPr>
                <p:cNvPr id="26" name="Группа 45"/>
                <p:cNvGrpSpPr/>
                <p:nvPr/>
              </p:nvGrpSpPr>
              <p:grpSpPr>
                <a:xfrm>
                  <a:off x="1782480" y="3089267"/>
                  <a:ext cx="5175116" cy="792019"/>
                  <a:chOff x="1782480" y="3377299"/>
                  <a:chExt cx="5175116" cy="792019"/>
                </a:xfrm>
                <a:grpFill/>
              </p:grpSpPr>
              <p:cxnSp>
                <p:nvCxnSpPr>
                  <p:cNvPr id="38" name="Прямая со стрелкой 37"/>
                  <p:cNvCxnSpPr/>
                  <p:nvPr/>
                </p:nvCxnSpPr>
                <p:spPr>
                  <a:xfrm rot="10800000" flipV="1">
                    <a:off x="1782480" y="3377299"/>
                    <a:ext cx="357193" cy="214314"/>
                  </a:xfrm>
                  <a:prstGeom prst="straightConnector1">
                    <a:avLst/>
                  </a:prstGeom>
                  <a:grpFill/>
                  <a:ln w="19050">
                    <a:solidFill>
                      <a:schemeClr val="accent5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Прямая со стрелкой 41"/>
                  <p:cNvCxnSpPr/>
                  <p:nvPr/>
                </p:nvCxnSpPr>
                <p:spPr>
                  <a:xfrm>
                    <a:off x="2139669" y="3377299"/>
                    <a:ext cx="714380" cy="571504"/>
                  </a:xfrm>
                  <a:prstGeom prst="straightConnector1">
                    <a:avLst/>
                  </a:prstGeom>
                  <a:grpFill/>
                  <a:ln w="19050">
                    <a:solidFill>
                      <a:schemeClr val="accent5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Прямая со стрелкой 44"/>
                  <p:cNvCxnSpPr/>
                  <p:nvPr/>
                </p:nvCxnSpPr>
                <p:spPr>
                  <a:xfrm>
                    <a:off x="2145975" y="3378887"/>
                    <a:ext cx="4811621" cy="790431"/>
                  </a:xfrm>
                  <a:prstGeom prst="straightConnector1">
                    <a:avLst/>
                  </a:prstGeom>
                  <a:grpFill/>
                  <a:ln w="19050">
                    <a:solidFill>
                      <a:schemeClr val="accent5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Прямая со стрелкой 47"/>
                  <p:cNvCxnSpPr/>
                  <p:nvPr/>
                </p:nvCxnSpPr>
                <p:spPr>
                  <a:xfrm>
                    <a:off x="2139669" y="3377299"/>
                    <a:ext cx="2714644" cy="571504"/>
                  </a:xfrm>
                  <a:prstGeom prst="straightConnector1">
                    <a:avLst/>
                  </a:prstGeom>
                  <a:grpFill/>
                  <a:ln w="19050">
                    <a:solidFill>
                      <a:schemeClr val="accent5">
                        <a:lumMod val="50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0" name="Прямая со стрелкой 69"/>
                <p:cNvCxnSpPr/>
                <p:nvPr/>
              </p:nvCxnSpPr>
              <p:spPr>
                <a:xfrm rot="5400000">
                  <a:off x="1639604" y="3232144"/>
                  <a:ext cx="642943" cy="357191"/>
                </a:xfrm>
                <a:prstGeom prst="straightConnector1">
                  <a:avLst/>
                </a:prstGeom>
                <a:grpFill/>
                <a:ln w="19050">
                  <a:solidFill>
                    <a:schemeClr val="accent5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4" name="Прямоугольник 83"/>
              <p:cNvSpPr/>
              <p:nvPr/>
            </p:nvSpPr>
            <p:spPr>
              <a:xfrm>
                <a:off x="6103054" y="3187969"/>
                <a:ext cx="2816911" cy="883973"/>
              </a:xfrm>
              <a:prstGeom prst="rect">
                <a:avLst/>
              </a:prstGeom>
              <a:solidFill>
                <a:schemeClr val="tx2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ru-RU" sz="1400" b="1" cap="small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ru-RU" b="1" cap="small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Система ценностей, личностные </a:t>
                </a:r>
                <a:r>
                  <a:rPr lang="ru-RU" b="1" cap="small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качества</a:t>
                </a:r>
              </a:p>
              <a:p>
                <a:pPr algn="ctr"/>
                <a:endParaRPr lang="ru-RU" sz="1400" b="1" cap="small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85" name="Прямая со стрелкой 84"/>
            <p:cNvCxnSpPr/>
            <p:nvPr/>
          </p:nvCxnSpPr>
          <p:spPr>
            <a:xfrm>
              <a:off x="2214546" y="3500438"/>
              <a:ext cx="3888508" cy="1588"/>
            </a:xfrm>
            <a:prstGeom prst="straightConnector1">
              <a:avLst/>
            </a:prstGeom>
            <a:grpFill/>
            <a:ln w="1905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36874" y="-142901"/>
            <a:ext cx="914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Образование </a:t>
            </a:r>
            <a:r>
              <a:rPr lang="en-US" sz="3600" b="1" cap="all" dirty="0" smtClean="0">
                <a:solidFill>
                  <a:srgbClr val="0070C0"/>
                </a:solidFill>
                <a:latin typeface="Calibri" panose="020F0502020204030204" pitchFamily="34" charset="0"/>
              </a:rPr>
              <a:t>XXI </a:t>
            </a:r>
            <a:r>
              <a:rPr lang="ru-RU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века</a:t>
            </a:r>
            <a:r>
              <a:rPr lang="ru-RU" sz="3600" b="1" cap="all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9512" y="668022"/>
            <a:ext cx="8678369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Профессиональный стандарт педагога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9" name="Выгнутая вправо стрелка 28"/>
          <p:cNvSpPr/>
          <p:nvPr/>
        </p:nvSpPr>
        <p:spPr>
          <a:xfrm>
            <a:off x="8046704" y="1287892"/>
            <a:ext cx="731520" cy="1216152"/>
          </a:xfrm>
          <a:prstGeom prst="curvedLef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Выгнутая влево стрелка 29"/>
          <p:cNvSpPr/>
          <p:nvPr/>
        </p:nvSpPr>
        <p:spPr>
          <a:xfrm>
            <a:off x="214497" y="1323112"/>
            <a:ext cx="731520" cy="1216152"/>
          </a:xfrm>
          <a:prstGeom prst="curved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7300" y="3240007"/>
            <a:ext cx="210939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7"/>
          <p:cNvSpPr>
            <a:spLocks noGrp="1"/>
          </p:cNvSpPr>
          <p:nvPr>
            <p:ph sz="half" idx="1"/>
          </p:nvPr>
        </p:nvSpPr>
        <p:spPr>
          <a:xfrm>
            <a:off x="177800" y="1587427"/>
            <a:ext cx="7112000" cy="2625785"/>
          </a:xfrm>
        </p:spPr>
        <p:txBody>
          <a:bodyPr>
            <a:normAutofit fontScale="550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FF0000"/>
                </a:solidFill>
              </a:rPr>
              <a:t>Ст. 2 </a:t>
            </a:r>
            <a:r>
              <a:rPr lang="ru-RU" sz="2600" dirty="0" smtClean="0">
                <a:solidFill>
                  <a:srgbClr val="002060"/>
                </a:solidFill>
              </a:rPr>
              <a:t>в части определения понятий: </a:t>
            </a:r>
            <a:r>
              <a:rPr lang="ru-RU" sz="2600" b="1" dirty="0">
                <a:solidFill>
                  <a:srgbClr val="002060"/>
                </a:solidFill>
              </a:rPr>
              <a:t>о</a:t>
            </a:r>
            <a:r>
              <a:rPr lang="ru-RU" sz="2600" b="1" dirty="0" smtClean="0">
                <a:solidFill>
                  <a:srgbClr val="002060"/>
                </a:solidFill>
              </a:rPr>
              <a:t>бразование, обучение, воспитание, </a:t>
            </a:r>
            <a:r>
              <a:rPr lang="ru-RU" sz="2600" b="1" i="1" dirty="0" smtClean="0">
                <a:solidFill>
                  <a:srgbClr val="002060"/>
                </a:solidFill>
              </a:rPr>
              <a:t>фундаментальное ядро содержания общего образования</a:t>
            </a:r>
            <a:r>
              <a:rPr lang="ru-RU" sz="2600" dirty="0" smtClean="0">
                <a:solidFill>
                  <a:srgbClr val="002060"/>
                </a:solidFill>
              </a:rPr>
              <a:t>, </a:t>
            </a:r>
            <a:r>
              <a:rPr lang="ru-RU" sz="2600" b="1" dirty="0">
                <a:solidFill>
                  <a:srgbClr val="002060"/>
                </a:solidFill>
              </a:rPr>
              <a:t>о</a:t>
            </a:r>
            <a:r>
              <a:rPr lang="ru-RU" sz="2600" b="1" dirty="0" smtClean="0">
                <a:solidFill>
                  <a:srgbClr val="002060"/>
                </a:solidFill>
              </a:rPr>
              <a:t>бразовательная программа, ПООП общего образования, профессиональное образование, дополнительное образование и пр.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600" dirty="0" smtClean="0">
              <a:solidFill>
                <a:srgbClr val="00206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FF0000"/>
                </a:solidFill>
              </a:rPr>
              <a:t>Ст. 6 </a:t>
            </a:r>
            <a:r>
              <a:rPr lang="ru-RU" sz="2600" dirty="0" smtClean="0">
                <a:solidFill>
                  <a:srgbClr val="002060"/>
                </a:solidFill>
              </a:rPr>
              <a:t>в части полномочий федеральных органов исполнительной власти по </a:t>
            </a:r>
            <a:r>
              <a:rPr lang="ru-RU" sz="2600" b="1" dirty="0" smtClean="0">
                <a:solidFill>
                  <a:srgbClr val="002060"/>
                </a:solidFill>
              </a:rPr>
              <a:t>утверждению примерного учебного плана, организации разработки и утверждения </a:t>
            </a:r>
            <a:r>
              <a:rPr lang="ru-RU" sz="2600" b="1" i="1" dirty="0">
                <a:solidFill>
                  <a:srgbClr val="002060"/>
                </a:solidFill>
              </a:rPr>
              <a:t>фундаментальное ядро содержания общего образования </a:t>
            </a:r>
            <a:r>
              <a:rPr lang="ru-RU" sz="2600" b="1" dirty="0" smtClean="0">
                <a:solidFill>
                  <a:srgbClr val="002060"/>
                </a:solidFill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600" b="1" dirty="0" smtClean="0">
              <a:solidFill>
                <a:srgbClr val="00206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FF0000"/>
                </a:solidFill>
              </a:rPr>
              <a:t>Ст. 8 </a:t>
            </a:r>
            <a:r>
              <a:rPr lang="ru-RU" sz="2600" dirty="0" smtClean="0">
                <a:solidFill>
                  <a:srgbClr val="002060"/>
                </a:solidFill>
              </a:rPr>
              <a:t>в части полномочий органов государственной власти субъектов РФ по организации разработки и утверждения </a:t>
            </a:r>
            <a:r>
              <a:rPr lang="ru-RU" sz="2600" b="1" dirty="0" smtClean="0">
                <a:solidFill>
                  <a:srgbClr val="002060"/>
                </a:solidFill>
              </a:rPr>
              <a:t> содержания общего образования по родному языку и родной литературе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1914897"/>
            <a:ext cx="1431925" cy="196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100" y="3969424"/>
            <a:ext cx="8324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Ст</a:t>
            </a:r>
            <a:r>
              <a:rPr lang="ru-RU" sz="1600" b="1" dirty="0" smtClean="0">
                <a:solidFill>
                  <a:srgbClr val="FF0000"/>
                </a:solidFill>
              </a:rPr>
              <a:t>. 28</a:t>
            </a:r>
            <a:r>
              <a:rPr lang="ru-RU" sz="1600" dirty="0" smtClean="0">
                <a:solidFill>
                  <a:srgbClr val="002060"/>
                </a:solidFill>
              </a:rPr>
              <a:t> редакция п.2 «Образовательные </a:t>
            </a:r>
            <a:r>
              <a:rPr lang="ru-RU" sz="1600" dirty="0">
                <a:solidFill>
                  <a:srgbClr val="002060"/>
                </a:solidFill>
              </a:rPr>
              <a:t>организации свободны в определении содержания образования (</a:t>
            </a:r>
            <a:r>
              <a:rPr lang="ru-RU" sz="1600" b="1" dirty="0">
                <a:solidFill>
                  <a:srgbClr val="002060"/>
                </a:solidFill>
              </a:rPr>
              <a:t>за исключением образовательных организаций </a:t>
            </a:r>
            <a:r>
              <a:rPr lang="ru-RU" sz="1600" b="1" dirty="0" smtClean="0">
                <a:solidFill>
                  <a:srgbClr val="002060"/>
                </a:solidFill>
              </a:rPr>
              <a:t>дошкольного, начального </a:t>
            </a:r>
            <a:r>
              <a:rPr lang="ru-RU" sz="1600" b="1" dirty="0">
                <a:solidFill>
                  <a:srgbClr val="002060"/>
                </a:solidFill>
              </a:rPr>
              <a:t>общего, основного общего и среднего общего образования)</a:t>
            </a:r>
            <a:r>
              <a:rPr lang="ru-RU" sz="1600" dirty="0">
                <a:solidFill>
                  <a:srgbClr val="002060"/>
                </a:solidFill>
              </a:rPr>
              <a:t>, выборе учебно-методического обеспечения, образовательных технологий по реализуемым ими образовательным программам.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Образовательные организации </a:t>
            </a:r>
            <a:r>
              <a:rPr lang="ru-RU" sz="1600" b="1" dirty="0" smtClean="0">
                <a:solidFill>
                  <a:srgbClr val="002060"/>
                </a:solidFill>
              </a:rPr>
              <a:t>дошкольного, начального </a:t>
            </a:r>
            <a:r>
              <a:rPr lang="ru-RU" sz="1600" b="1" dirty="0">
                <a:solidFill>
                  <a:srgbClr val="002060"/>
                </a:solidFill>
              </a:rPr>
              <a:t>общего, основного общего, среднего общего образования определяют содержание образования основной образовательной программы в соответствии с </a:t>
            </a:r>
            <a:r>
              <a:rPr lang="ru-RU" sz="1600" b="1" i="1" dirty="0" smtClean="0">
                <a:solidFill>
                  <a:srgbClr val="002060"/>
                </a:solidFill>
              </a:rPr>
              <a:t>фундаментальным ядром </a:t>
            </a:r>
            <a:r>
              <a:rPr lang="ru-RU" sz="1600" b="1" i="1" dirty="0">
                <a:solidFill>
                  <a:srgbClr val="002060"/>
                </a:solidFill>
              </a:rPr>
              <a:t>содержания общего </a:t>
            </a:r>
            <a:r>
              <a:rPr lang="ru-RU" sz="1600" b="1" i="1" dirty="0" smtClean="0">
                <a:solidFill>
                  <a:srgbClr val="002060"/>
                </a:solidFill>
              </a:rPr>
              <a:t>образования</a:t>
            </a:r>
            <a:r>
              <a:rPr lang="ru-RU" sz="1600" b="1" dirty="0" smtClean="0">
                <a:solidFill>
                  <a:srgbClr val="002060"/>
                </a:solidFill>
              </a:rPr>
              <a:t>, утверждаемым </a:t>
            </a:r>
            <a:r>
              <a:rPr lang="ru-RU" sz="1600" b="1" dirty="0">
                <a:solidFill>
                  <a:srgbClr val="002060"/>
                </a:solidFill>
              </a:rPr>
              <a:t>федеральным органом исполнительной власти в сфере образования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285728"/>
            <a:ext cx="878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0070C0"/>
                </a:solidFill>
              </a:rPr>
              <a:t>Внесение изменений  в Федеральный  закон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>
                <a:solidFill>
                  <a:srgbClr val="0070C0"/>
                </a:solidFill>
              </a:rPr>
              <a:t>№ 273–ФЗ «Об образовании в </a:t>
            </a:r>
            <a:r>
              <a:rPr lang="ru-RU" sz="2800" b="1" dirty="0" smtClean="0">
                <a:solidFill>
                  <a:srgbClr val="0070C0"/>
                </a:solidFill>
              </a:rPr>
              <a:t>Российской Федерации»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6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77672"/>
            <a:ext cx="7886700" cy="56992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657600" y="1114757"/>
            <a:ext cx="52435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Актуализация Концепции духовно-нравственного развития и воспитания личности гражданина России 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   Направления актуализации</a:t>
            </a:r>
            <a:r>
              <a:rPr lang="ru-RU" sz="2400" dirty="0" smtClean="0">
                <a:solidFill>
                  <a:srgbClr val="002060"/>
                </a:solidFill>
              </a:rPr>
              <a:t>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 соответствии: </a:t>
            </a: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-с обновленными ориентирами социально-                        экономического развития страны до 2030 г.</a:t>
            </a: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- особенностями развития информационного общества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расширение </a:t>
            </a:r>
            <a:r>
              <a:rPr lang="ru-RU" dirty="0">
                <a:solidFill>
                  <a:srgbClr val="002060"/>
                </a:solidFill>
              </a:rPr>
              <a:t>до уровня дошкольного образования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включение нового раздела «Базовые национальные российский ценности и содержание обучения и воспитания»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500174"/>
            <a:ext cx="3109236" cy="436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3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2178" y="476672"/>
            <a:ext cx="8229600" cy="3240360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В России невозможно ценностно-нравственное однообразие страны</a:t>
            </a:r>
          </a:p>
          <a:p>
            <a:pPr>
              <a:buNone/>
            </a:pPr>
            <a:endParaRPr lang="ru-RU" dirty="0"/>
          </a:p>
          <a:p>
            <a:pPr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«Из разнообразия </a:t>
            </a:r>
          </a:p>
          <a:p>
            <a:pPr algn="ctr">
              <a:buNone/>
            </a:pPr>
            <a:r>
              <a:rPr lang="ru-RU" sz="40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рождается </a:t>
            </a:r>
            <a:r>
              <a:rPr lang="ru-RU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единство»</a:t>
            </a:r>
            <a:endParaRPr lang="ru-RU" sz="4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49080"/>
            <a:ext cx="221932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216217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93096"/>
            <a:ext cx="22383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35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8579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rgbClr val="0070C0"/>
                </a:solidFill>
              </a:rPr>
              <a:t>Хорошая школа </a:t>
            </a:r>
            <a:r>
              <a:rPr lang="ru-RU" dirty="0" smtClean="0">
                <a:solidFill>
                  <a:srgbClr val="002060"/>
                </a:solidFill>
              </a:rPr>
              <a:t>держит в своей орбите детей множеством социальных нитей: кому-то учеба, кому-то  спорт, кому-то общение, музыка, театр…..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</a:t>
            </a:r>
            <a:r>
              <a:rPr lang="ru-RU" b="1" dirty="0" smtClean="0">
                <a:solidFill>
                  <a:srgbClr val="0070C0"/>
                </a:solidFill>
              </a:rPr>
              <a:t>Успех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достигается многообразием видов деятельности и системностью их взаимодействия </a:t>
            </a:r>
            <a:r>
              <a:rPr lang="ru-RU" sz="2400" i="1" dirty="0" smtClean="0">
                <a:solidFill>
                  <a:srgbClr val="002060"/>
                </a:solidFill>
              </a:rPr>
              <a:t>(Новикова Л.И., Селиванова Н.Л.)</a:t>
            </a:r>
          </a:p>
          <a:p>
            <a:pPr>
              <a:buNone/>
            </a:pPr>
            <a:endParaRPr lang="ru-RU" sz="2400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92919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Учебная деятельность -  </a:t>
            </a:r>
          </a:p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слабый «социальный клей»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9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Культура сетевого общества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42910" y="1357298"/>
            <a:ext cx="7715304" cy="4853136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 smtClean="0">
                <a:solidFill>
                  <a:srgbClr val="002060"/>
                </a:solidFill>
              </a:rPr>
              <a:t>Реальная и виртуальная реальность формируют новую культуру </a:t>
            </a:r>
          </a:p>
          <a:p>
            <a:r>
              <a:rPr lang="ru-RU" sz="3400" dirty="0" smtClean="0">
                <a:solidFill>
                  <a:srgbClr val="002060"/>
                </a:solidFill>
              </a:rPr>
              <a:t>Новые взаимоотношения между людьми, машинами и природой</a:t>
            </a:r>
            <a:endParaRPr lang="ru-RU" sz="3400" dirty="0">
              <a:solidFill>
                <a:srgbClr val="002060"/>
              </a:solidFill>
            </a:endParaRPr>
          </a:p>
          <a:p>
            <a:r>
              <a:rPr lang="ru-RU" sz="3400" dirty="0" smtClean="0">
                <a:solidFill>
                  <a:srgbClr val="002060"/>
                </a:solidFill>
              </a:rPr>
              <a:t>От дефицита к всеобщей доступности человеческого знания</a:t>
            </a:r>
          </a:p>
          <a:p>
            <a:r>
              <a:rPr lang="ru-RU" sz="3400" dirty="0" smtClean="0">
                <a:solidFill>
                  <a:srgbClr val="002060"/>
                </a:solidFill>
              </a:rPr>
              <a:t>От примата институтов к примату взаимодействия</a:t>
            </a:r>
          </a:p>
          <a:p>
            <a:r>
              <a:rPr lang="ru-RU" sz="3400" dirty="0" smtClean="0">
                <a:solidFill>
                  <a:srgbClr val="002060"/>
                </a:solidFill>
              </a:rPr>
              <a:t>От массовости к </a:t>
            </a:r>
            <a:r>
              <a:rPr lang="ru-RU" sz="3400" dirty="0" err="1" smtClean="0">
                <a:solidFill>
                  <a:srgbClr val="002060"/>
                </a:solidFill>
              </a:rPr>
              <a:t>персонализации</a:t>
            </a:r>
            <a:endParaRPr lang="ru-RU" sz="34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34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42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4200" b="1" dirty="0" smtClean="0">
                <a:solidFill>
                  <a:srgbClr val="0070C0"/>
                </a:solidFill>
              </a:rPr>
              <a:t>Развитие сетевой культуры: сферы  духовности, социального взаимодействия, технологий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60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Понятие «Воспитание»</a:t>
            </a:r>
            <a:endParaRPr lang="ru-RU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223224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  </a:t>
            </a:r>
            <a:endParaRPr lang="ru-RU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</a:t>
            </a:r>
            <a:r>
              <a:rPr lang="ru-RU" sz="4400" dirty="0" smtClean="0">
                <a:solidFill>
                  <a:srgbClr val="002060"/>
                </a:solidFill>
              </a:rPr>
              <a:t>«</a:t>
            </a:r>
            <a:r>
              <a:rPr lang="ru-RU" sz="4400" b="1" dirty="0" smtClean="0">
                <a:solidFill>
                  <a:srgbClr val="002060"/>
                </a:solidFill>
              </a:rPr>
              <a:t>Воспитание</a:t>
            </a:r>
            <a:r>
              <a:rPr lang="ru-RU" sz="4400" dirty="0" smtClean="0">
                <a:solidFill>
                  <a:srgbClr val="002060"/>
                </a:solidFill>
              </a:rPr>
              <a:t> – процесс управления развитием личности. Включает обучение как частный случай»</a:t>
            </a:r>
          </a:p>
          <a:p>
            <a:pPr>
              <a:buNone/>
            </a:pPr>
            <a:r>
              <a:rPr lang="ru-RU" dirty="0">
                <a:solidFill>
                  <a:srgbClr val="002060"/>
                </a:solidFill>
              </a:rPr>
              <a:t>	</a:t>
            </a:r>
            <a:r>
              <a:rPr lang="ru-RU" dirty="0" smtClean="0">
                <a:solidFill>
                  <a:srgbClr val="002060"/>
                </a:solidFill>
              </a:rPr>
              <a:t>					               </a:t>
            </a:r>
            <a:r>
              <a:rPr lang="ru-RU" sz="2800" i="1" dirty="0" err="1" smtClean="0">
                <a:solidFill>
                  <a:srgbClr val="002060"/>
                </a:solidFill>
              </a:rPr>
              <a:t>Х.Лиймитс</a:t>
            </a:r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3645024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</a:rPr>
              <a:t>оспитание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- деятельность, направленная на развитие личности, создание условий для самоопределения и социализации обучающегося на основе социокультурных, духовно-нравственных ценностей и принятых в обществе правил и норм поведения в интересах человека, семьи, общества и государства;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              </a:t>
            </a:r>
            <a:r>
              <a:rPr lang="ru-RU" dirty="0" smtClean="0">
                <a:solidFill>
                  <a:srgbClr val="002060"/>
                </a:solidFill>
              </a:rPr>
              <a:t>статья 2 ФЗ -273 «Закон об образовании в РФ»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4"/>
          <p:cNvSpPr>
            <a:spLocks noGrp="1" noChangeArrowheads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+mn-lt"/>
              </a:rPr>
              <a:t>Духовно-нравственное развитие и воспитание гражданина России</a:t>
            </a:r>
          </a:p>
        </p:txBody>
      </p:sp>
      <p:sp>
        <p:nvSpPr>
          <p:cNvPr id="10243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428596" y="2000240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ebdings" pitchFamily="18" charset="2"/>
              <a:buNone/>
              <a:defRPr/>
            </a:pPr>
            <a:r>
              <a:rPr lang="ru-RU" sz="2000" dirty="0" smtClean="0">
                <a:latin typeface="Cambria" pitchFamily="18" charset="0"/>
              </a:rPr>
              <a:t>      </a:t>
            </a:r>
            <a:r>
              <a:rPr lang="ru-RU" sz="2000" dirty="0" smtClean="0">
                <a:solidFill>
                  <a:srgbClr val="002060"/>
                </a:solidFill>
              </a:rPr>
              <a:t>Духовно-нравственное развитие гражданина России – это педагогически организованный процесс постепенного расширения и укрепления ценностно-смысловой сферы личности, посредством осознанного и последовательного принятия ею ценностей: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семейной жизни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 культурно-регионального сообщества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культуры своего народа, компонентом которой может быть система ценностей одной из традиционных российских религий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российской гражданской нации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мирового сообщества</a:t>
            </a:r>
          </a:p>
          <a:p>
            <a:pPr eaLnBrk="1" hangingPunct="1">
              <a:buFont typeface="Webdings" pitchFamily="18" charset="2"/>
              <a:buNone/>
              <a:defRPr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 eaLnBrk="1" hangingPunct="1">
              <a:buFont typeface="Webdings" pitchFamily="18" charset="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Нравственные основы личности закладываются в семье, а также в  дошкольных  образовательных организациях, </a:t>
            </a:r>
            <a:r>
              <a:rPr lang="ru-RU" sz="2800" b="1" dirty="0" smtClean="0">
                <a:solidFill>
                  <a:srgbClr val="002060"/>
                </a:solidFill>
              </a:rPr>
              <a:t>социальных сетях</a:t>
            </a:r>
          </a:p>
        </p:txBody>
      </p:sp>
    </p:spTree>
    <p:extLst>
      <p:ext uri="{BB962C8B-B14F-4D97-AF65-F5344CB8AC3E}">
        <p14:creationId xmlns:p14="http://schemas.microsoft.com/office/powerpoint/2010/main" val="65130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Современный национальный воспитательный идеал</a:t>
            </a:r>
          </a:p>
        </p:txBody>
      </p:sp>
      <p:sp>
        <p:nvSpPr>
          <p:cNvPr id="5" name="Rectangle 15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ebdings" pitchFamily="18" charset="2"/>
              <a:buNone/>
              <a:tabLst/>
              <a:defRPr/>
            </a:pPr>
            <a:r>
              <a:rPr kumimoji="0" lang="ru-RU" alt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Национальный воспитательный идеал: высшая цель образования – идеальное представление о человеке, на воспитание, обучение и развитие которого направлены усилия основных субъектов общественной жизни: государства, семьи, школы, бизнеса, общественных и религиозных организаций, СМИ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ebdings" pitchFamily="18" charset="2"/>
              <a:buNone/>
              <a:tabLst/>
              <a:defRPr/>
            </a:pPr>
            <a:endParaRPr kumimoji="0" lang="ru-RU" alt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ebdings" pitchFamily="18" charset="2"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Впервые национальный воспитательный идеал определен как преемственный по отношению к воспитательным идеалам прошлых эпох России</a:t>
            </a:r>
            <a:endParaRPr kumimoji="0" lang="ru-RU" altLang="ru-R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ebdings" pitchFamily="18" charset="2"/>
              <a:buNone/>
              <a:tabLst/>
              <a:defRPr/>
            </a:pPr>
            <a:endParaRPr kumimoji="0" lang="ru-RU" alt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 txBox="1">
            <a:spLocks noChangeArrowheads="1"/>
          </p:cNvSpPr>
          <p:nvPr/>
        </p:nvSpPr>
        <p:spPr>
          <a:xfrm>
            <a:off x="500034" y="42860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Воспитательные идеалы 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истории России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1571612"/>
          <a:ext cx="9144000" cy="5286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60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 txBox="1">
            <a:spLocks noChangeArrowheads="1"/>
          </p:cNvSpPr>
          <p:nvPr/>
        </p:nvSpPr>
        <p:spPr>
          <a:xfrm>
            <a:off x="357158" y="427038"/>
            <a:ext cx="8482042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Современный национальный воспитательный идеал</a:t>
            </a:r>
          </a:p>
        </p:txBody>
      </p:sp>
      <p:sp>
        <p:nvSpPr>
          <p:cNvPr id="5" name="Rectangle 15"/>
          <p:cNvSpPr txBox="1">
            <a:spLocks noChangeArrowheads="1"/>
          </p:cNvSpPr>
          <p:nvPr/>
        </p:nvSpPr>
        <p:spPr>
          <a:xfrm>
            <a:off x="428596" y="2332037"/>
            <a:ext cx="8229600" cy="4525963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ebdings" pitchFamily="18" charset="2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Современный национальный идеал личности - </a:t>
            </a:r>
            <a:r>
              <a:rPr lang="ru-RU" altLang="ru-RU" sz="2800" dirty="0" smtClean="0">
                <a:solidFill>
                  <a:srgbClr val="002060"/>
                </a:solidFill>
              </a:rPr>
              <a:t>г</a:t>
            </a:r>
            <a:r>
              <a:rPr kumimoji="0" lang="ru-RU" altLang="ru-RU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ражданин</a:t>
            </a:r>
            <a:r>
              <a:rPr kumimoji="0" lang="ru-RU" alt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России, принимающий судьбу Отечества как свою личную, осознающий ответственность за настоящее и будущее своей страны, укорененный в духовных и культурных традициях российского народа</a:t>
            </a:r>
            <a:endParaRPr kumimoji="0" lang="ru-RU" altLang="ru-RU" sz="32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ebdings" pitchFamily="18" charset="2"/>
              <a:buNone/>
              <a:tabLst/>
              <a:defRPr/>
            </a:pPr>
            <a:endParaRPr kumimoji="0" lang="ru-RU" alt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642918"/>
            <a:ext cx="871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 smtClean="0">
                <a:solidFill>
                  <a:srgbClr val="0070C0"/>
                </a:solidFill>
              </a:rPr>
              <a:t>Нормативно-правовая основа Концепции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" name="Rectangle 15"/>
          <p:cNvSpPr txBox="1">
            <a:spLocks noChangeArrowheads="1"/>
          </p:cNvSpPr>
          <p:nvPr/>
        </p:nvSpPr>
        <p:spPr>
          <a:xfrm>
            <a:off x="323528" y="164305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9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Конституция Российской Федерации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9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Закон «Об образовании в Российской Федерации»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9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Закон «О языках народов Российской Федерации»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900" dirty="0">
                <a:solidFill>
                  <a:srgbClr val="002060"/>
                </a:solidFill>
              </a:rPr>
              <a:t>Стратегия развития воспитания в Российской Федерации на период до 2025 </a:t>
            </a:r>
            <a:r>
              <a:rPr lang="ru-RU" sz="2900" dirty="0" smtClean="0">
                <a:solidFill>
                  <a:srgbClr val="002060"/>
                </a:solidFill>
              </a:rPr>
              <a:t>года</a:t>
            </a:r>
            <a:endParaRPr lang="ru-RU" sz="2900" dirty="0">
              <a:solidFill>
                <a:srgbClr val="00206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9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Закон «О государственном языке Российской Федерации»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9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Закон «Об основных гарантиях прав ребенка Российской Федерации»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9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Гражданский кодекс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9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Семейный кодекс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9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Трудовой кодекс и пр.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ebdings" pitchFamily="18" charset="2"/>
              <a:buNone/>
              <a:tabLst/>
              <a:defRPr/>
            </a:pPr>
            <a:endParaRPr kumimoji="0" lang="ru-RU" altLang="ru-RU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ebdings" pitchFamily="18" charset="2"/>
              <a:buNone/>
              <a:tabLst/>
              <a:defRPr/>
            </a:pPr>
            <a:endParaRPr kumimoji="0" lang="ru-RU" alt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ebdings" pitchFamily="18" charset="2"/>
              <a:buNone/>
              <a:tabLst/>
              <a:defRPr/>
            </a:pPr>
            <a:endParaRPr kumimoji="0" lang="ru-RU" alt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1857364"/>
            <a:ext cx="7300906" cy="4525963"/>
          </a:xfrm>
        </p:spPr>
        <p:txBody>
          <a:bodyPr/>
          <a:lstStyle/>
          <a:p>
            <a:pPr lvl="0">
              <a:buNone/>
              <a:defRPr/>
            </a:pPr>
            <a:r>
              <a:rPr lang="ru-RU" altLang="ru-RU" dirty="0" smtClean="0">
                <a:solidFill>
                  <a:srgbClr val="002060"/>
                </a:solidFill>
              </a:rPr>
              <a:t>Формирование у обучающихся</a:t>
            </a:r>
          </a:p>
          <a:p>
            <a:pPr lvl="0">
              <a:defRPr/>
            </a:pPr>
            <a:r>
              <a:rPr lang="ru-RU" altLang="ru-RU" dirty="0" smtClean="0">
                <a:solidFill>
                  <a:srgbClr val="002060"/>
                </a:solidFill>
              </a:rPr>
              <a:t>Личностной культуры</a:t>
            </a:r>
          </a:p>
          <a:p>
            <a:pPr lvl="0">
              <a:defRPr/>
            </a:pPr>
            <a:r>
              <a:rPr lang="ru-RU" altLang="ru-RU" dirty="0" smtClean="0">
                <a:solidFill>
                  <a:srgbClr val="002060"/>
                </a:solidFill>
              </a:rPr>
              <a:t>Семейной культуры</a:t>
            </a:r>
          </a:p>
          <a:p>
            <a:pPr lvl="0">
              <a:defRPr/>
            </a:pPr>
            <a:r>
              <a:rPr lang="ru-RU" altLang="ru-RU" dirty="0" smtClean="0">
                <a:solidFill>
                  <a:srgbClr val="002060"/>
                </a:solidFill>
              </a:rPr>
              <a:t>Социальной культуры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500042"/>
            <a:ext cx="8643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0070C0"/>
                </a:solidFill>
              </a:rPr>
              <a:t>Основные задачи воспитания и социализации российских школьников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://swissvillage.ru/1/uploads/kfiles/images/_25d1_~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4500570"/>
            <a:ext cx="3214678" cy="2357430"/>
          </a:xfrm>
          <a:prstGeom prst="rect">
            <a:avLst/>
          </a:prstGeom>
          <a:noFill/>
        </p:spPr>
      </p:pic>
      <p:pic>
        <p:nvPicPr>
          <p:cNvPr id="10" name="Picture 2" descr="http://faktor-schastya.ru/wp-content/uploads/2016/01/skype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429132"/>
            <a:ext cx="3474603" cy="242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08"/>
            <a:ext cx="2643174" cy="228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4"/>
          <p:cNvSpPr>
            <a:spLocks noGrp="1" noChangeArrowheads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Autofit/>
          </a:bodyPr>
          <a:lstStyle/>
          <a:p>
            <a:r>
              <a:rPr lang="ru-RU" altLang="ru-RU" sz="4000" b="1" dirty="0" smtClean="0">
                <a:solidFill>
                  <a:srgbClr val="0070C0"/>
                </a:solidFill>
              </a:rPr>
              <a:t>Личностная культура</a:t>
            </a:r>
            <a:endParaRPr lang="ru-RU" altLang="ru-RU" sz="4000" b="1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243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428596" y="150017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sz="2000" dirty="0" smtClean="0">
                <a:solidFill>
                  <a:srgbClr val="002060"/>
                </a:solidFill>
              </a:rPr>
              <a:t>Готовность и способность  к  нравственному самосовершенствованию, пониманию смысла своей жизни, ответственному поведению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sz="2000" dirty="0" smtClean="0">
                <a:solidFill>
                  <a:srgbClr val="002060"/>
                </a:solidFill>
              </a:rPr>
              <a:t>Готовность и способность открыто выражать и отстаивать свою позицию, оценивать собственные намерения, мысли и поступки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sz="2000" dirty="0" smtClean="0">
                <a:solidFill>
                  <a:srgbClr val="002060"/>
                </a:solidFill>
              </a:rPr>
              <a:t>Способность к самостоятельным поступкам, принятию ответственности за их результаты, целеустремленность и настойчивость в достижении результата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sz="2000" dirty="0" smtClean="0">
                <a:solidFill>
                  <a:srgbClr val="002060"/>
                </a:solidFill>
              </a:rPr>
              <a:t>Способность к индивидуальной а также  совместной деятельности и сотрудничеству и взаимодействию, в том числе сетевому 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sz="2000" dirty="0" smtClean="0">
                <a:solidFill>
                  <a:srgbClr val="002060"/>
                </a:solidFill>
              </a:rPr>
              <a:t>Принятие  ценностей и уважение к  представителям других народов и культур,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sz="2000" dirty="0" smtClean="0">
                <a:solidFill>
                  <a:srgbClr val="002060"/>
                </a:solidFill>
              </a:rPr>
              <a:t>Любовь к труду, жизненный оптимизм, способность к преодолению трудностей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sz="2000" dirty="0" smtClean="0">
                <a:solidFill>
                  <a:srgbClr val="002060"/>
                </a:solidFill>
              </a:rPr>
              <a:t>Осознание ценности человеческой жизни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sz="2000" dirty="0" smtClean="0">
                <a:solidFill>
                  <a:srgbClr val="002060"/>
                </a:solidFill>
              </a:rPr>
              <a:t>Нетерпимость к действиям и влияниям, представляющим угрозу жизни человека</a:t>
            </a:r>
          </a:p>
          <a:p>
            <a:pPr eaLnBrk="1" hangingPunct="1">
              <a:buFont typeface="Webdings" pitchFamily="18" charset="2"/>
              <a:buNone/>
              <a:defRPr/>
            </a:pPr>
            <a:endParaRPr lang="ru-RU" sz="20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0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Осознание ценности семьи как первоосновы общественного развития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Понимание и поддержание таких нравственных устоев семьи, как любовь, взаимопомощь, почитание родителей, забота о младших и старших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Бережное отношение к жизни другого человека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Забота о продолжении семьи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Поддержание новой семейной идентичности – сетевой семьи, не имеющей географической привязки и охватывающей несколько регионов или государств </a:t>
            </a:r>
          </a:p>
          <a:p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0070C0"/>
                </a:solidFill>
              </a:rPr>
              <a:t>Семейная культура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rgbClr val="0070C0"/>
                </a:solidFill>
              </a:rPr>
              <a:t>Социальная культура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idx="1"/>
          </p:nvPr>
        </p:nvSpPr>
        <p:spPr>
          <a:xfrm>
            <a:off x="428596" y="1428736"/>
            <a:ext cx="8229600" cy="4525963"/>
          </a:xfrm>
          <a:noFill/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Осознание себя гражданином России на основе принятия  духовных и нравственных ценностей российского общества, составляющих основу сетевого сообщества народов России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Вера в Россию, чувство личной ответственности за Отечество перед современниками, предшествующими и будущими поколениями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Принятие ценностей российского гражданского общества: прав человека,  правового государства, ценностей семьи, справедливости судов и ответственности власти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Чувства гражданского патриотизма и солидарности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Способность к самоопределению личности как представителю российского гражданского общества 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Забота о преуспевании единого многонационального российского народа, в том числе, соотечественников, проживающих за рубежом, формирующих сетевое сообщество народов России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Безопасность и ответственное поведение в социальных сетях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endParaRPr lang="ru-RU" altLang="ru-RU" sz="20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Тенденции развития сетевой культуры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786" y="1857364"/>
            <a:ext cx="7929618" cy="4525963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Сетевая личность – новая форма идентификации человека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Онлайн идентичность – новая форма развития личности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Персонификация сети</a:t>
            </a:r>
            <a:r>
              <a:rPr lang="ru-RU" sz="2400" dirty="0">
                <a:solidFill>
                  <a:srgbClr val="002060"/>
                </a:solidFill>
              </a:rPr>
              <a:t> –</a:t>
            </a:r>
            <a:r>
              <a:rPr lang="ru-RU" sz="2400" dirty="0" smtClean="0">
                <a:solidFill>
                  <a:srgbClr val="002060"/>
                </a:solidFill>
              </a:rPr>
              <a:t> новое фундаментальное явление в человеческой культуре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Социальные медиа (социальная форма коммуникации посредством Интернета) – новая форма общественного сознания: самый социальный продукт цифровой культуры – виртуальное пространство, лишенное границ для взаимодействия и коммуникации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Научные исследования на основе анализа больших данных – новая методология науки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0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500034" y="1285860"/>
            <a:ext cx="8507288" cy="4525963"/>
          </a:xfrm>
          <a:noFill/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90000"/>
              </a:lnSpc>
              <a:buFont typeface="Webdings" pitchFamily="18" charset="2"/>
              <a:buNone/>
            </a:pPr>
            <a:endParaRPr lang="ru-RU" altLang="ru-RU" sz="1800" dirty="0" smtClean="0"/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altLang="ru-RU" sz="1800" dirty="0" smtClean="0">
                <a:solidFill>
                  <a:srgbClr val="002060"/>
                </a:solidFill>
              </a:rPr>
              <a:t>         </a:t>
            </a:r>
            <a:r>
              <a:rPr lang="ru-RU" altLang="ru-RU" b="1" dirty="0" smtClean="0">
                <a:solidFill>
                  <a:srgbClr val="002060"/>
                </a:solidFill>
              </a:rPr>
              <a:t>Базовые ценности, являющиеся основным содержанием  духовно-нравственного развития гражданина России, определяют: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endParaRPr lang="ru-RU" altLang="ru-RU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отбор содержания общего образования, в </a:t>
            </a:r>
            <a:r>
              <a:rPr lang="ru-RU" altLang="ru-RU" dirty="0" err="1" smtClean="0">
                <a:solidFill>
                  <a:srgbClr val="002060"/>
                </a:solidFill>
              </a:rPr>
              <a:t>т.ч</a:t>
            </a:r>
            <a:r>
              <a:rPr lang="ru-RU" altLang="ru-RU" dirty="0" smtClean="0">
                <a:solidFill>
                  <a:srgbClr val="002060"/>
                </a:solidFill>
              </a:rPr>
              <a:t> дополнительного образования детей,  принципы построения социальных  образовательных сетей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основное содержание программ духовно-нравственного развития,  воспитания и социализации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содержание, формы и методы педагогического взаимодействия школы, семьи, общественных и религиозных организаций и иных институтов социализации, в том числе сетевых 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altLang="ru-RU" dirty="0" smtClean="0">
                <a:solidFill>
                  <a:srgbClr val="002060"/>
                </a:solidFill>
              </a:rPr>
              <a:t>Деятельность национальной системы </a:t>
            </a:r>
            <a:r>
              <a:rPr lang="ru-RU" altLang="ru-RU" dirty="0">
                <a:solidFill>
                  <a:srgbClr val="002060"/>
                </a:solidFill>
              </a:rPr>
              <a:t>детско-юношеских организаций и движений гражданско-патриотической, благотворительной, экологической и иной направленности</a:t>
            </a:r>
            <a:r>
              <a:rPr lang="ru-RU" altLang="ru-RU" sz="3600" dirty="0">
                <a:solidFill>
                  <a:srgbClr val="002060"/>
                </a:solidFill>
              </a:rPr>
              <a:t/>
            </a:r>
            <a:br>
              <a:rPr lang="ru-RU" altLang="ru-RU" sz="3600" dirty="0">
                <a:solidFill>
                  <a:srgbClr val="002060"/>
                </a:solidFill>
              </a:rPr>
            </a:br>
            <a:endParaRPr lang="ru-RU" altLang="ru-RU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endParaRPr lang="ru-RU" altLang="ru-RU" dirty="0" smtClean="0">
              <a:solidFill>
                <a:srgbClr val="002060"/>
              </a:solidFill>
              <a:latin typeface="Cambr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endParaRPr lang="ru-RU" altLang="ru-RU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 typeface="Webdings" pitchFamily="18" charset="2"/>
              <a:buNone/>
            </a:pPr>
            <a:endParaRPr lang="ru-RU" altLang="ru-RU" sz="1800" dirty="0" smtClean="0">
              <a:solidFill>
                <a:srgbClr val="002060"/>
              </a:solidFill>
            </a:endParaRPr>
          </a:p>
        </p:txBody>
      </p:sp>
      <p:sp>
        <p:nvSpPr>
          <p:cNvPr id="11267" name="Заголовок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rgbClr val="0070C0"/>
                </a:solidFill>
                <a:latin typeface="+mn-lt"/>
              </a:rPr>
              <a:t>Базовые национальные ценности</a:t>
            </a:r>
          </a:p>
        </p:txBody>
      </p:sp>
    </p:spTree>
    <p:extLst>
      <p:ext uri="{BB962C8B-B14F-4D97-AF65-F5344CB8AC3E}">
        <p14:creationId xmlns:p14="http://schemas.microsoft.com/office/powerpoint/2010/main" val="90012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4"/>
          <p:cNvSpPr>
            <a:spLocks noGrp="1" noChangeArrowheads="1"/>
          </p:cNvSpPr>
          <p:nvPr>
            <p:ph type="title"/>
          </p:nvPr>
        </p:nvSpPr>
        <p:spPr>
          <a:xfrm>
            <a:off x="642910" y="428604"/>
            <a:ext cx="8088316" cy="7620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+mn-lt"/>
              </a:rPr>
              <a:t>Система базовых национальных ценностей</a:t>
            </a:r>
          </a:p>
        </p:txBody>
      </p:sp>
      <p:sp>
        <p:nvSpPr>
          <p:cNvPr id="12291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285720" y="1428736"/>
            <a:ext cx="8585230" cy="5189537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 b="1" dirty="0" smtClean="0">
                <a:solidFill>
                  <a:srgbClr val="002060"/>
                </a:solidFill>
              </a:rPr>
              <a:t>Патриотизм</a:t>
            </a:r>
            <a:r>
              <a:rPr lang="ru-RU" altLang="ru-RU" sz="1600" dirty="0" smtClean="0">
                <a:solidFill>
                  <a:srgbClr val="002060"/>
                </a:solidFill>
              </a:rPr>
              <a:t> (любовь к России, к своему народу, к своей малой родине; служение Отечеству)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 smtClean="0">
                <a:solidFill>
                  <a:srgbClr val="002060"/>
                </a:solidFill>
              </a:rPr>
              <a:t>Социальная солидарность </a:t>
            </a:r>
            <a:r>
              <a:rPr lang="ru-RU" altLang="ru-RU" sz="1600" dirty="0" smtClean="0">
                <a:solidFill>
                  <a:srgbClr val="002060"/>
                </a:solidFill>
              </a:rPr>
              <a:t>(свобода личная и национальная; ответственность; доверие к людям, институтам государства и гражданского общества; справедливость, милосердие, честь, достоинство)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 smtClean="0">
                <a:solidFill>
                  <a:srgbClr val="002060"/>
                </a:solidFill>
              </a:rPr>
              <a:t>Гражданственность</a:t>
            </a:r>
            <a:r>
              <a:rPr lang="ru-RU" altLang="ru-RU" sz="1600" dirty="0" smtClean="0">
                <a:solidFill>
                  <a:srgbClr val="002060"/>
                </a:solidFill>
              </a:rPr>
              <a:t> (служение Отечеству, правовое государство, гражданское общество, закон и правопорядок, поликультурный мир, свобода совести и вероисповедания)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 smtClean="0">
                <a:solidFill>
                  <a:srgbClr val="002060"/>
                </a:solidFill>
              </a:rPr>
              <a:t>Семья</a:t>
            </a:r>
            <a:r>
              <a:rPr lang="ru-RU" altLang="ru-RU" sz="1600" dirty="0" smtClean="0">
                <a:solidFill>
                  <a:srgbClr val="002060"/>
                </a:solidFill>
              </a:rPr>
              <a:t> (любовь и верность, здоровье, достаток, уважение к родителям, забота о старших и младших, забота о продолжении рода)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 smtClean="0">
                <a:solidFill>
                  <a:srgbClr val="002060"/>
                </a:solidFill>
              </a:rPr>
              <a:t>Труд и творчество</a:t>
            </a:r>
            <a:r>
              <a:rPr lang="ru-RU" altLang="ru-RU" sz="1600" dirty="0" smtClean="0">
                <a:solidFill>
                  <a:srgbClr val="002060"/>
                </a:solidFill>
              </a:rPr>
              <a:t> (уважение к труду, творчество и созидание, лидерство, целеустремленность и настойчивость)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 smtClean="0">
                <a:solidFill>
                  <a:srgbClr val="002060"/>
                </a:solidFill>
              </a:rPr>
              <a:t>Наука, образование на протяжении всей жизни </a:t>
            </a:r>
            <a:r>
              <a:rPr lang="ru-RU" altLang="ru-RU" sz="1600" dirty="0" smtClean="0">
                <a:solidFill>
                  <a:srgbClr val="002060"/>
                </a:solidFill>
              </a:rPr>
              <a:t>(ценность знания, непрерывного самообразования, саморазвития, самоактуализации,  самооценки, стремления к истине, научная картина мира)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 smtClean="0">
                <a:solidFill>
                  <a:srgbClr val="002060"/>
                </a:solidFill>
              </a:rPr>
              <a:t>Традиционные российские религии </a:t>
            </a:r>
            <a:r>
              <a:rPr lang="ru-RU" altLang="ru-RU" sz="1600" dirty="0" smtClean="0">
                <a:solidFill>
                  <a:srgbClr val="002060"/>
                </a:solidFill>
              </a:rPr>
              <a:t>(представления о вере, духовности, религиозной жизни человека, ценности религиозного мировоззрения, толерантности, формируемые на основе межконфессионального диалога)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 smtClean="0">
                <a:solidFill>
                  <a:srgbClr val="002060"/>
                </a:solidFill>
              </a:rPr>
              <a:t>Искусство и литература</a:t>
            </a:r>
            <a:r>
              <a:rPr lang="ru-RU" altLang="ru-RU" sz="1600" dirty="0" smtClean="0">
                <a:solidFill>
                  <a:srgbClr val="002060"/>
                </a:solidFill>
              </a:rPr>
              <a:t> (красота, гармония, духовный мир человека, нравственный выбор, смысл жизни, эстетическое развитие)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 smtClean="0">
                <a:solidFill>
                  <a:srgbClr val="002060"/>
                </a:solidFill>
              </a:rPr>
              <a:t>Природа</a:t>
            </a:r>
            <a:r>
              <a:rPr lang="ru-RU" altLang="ru-RU" sz="1600" dirty="0" smtClean="0">
                <a:solidFill>
                  <a:srgbClr val="002060"/>
                </a:solidFill>
              </a:rPr>
              <a:t> (эволюция, родная земля, заповедная природа, планета Земля, экологическое сознание)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 smtClean="0">
                <a:solidFill>
                  <a:srgbClr val="002060"/>
                </a:solidFill>
              </a:rPr>
              <a:t>Человечество</a:t>
            </a:r>
            <a:r>
              <a:rPr lang="ru-RU" altLang="ru-RU" sz="1600" dirty="0" smtClean="0">
                <a:solidFill>
                  <a:srgbClr val="002060"/>
                </a:solidFill>
              </a:rPr>
              <a:t> (мир во всем мире, многообразие культур и народов, </a:t>
            </a:r>
            <a:r>
              <a:rPr lang="ru-RU" altLang="ru-RU" sz="1600" dirty="0" err="1" smtClean="0">
                <a:solidFill>
                  <a:srgbClr val="002060"/>
                </a:solidFill>
              </a:rPr>
              <a:t>каонфессий</a:t>
            </a:r>
            <a:r>
              <a:rPr lang="ru-RU" altLang="ru-RU" sz="1600" dirty="0">
                <a:solidFill>
                  <a:srgbClr val="002060"/>
                </a:solidFill>
              </a:rPr>
              <a:t>,</a:t>
            </a:r>
            <a:r>
              <a:rPr lang="ru-RU" altLang="ru-RU" sz="1600" dirty="0" smtClean="0">
                <a:solidFill>
                  <a:srgbClr val="002060"/>
                </a:solidFill>
              </a:rPr>
              <a:t> прогресс человечества, международное сотрудничество и безопасность)</a:t>
            </a:r>
          </a:p>
          <a:p>
            <a:pPr eaLnBrk="1" hangingPunct="1"/>
            <a:endParaRPr lang="ru-RU" altLang="ru-RU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j-ea"/>
                <a:cs typeface="+mj-cs"/>
              </a:rPr>
              <a:t>Примерные результаты реализации программ воспитания и социализации</a:t>
            </a:r>
          </a:p>
        </p:txBody>
      </p:sp>
      <p:sp>
        <p:nvSpPr>
          <p:cNvPr id="5" name="Rectangle 15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сформированность</a:t>
            </a:r>
            <a:r>
              <a:rPr kumimoji="0" lang="ru-RU" alt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идентичности гражданина России на основе принятия учащимися национальных духовных традиций, базовых национальных ценностей, нравственных и моральных норм российского общества,</a:t>
            </a:r>
            <a:r>
              <a:rPr kumimoji="0" lang="ru-RU" altLang="ru-RU" sz="2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норм и правил безопасного и ответственного поведения в сети</a:t>
            </a:r>
            <a:endParaRPr kumimoji="0" lang="ru-RU" altLang="ru-RU" sz="2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Сформированность</a:t>
            </a:r>
            <a:r>
              <a:rPr kumimoji="0" lang="ru-RU" alt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 патриотизма, гражданской солидарности и готовности солидарно противостоять глобальным вызовам современной эпохи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укрепление доверия к другим людям,  институтам гражданского общества, основным институтам социализации, повышение их роли в воспитании и социализации детей и молодежи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alt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укрепление целостности российского народа, как </a:t>
            </a:r>
            <a:r>
              <a:rPr lang="ru-RU" altLang="ru-RU" sz="2200" dirty="0">
                <a:solidFill>
                  <a:srgbClr val="002060"/>
                </a:solidFill>
              </a:rPr>
              <a:t>в </a:t>
            </a:r>
            <a:r>
              <a:rPr lang="ru-RU" altLang="ru-RU" sz="2200" dirty="0" smtClean="0">
                <a:solidFill>
                  <a:srgbClr val="002060"/>
                </a:solidFill>
              </a:rPr>
              <a:t>Российской </a:t>
            </a:r>
            <a:r>
              <a:rPr lang="ru-RU" altLang="ru-RU" sz="2200" dirty="0">
                <a:solidFill>
                  <a:srgbClr val="002060"/>
                </a:solidFill>
              </a:rPr>
              <a:t>Федерации, </a:t>
            </a:r>
            <a:r>
              <a:rPr kumimoji="0" lang="ru-RU" alt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так и за  ее пределами, поддержание межэтнического мира и согласия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ebdings" pitchFamily="18" charset="2"/>
              <a:buNone/>
              <a:tabLst/>
              <a:defRPr/>
            </a:pPr>
            <a:endParaRPr kumimoji="0" lang="ru-RU" alt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3600" b="1" dirty="0" smtClean="0">
                <a:solidFill>
                  <a:srgbClr val="0070C0"/>
                </a:solidFill>
                <a:latin typeface="+mn-lt"/>
              </a:rPr>
              <a:t>Примерные результаты реализации программ воспитания и социализации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ru-RU" altLang="ru-RU" sz="2200" dirty="0" smtClean="0">
                <a:solidFill>
                  <a:srgbClr val="002060"/>
                </a:solidFill>
              </a:rPr>
              <a:t>приобщение к ценностям и традициям российской семьи, </a:t>
            </a:r>
            <a:r>
              <a:rPr lang="ru-RU" altLang="ru-RU" sz="2200" dirty="0" err="1" smtClean="0">
                <a:solidFill>
                  <a:srgbClr val="002060"/>
                </a:solidFill>
              </a:rPr>
              <a:t>сформированность</a:t>
            </a:r>
            <a:r>
              <a:rPr lang="ru-RU" altLang="ru-RU" sz="2200" dirty="0" smtClean="0">
                <a:solidFill>
                  <a:srgbClr val="002060"/>
                </a:solidFill>
              </a:rPr>
              <a:t> отношения к семье как к основе российского общества, бережное отношение к жизни человека</a:t>
            </a:r>
          </a:p>
          <a:p>
            <a:r>
              <a:rPr lang="ru-RU" altLang="ru-RU" sz="2200" dirty="0" smtClean="0">
                <a:solidFill>
                  <a:srgbClr val="002060"/>
                </a:solidFill>
              </a:rPr>
              <a:t>укрепление и совершенствование правового государства</a:t>
            </a:r>
          </a:p>
          <a:p>
            <a:r>
              <a:rPr lang="ru-RU" altLang="ru-RU" sz="2200" dirty="0" smtClean="0">
                <a:solidFill>
                  <a:srgbClr val="002060"/>
                </a:solidFill>
              </a:rPr>
              <a:t>повышение эффективности государственной власти в процессах модернизации страны</a:t>
            </a:r>
          </a:p>
          <a:p>
            <a:r>
              <a:rPr lang="ru-RU" altLang="ru-RU" sz="2200" dirty="0" smtClean="0">
                <a:solidFill>
                  <a:srgbClr val="002060"/>
                </a:solidFill>
              </a:rPr>
              <a:t>укрепление национальной и общественной безопасности</a:t>
            </a:r>
          </a:p>
          <a:p>
            <a:r>
              <a:rPr lang="ru-RU" altLang="ru-RU" sz="2200" dirty="0" smtClean="0">
                <a:solidFill>
                  <a:srgbClr val="002060"/>
                </a:solidFill>
              </a:rPr>
              <a:t>продуктивное, ответственное и безопасное поведение в  сетевых сообществах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Прямоугольник 1"/>
          <p:cNvSpPr>
            <a:spLocks noChangeArrowheads="1"/>
          </p:cNvSpPr>
          <p:nvPr/>
        </p:nvSpPr>
        <p:spPr bwMode="auto">
          <a:xfrm>
            <a:off x="179388" y="692150"/>
            <a:ext cx="8856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3600" b="1">
              <a:latin typeface="Cambria" pitchFamily="18" charset="0"/>
            </a:endParaRPr>
          </a:p>
        </p:txBody>
      </p:sp>
      <p:sp>
        <p:nvSpPr>
          <p:cNvPr id="65539" name="Заголовок 2"/>
          <p:cNvSpPr>
            <a:spLocks noGrp="1"/>
          </p:cNvSpPr>
          <p:nvPr>
            <p:ph type="title"/>
          </p:nvPr>
        </p:nvSpPr>
        <p:spPr>
          <a:xfrm>
            <a:off x="-11113" y="692150"/>
            <a:ext cx="9144001" cy="1066800"/>
          </a:xfrm>
        </p:spPr>
        <p:txBody>
          <a:bodyPr>
            <a:normAutofit fontScale="90000"/>
          </a:bodyPr>
          <a:lstStyle/>
          <a:p>
            <a:pPr marL="342900" indent="-342900"/>
            <a:r>
              <a:rPr lang="ru-RU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    </a:t>
            </a:r>
            <a:r>
              <a:rPr lang="ru-RU" altLang="ru-RU" sz="4000" b="1" dirty="0" smtClean="0">
                <a:solidFill>
                  <a:srgbClr val="0070C0"/>
                </a:solidFill>
                <a:latin typeface="+mn-lt"/>
              </a:rPr>
              <a:t>Воспитание в духовных и нравственных традициях многонационального народа России</a:t>
            </a:r>
            <a:endParaRPr lang="ru-RU" altLang="ru-RU" sz="4000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5540" name="Содержимое 3"/>
          <p:cNvSpPr>
            <a:spLocks noGrp="1"/>
          </p:cNvSpPr>
          <p:nvPr>
            <p:ph idx="1"/>
          </p:nvPr>
        </p:nvSpPr>
        <p:spPr>
          <a:xfrm>
            <a:off x="714348" y="2071678"/>
            <a:ext cx="7786742" cy="4203874"/>
          </a:xfrm>
        </p:spPr>
        <p:txBody>
          <a:bodyPr/>
          <a:lstStyle/>
          <a:p>
            <a:pPr eaLnBrk="1" hangingPunct="1">
              <a:buFont typeface="Georgia" pitchFamily="18" charset="0"/>
              <a:buNone/>
            </a:pPr>
            <a:r>
              <a:rPr lang="ru-RU" altLang="ru-RU" dirty="0" smtClean="0"/>
              <a:t>    </a:t>
            </a:r>
            <a:r>
              <a:rPr lang="ru-RU" altLang="ru-RU" sz="2800" dirty="0" smtClean="0">
                <a:solidFill>
                  <a:srgbClr val="002060"/>
                </a:solidFill>
              </a:rPr>
              <a:t>Укрепление единства образовательного пространства страны путем обеспечения единства требований к содержанию образования, воспитания и социализации  (учета региональных и этнокультурных особенностей по ценностям, мировоззренческим ориентирам, культурной специфике, педагогическим задачам) в т.ч в социальных образовательных сетях </a:t>
            </a:r>
          </a:p>
          <a:p>
            <a:pPr>
              <a:buFont typeface="Georgia" pitchFamily="18" charset="0"/>
              <a:buNone/>
            </a:pPr>
            <a:endParaRPr lang="ru-RU" altLang="ru-RU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8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950" y="927100"/>
            <a:ext cx="5260928" cy="52498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Доработка Фундаментального ядра содержания общего образования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Направления доработки: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в</a:t>
            </a:r>
            <a:r>
              <a:rPr lang="ru-RU" sz="1800" dirty="0" smtClean="0">
                <a:solidFill>
                  <a:srgbClr val="002060"/>
                </a:solidFill>
              </a:rPr>
              <a:t>ключение уровня дошкольного образования</a:t>
            </a:r>
          </a:p>
          <a:p>
            <a:r>
              <a:rPr lang="ru-RU" sz="1800" dirty="0">
                <a:solidFill>
                  <a:srgbClr val="002060"/>
                </a:solidFill>
              </a:rPr>
              <a:t>у</a:t>
            </a:r>
            <a:r>
              <a:rPr lang="ru-RU" sz="1800" dirty="0" smtClean="0">
                <a:solidFill>
                  <a:srgbClr val="002060"/>
                </a:solidFill>
              </a:rPr>
              <a:t>силение ценностно - смыслового компонента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а</a:t>
            </a:r>
            <a:r>
              <a:rPr lang="ru-RU" sz="1800" dirty="0" smtClean="0">
                <a:solidFill>
                  <a:srgbClr val="002060"/>
                </a:solidFill>
              </a:rPr>
              <a:t>ктуализация концепции, пояснительных записок и системы основных элементов научного знания по учебным предметам 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в</a:t>
            </a:r>
            <a:r>
              <a:rPr lang="ru-RU" sz="1800" dirty="0" smtClean="0">
                <a:solidFill>
                  <a:srgbClr val="002060"/>
                </a:solidFill>
              </a:rPr>
              <a:t>ключение учебного </a:t>
            </a:r>
            <a:r>
              <a:rPr lang="ru-RU" sz="1800" dirty="0">
                <a:solidFill>
                  <a:srgbClr val="002060"/>
                </a:solidFill>
              </a:rPr>
              <a:t>предмета </a:t>
            </a:r>
            <a:r>
              <a:rPr lang="ru-RU" sz="1800" dirty="0" smtClean="0">
                <a:solidFill>
                  <a:srgbClr val="002060"/>
                </a:solidFill>
              </a:rPr>
              <a:t>«Технология»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актуализация системы УУД с учетом реализации проектной и учебно-исследовательской деятельности, </a:t>
            </a:r>
            <a:r>
              <a:rPr lang="ru-RU" sz="1800" dirty="0" err="1" smtClean="0">
                <a:solidFill>
                  <a:srgbClr val="002060"/>
                </a:solidFill>
              </a:rPr>
              <a:t>междисциплинарности</a:t>
            </a:r>
            <a:r>
              <a:rPr lang="ru-RU" sz="1800" dirty="0" smtClean="0">
                <a:solidFill>
                  <a:srgbClr val="002060"/>
                </a:solidFill>
              </a:rPr>
              <a:t>, социальных практик и пр., в том числе в условиях сетевого взаимодействия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428736"/>
            <a:ext cx="2827858" cy="414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6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992644"/>
            <a:ext cx="8964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Актуализация и разработка научно- и учебно - методического обеспечения введения и реализации ФГОС всех уровней общего образования, его поддержки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и  непрерывного обновления в </a:t>
            </a:r>
            <a:r>
              <a:rPr lang="ru-RU" sz="2800" dirty="0" err="1" smtClean="0">
                <a:solidFill>
                  <a:srgbClr val="002060"/>
                </a:solidFill>
              </a:rPr>
              <a:t>т.ч</a:t>
            </a:r>
            <a:r>
              <a:rPr lang="ru-RU" sz="2800" dirty="0" smtClean="0">
                <a:solidFill>
                  <a:srgbClr val="002060"/>
                </a:solidFill>
              </a:rPr>
              <a:t> в цифровом формате и социальных образовательных сетях</a:t>
            </a:r>
          </a:p>
          <a:p>
            <a:endParaRPr lang="ru-RU" sz="2800" dirty="0" smtClean="0"/>
          </a:p>
        </p:txBody>
      </p:sp>
      <p:pic>
        <p:nvPicPr>
          <p:cNvPr id="1026" name="Picture 2" descr="http://gorodok-tlt.ru.opt-images.1c-bitrix-cdn.ru/upload/iblock/112/112cd7eec0f1a725b86e567660531c46.jpg?14532670223384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760"/>
            <a:ext cx="3111500" cy="24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ytimg.com/vi/U5qKA0Aq_3Y/hq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334" y="4345309"/>
            <a:ext cx="2806700" cy="24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krassever.ru/upload/resize_cache/iblock/2bc/800_600_1/02_fbuzszwje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4394447"/>
            <a:ext cx="3124200" cy="236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70272" y="100568"/>
            <a:ext cx="840345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dirty="0">
                <a:solidFill>
                  <a:prstClr val="white"/>
                </a:solidFill>
              </a:rPr>
              <a:t>Направления фундаментальных и прикладных исследований и разработок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1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39552" y="-2770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Новые задачи для учителя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107503" y="980728"/>
            <a:ext cx="5328591" cy="5877272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z="2000" dirty="0">
                <a:solidFill>
                  <a:schemeClr val="tx2"/>
                </a:solidFill>
              </a:rPr>
              <a:t>Формирование личности и характера </a:t>
            </a:r>
            <a:r>
              <a:rPr lang="ru-RU" altLang="ru-RU" sz="2000" dirty="0" smtClean="0">
                <a:solidFill>
                  <a:schemeClr val="tx2"/>
                </a:solidFill>
              </a:rPr>
              <a:t>обучающихся</a:t>
            </a:r>
            <a:r>
              <a:rPr lang="ru-RU" altLang="ru-RU" sz="2000" dirty="0">
                <a:solidFill>
                  <a:schemeClr val="tx2"/>
                </a:solidFill>
              </a:rPr>
              <a:t>, упорства, настойчивости, целеустремлённости, умения </a:t>
            </a:r>
            <a:r>
              <a:rPr lang="ru-RU" altLang="ru-RU" sz="2000" dirty="0" smtClean="0">
                <a:solidFill>
                  <a:schemeClr val="tx2"/>
                </a:solidFill>
              </a:rPr>
              <a:t>управлять </a:t>
            </a:r>
            <a:r>
              <a:rPr lang="ru-RU" altLang="ru-RU" sz="2000" dirty="0">
                <a:solidFill>
                  <a:schemeClr val="tx2"/>
                </a:solidFill>
              </a:rPr>
              <a:t>собственным </a:t>
            </a:r>
            <a:r>
              <a:rPr lang="ru-RU" altLang="ru-RU" sz="2000" dirty="0" smtClean="0">
                <a:solidFill>
                  <a:schemeClr val="tx2"/>
                </a:solidFill>
              </a:rPr>
              <a:t>поведением, ответственного и безопасного поведения в социальных сетях</a:t>
            </a:r>
          </a:p>
          <a:p>
            <a:r>
              <a:rPr lang="ru-RU" altLang="ru-RU" sz="2000" dirty="0">
                <a:solidFill>
                  <a:schemeClr val="tx2"/>
                </a:solidFill>
              </a:rPr>
              <a:t>Духовно-нравственное развитие и социализация </a:t>
            </a:r>
            <a:r>
              <a:rPr lang="ru-RU" altLang="ru-RU" sz="2000" dirty="0" smtClean="0">
                <a:solidFill>
                  <a:schemeClr val="tx2"/>
                </a:solidFill>
              </a:rPr>
              <a:t>учащихся в условиях сетевого сообщества</a:t>
            </a:r>
            <a:endParaRPr lang="ru-RU" altLang="ru-RU" sz="2000" dirty="0">
              <a:solidFill>
                <a:schemeClr val="tx2"/>
              </a:solidFill>
            </a:endParaRPr>
          </a:p>
          <a:p>
            <a:pPr eaLnBrk="1" hangingPunct="1"/>
            <a:r>
              <a:rPr lang="ru-RU" altLang="ru-RU" sz="2000" dirty="0" smtClean="0">
                <a:solidFill>
                  <a:schemeClr val="tx2"/>
                </a:solidFill>
              </a:rPr>
              <a:t>Персонализация учебного процесса, создание ситуации успешности для каждого обучающегося</a:t>
            </a:r>
          </a:p>
          <a:p>
            <a:pPr eaLnBrk="1" hangingPunct="1"/>
            <a:r>
              <a:rPr lang="ru-RU" altLang="ru-RU" sz="2000" dirty="0" smtClean="0">
                <a:solidFill>
                  <a:schemeClr val="tx2"/>
                </a:solidFill>
              </a:rPr>
              <a:t>Реализация системно-</a:t>
            </a:r>
            <a:r>
              <a:rPr lang="ru-RU" altLang="ru-RU" sz="2000" dirty="0" err="1" smtClean="0">
                <a:solidFill>
                  <a:schemeClr val="tx2"/>
                </a:solidFill>
              </a:rPr>
              <a:t>деятельностного</a:t>
            </a:r>
            <a:r>
              <a:rPr lang="ru-RU" altLang="ru-RU" sz="2000" dirty="0" smtClean="0">
                <a:solidFill>
                  <a:schemeClr val="tx2"/>
                </a:solidFill>
              </a:rPr>
              <a:t> подхода</a:t>
            </a:r>
          </a:p>
          <a:p>
            <a:pPr eaLnBrk="1" hangingPunct="1"/>
            <a:r>
              <a:rPr lang="ru-RU" altLang="ru-RU" sz="2000" dirty="0" smtClean="0">
                <a:solidFill>
                  <a:schemeClr val="tx2"/>
                </a:solidFill>
              </a:rPr>
              <a:t>Организация </a:t>
            </a:r>
            <a:r>
              <a:rPr lang="ru-RU" altLang="ru-RU" sz="2000" dirty="0" err="1" smtClean="0">
                <a:solidFill>
                  <a:schemeClr val="tx2"/>
                </a:solidFill>
              </a:rPr>
              <a:t>внеучебной</a:t>
            </a:r>
            <a:r>
              <a:rPr lang="ru-RU" altLang="ru-RU" sz="2000" dirty="0" smtClean="0">
                <a:solidFill>
                  <a:schemeClr val="tx2"/>
                </a:solidFill>
              </a:rPr>
              <a:t> деятельности как важной составной части формирования характера и личности учащегося</a:t>
            </a:r>
          </a:p>
          <a:p>
            <a:pPr eaLnBrk="1" hangingPunct="1"/>
            <a:r>
              <a:rPr lang="ru-RU" altLang="ru-RU" sz="2000" dirty="0" smtClean="0">
                <a:solidFill>
                  <a:schemeClr val="tx2"/>
                </a:solidFill>
              </a:rPr>
              <a:t>Мотивация к самообразованию</a:t>
            </a:r>
          </a:p>
          <a:p>
            <a:pPr eaLnBrk="1" hangingPunct="1"/>
            <a:r>
              <a:rPr lang="ru-RU" altLang="ru-RU" sz="2000" dirty="0" smtClean="0">
                <a:solidFill>
                  <a:schemeClr val="tx2"/>
                </a:solidFill>
              </a:rPr>
              <a:t>Психолого-педагогическая поддержка сетевого образовательного процесса</a:t>
            </a:r>
          </a:p>
          <a:p>
            <a:pPr eaLnBrk="1" hangingPunct="1"/>
            <a:r>
              <a:rPr lang="ru-RU" altLang="ru-RU" sz="2000" dirty="0" smtClean="0">
                <a:solidFill>
                  <a:schemeClr val="tx2"/>
                </a:solidFill>
              </a:rPr>
              <a:t>Партнёрство и сотрудничество со всеми участниками образовательных отношений</a:t>
            </a:r>
          </a:p>
        </p:txBody>
      </p:sp>
      <p:pic>
        <p:nvPicPr>
          <p:cNvPr id="1026" name="Picture 2" descr="http://img0.liveinternet.ru/images/attach/c/0/52/0/52000504_Tihon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052736"/>
            <a:ext cx="360040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13981"/>
            <a:ext cx="3735518" cy="3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7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4"/>
          <p:cNvGrpSpPr/>
          <p:nvPr/>
        </p:nvGrpSpPr>
        <p:grpSpPr>
          <a:xfrm>
            <a:off x="1" y="5949280"/>
            <a:ext cx="9143999" cy="764703"/>
            <a:chOff x="1" y="6093297"/>
            <a:chExt cx="9143999" cy="764703"/>
          </a:xfrm>
        </p:grpSpPr>
        <p:pic>
          <p:nvPicPr>
            <p:cNvPr id="6" name="Изображение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6107520"/>
              <a:ext cx="4572000" cy="750479"/>
            </a:xfrm>
            <a:prstGeom prst="rect">
              <a:avLst/>
            </a:prstGeom>
          </p:spPr>
        </p:pic>
        <p:pic>
          <p:nvPicPr>
            <p:cNvPr id="7" name="Изображение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5347" y="6093297"/>
              <a:ext cx="4658653" cy="764703"/>
            </a:xfrm>
            <a:prstGeom prst="rect">
              <a:avLst/>
            </a:prstGeom>
          </p:spPr>
        </p:pic>
      </p:grp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14612" y="2500306"/>
            <a:ext cx="6114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336699"/>
              </a:solidFill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1285860"/>
            <a:ext cx="83582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tabLst>
                <a:tab pos="179388" algn="l"/>
              </a:tabLst>
              <a:defRPr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любящий  свою Родину, эмоционально реагирующий на государственные символы, проявляющий любознательность к истории и культуре своей малой Родины, народа, России</a:t>
            </a:r>
          </a:p>
          <a:p>
            <a:pPr marL="342900" indent="-342900">
              <a:buFont typeface="Arial" pitchFamily="34" charset="0"/>
              <a:buChar char="•"/>
              <a:tabLst>
                <a:tab pos="179388" algn="l"/>
              </a:tabLst>
              <a:defRPr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осознающий себя личностью, проявляющий заботу и внимание к окружающим</a:t>
            </a:r>
          </a:p>
          <a:p>
            <a:pPr marL="342900" indent="-342900">
              <a:buFont typeface="Arial" pitchFamily="34" charset="0"/>
              <a:buChar char="•"/>
              <a:tabLst>
                <a:tab pos="179388" algn="l"/>
              </a:tabLst>
              <a:defRPr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любящий свою семью, принимающий ее ценности и традиции</a:t>
            </a:r>
          </a:p>
          <a:p>
            <a:pPr marL="342900" indent="-342900">
              <a:buFont typeface="Arial" pitchFamily="34" charset="0"/>
              <a:buChar char="•"/>
              <a:tabLst>
                <a:tab pos="179388" algn="l"/>
              </a:tabLst>
              <a:defRPr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умеющий организовать игровую деятельность самостоятельно и в группе</a:t>
            </a:r>
          </a:p>
          <a:p>
            <a:pPr marL="342900" indent="-342900">
              <a:buFont typeface="Arial" pitchFamily="34" charset="0"/>
              <a:buChar char="•"/>
              <a:tabLst>
                <a:tab pos="179388" algn="l"/>
              </a:tabLst>
              <a:defRPr/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мотивированный на исследовательскую и творческую  деятельность, способный к самостоятельному поиску решений</a:t>
            </a:r>
          </a:p>
          <a:p>
            <a:pPr marL="285750" indent="-285750">
              <a:buFont typeface="Arial" pitchFamily="34" charset="0"/>
              <a:buChar char="•"/>
              <a:tabLst>
                <a:tab pos="179388" algn="l"/>
              </a:tabLst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владеющий универсальными предпосылками учебной деятельности, мотивированный к познанию</a:t>
            </a:r>
          </a:p>
          <a:p>
            <a:pPr marL="285750" indent="-285750">
              <a:buFont typeface="Arial" pitchFamily="34" charset="0"/>
              <a:buChar char="•"/>
              <a:tabLst>
                <a:tab pos="179388" algn="l"/>
              </a:tabLst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осознающий и принимающий элементы </a:t>
            </a:r>
            <a:r>
              <a:rPr lang="ru-RU" dirty="0" err="1" smtClean="0">
                <a:solidFill>
                  <a:srgbClr val="002060"/>
                </a:solidFill>
                <a:cs typeface="Times New Roman" pitchFamily="18" charset="0"/>
              </a:rPr>
              <a:t>гендерной</a:t>
            </a: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 идентичности</a:t>
            </a:r>
          </a:p>
          <a:p>
            <a:pPr marL="285750" indent="-285750">
              <a:buFont typeface="Arial" pitchFamily="34" charset="0"/>
              <a:buChar char="•"/>
              <a:tabLst>
                <a:tab pos="179388" algn="l"/>
              </a:tabLst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 осознающий и принимающий элементарные общественные нормы и правила  поведения,  владеющий элементарными навыками управления эмоциональным состоянием, здорового и безопасного образа жизни </a:t>
            </a:r>
          </a:p>
          <a:p>
            <a:pPr marL="285750" indent="-285750">
              <a:buFont typeface="Arial" pitchFamily="34" charset="0"/>
              <a:buChar char="•"/>
              <a:tabLst>
                <a:tab pos="179388" algn="l"/>
              </a:tabLst>
            </a:pP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владеющий средствами вербального и основами  невербального общения</a:t>
            </a:r>
            <a:endParaRPr lang="ru-RU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500042"/>
            <a:ext cx="8229600" cy="77235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Портрет выпускника детского сада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1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Портрет выпускника начальной школы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любящий свой народ, свой край и свою Родину;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уважающий и принимающий ценности семьи и общества;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любознательный, активно и заинтересованно познающий мир;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владеющий основами умения учиться, способный к организации собственной деятельности, в т.ч. в цифровой среде и социальных сетях;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готовый самостоятельно действовать и отвечать за свои поступки перед семьей и обществом, в т.ч.  в цифровой среде и социальных сетях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доброжелательный, умеющий слушать и слышать собеседника, обосновывать свою позицию, высказывать свое мнение;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выполняющий правила здорового и безопасного для себя и окружающих  образа жизни.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8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Этика, мораль и нравственность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в сетевом  обществе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74793"/>
            <a:ext cx="8229600" cy="4525963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Нормы нравственного поведения не изменились, но изменились скорость и средства, с которыми они распространяются</a:t>
            </a:r>
            <a:endParaRPr lang="ru-RU" sz="2400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</a:rPr>
              <a:t> Происходит изменение ценностей</a:t>
            </a:r>
          </a:p>
          <a:p>
            <a:pPr marL="0" indent="0"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Репутационный</a:t>
            </a:r>
            <a:r>
              <a:rPr lang="ru-RU" sz="2400" dirty="0" smtClean="0">
                <a:solidFill>
                  <a:srgbClr val="002060"/>
                </a:solidFill>
              </a:rPr>
              <a:t> капитал как никогда значим  во все более прозрачном мире</a:t>
            </a:r>
          </a:p>
          <a:p>
            <a:pPr marL="0" indent="0"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</a:rPr>
              <a:t> В центре – человек, способный расширять набор связей , направления взаимодействия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1378" name="Picture 2" descr="http://www.angliya.today/uploads/thumbs/original/4dfaee39e2e6cb72553f4717cc39c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04" y="4797152"/>
            <a:ext cx="3000396" cy="2060848"/>
          </a:xfrm>
          <a:prstGeom prst="rect">
            <a:avLst/>
          </a:prstGeom>
          <a:noFill/>
        </p:spPr>
      </p:pic>
      <p:pic>
        <p:nvPicPr>
          <p:cNvPr id="101380" name="Picture 4" descr="http://mmc.iredu.ru/wp-content/uploads/2015/11/go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97152"/>
            <a:ext cx="3190844" cy="2060848"/>
          </a:xfrm>
          <a:prstGeom prst="rect">
            <a:avLst/>
          </a:prstGeom>
          <a:noFill/>
        </p:spPr>
      </p:pic>
      <p:pic>
        <p:nvPicPr>
          <p:cNvPr id="101382" name="Picture 6" descr="https://im0-tub-ru.yandex.net/i?id=2279bd6b01cec22b7ed22ad42c2265d8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797152"/>
            <a:ext cx="3143272" cy="2060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090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64399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Портрет выпускника основной школы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любящий свой край и свое Отечество, знающий русский и родной язык, уважающий свой народ, его культуру и духовные традиции;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осознающий и принимающий ценности человеческой жизни, семьи, гражданского общества, многонационального российского народа, человечества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активно и заинтересованно познающий мир, осознающий ценность труда, науки и творчества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умеющий учиться, осознающий важность образования и самообразования для жизни и деятельности, способный применять полученные знания на практике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социально активный, уважающий закон и правопорядок, соизмеряющий свои поступки с нравственными ценностями, осознающий свои обязанности перед семьей, обществом, Отечеством; ответственный участник социальных сетей;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уважающий других людей, умеющий вести конструктивный диалог, достигать взаимопонимания, сотрудничать для достижения общих результатов, в </a:t>
            </a:r>
            <a:r>
              <a:rPr lang="ru-RU" dirty="0" err="1" smtClean="0">
                <a:solidFill>
                  <a:srgbClr val="002060"/>
                </a:solidFill>
              </a:rPr>
              <a:t>т.ч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smtClean="0">
                <a:solidFill>
                  <a:srgbClr val="002060"/>
                </a:solidFill>
              </a:rPr>
              <a:t>в </a:t>
            </a:r>
            <a:r>
              <a:rPr lang="ru-RU" dirty="0" smtClean="0">
                <a:solidFill>
                  <a:srgbClr val="002060"/>
                </a:solidFill>
              </a:rPr>
              <a:t>социальных сетях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осознанно выполняющий правила здорового и экологически целесообразного образа жизни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1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Портрет выпускника школы</a:t>
            </a:r>
            <a:b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285750" indent="-285750"/>
            <a:r>
              <a:rPr lang="ru-RU" dirty="0" smtClean="0">
                <a:solidFill>
                  <a:srgbClr val="002060"/>
                </a:solidFill>
              </a:rPr>
              <a:t>любящий свой край и свою Родину, уважающий свой народ, его культуру и духовные традиции</a:t>
            </a:r>
          </a:p>
          <a:p>
            <a:pPr marL="285750" indent="-285750"/>
            <a:r>
              <a:rPr lang="ru-RU" dirty="0" smtClean="0">
                <a:solidFill>
                  <a:srgbClr val="002060"/>
                </a:solidFill>
              </a:rPr>
              <a:t>осознающий и принимающий традиционные ценности семьи, российского гражданского общества, многонационального российского народа, человечества, осознающий свою сопричастность судьбе Отечества</a:t>
            </a:r>
          </a:p>
          <a:p>
            <a:pPr marL="285750" indent="-285750"/>
            <a:r>
              <a:rPr lang="ru-RU" dirty="0" err="1" smtClean="0">
                <a:solidFill>
                  <a:srgbClr val="002060"/>
                </a:solidFill>
              </a:rPr>
              <a:t>креативный</a:t>
            </a:r>
            <a:r>
              <a:rPr lang="ru-RU" dirty="0" smtClean="0">
                <a:solidFill>
                  <a:srgbClr val="002060"/>
                </a:solidFill>
              </a:rPr>
              <a:t> и критически мыслящий, активно и целенаправленно познающий мир, осознающий ценность образования и науки, сетевого взаимодействия, труда и творчества для человека и общества</a:t>
            </a:r>
          </a:p>
          <a:p>
            <a:pPr marL="285750" indent="-285750"/>
            <a:r>
              <a:rPr lang="ru-RU" dirty="0" smtClean="0">
                <a:solidFill>
                  <a:srgbClr val="002060"/>
                </a:solidFill>
              </a:rPr>
              <a:t>владеющий основами научных методов познания окружающего мира</a:t>
            </a:r>
          </a:p>
          <a:p>
            <a:pPr marL="285750" indent="-285750"/>
            <a:r>
              <a:rPr lang="ru-RU" dirty="0" smtClean="0">
                <a:solidFill>
                  <a:srgbClr val="002060"/>
                </a:solidFill>
              </a:rPr>
              <a:t>мотивированный на творчество и инновационную деятельность</a:t>
            </a:r>
          </a:p>
          <a:p>
            <a:pPr marL="285750" indent="-285750"/>
            <a:r>
              <a:rPr lang="ru-RU" dirty="0" smtClean="0">
                <a:solidFill>
                  <a:srgbClr val="002060"/>
                </a:solidFill>
              </a:rPr>
              <a:t>готовый к сотрудничеству, в т.ч. сетевому, способный осуществлять учебно-исследовательскую, проектную и информационно-познавательную деятельность</a:t>
            </a:r>
          </a:p>
          <a:p>
            <a:pPr marL="285750" indent="-285750"/>
            <a:r>
              <a:rPr lang="ru-RU" dirty="0" smtClean="0">
                <a:solidFill>
                  <a:srgbClr val="002060"/>
                </a:solidFill>
              </a:rPr>
              <a:t>осознающий себя личностью, социально активный, уважающий закон и правопорядок, осознающий ответственность перед семьёй, обществом, государством, человечеством</a:t>
            </a:r>
          </a:p>
          <a:p>
            <a:pPr marL="285750" indent="-285750"/>
            <a:r>
              <a:rPr lang="ru-RU" dirty="0" smtClean="0">
                <a:solidFill>
                  <a:srgbClr val="002060"/>
                </a:solidFill>
              </a:rPr>
              <a:t>уважающий мнение других людей, умеющий вести конструктивный диалог, достигать взаимопонимания и успешно взаимодействовать</a:t>
            </a:r>
          </a:p>
          <a:p>
            <a:pPr marL="285750" indent="-285750"/>
            <a:r>
              <a:rPr lang="ru-RU" dirty="0" smtClean="0">
                <a:solidFill>
                  <a:srgbClr val="002060"/>
                </a:solidFill>
              </a:rPr>
              <a:t>осознанно выполняющий и пропагандирующий правила здорового, безопасного и экологически целесообразного образа жизни </a:t>
            </a:r>
          </a:p>
          <a:p>
            <a:pPr marL="285750" indent="-285750"/>
            <a:r>
              <a:rPr lang="ru-RU" dirty="0" smtClean="0">
                <a:solidFill>
                  <a:srgbClr val="002060"/>
                </a:solidFill>
              </a:rPr>
              <a:t>подготовленный к осознанному выбору профессии, понимающий значение профессиональной деятельности для человека и общества</a:t>
            </a:r>
          </a:p>
          <a:p>
            <a:pPr marL="285750" indent="-285750"/>
            <a:r>
              <a:rPr lang="ru-RU" dirty="0" smtClean="0">
                <a:solidFill>
                  <a:srgbClr val="002060"/>
                </a:solidFill>
              </a:rPr>
              <a:t>мотивированный на образование и самообразование, </a:t>
            </a:r>
            <a:r>
              <a:rPr lang="ru-RU" dirty="0" err="1" smtClean="0">
                <a:solidFill>
                  <a:srgbClr val="002060"/>
                </a:solidFill>
              </a:rPr>
              <a:t>самоактуализацию</a:t>
            </a:r>
            <a:r>
              <a:rPr lang="ru-RU" dirty="0" smtClean="0">
                <a:solidFill>
                  <a:srgbClr val="002060"/>
                </a:solidFill>
              </a:rPr>
              <a:t>  в течение всей своей жизни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85852" y="785794"/>
            <a:ext cx="671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Обобщенный социальный заказ семьи, общества и государства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97144" cy="1143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ФГОС ОО         ПРОФСТАНДАРТ ПЕДАГОГА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2522677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Портрет выпускника начальной школы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3521909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Портрет выпускника основной  школы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1993" y="4491573"/>
            <a:ext cx="2223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Портрет выпускника </a:t>
            </a:r>
            <a:r>
              <a:rPr lang="ru-RU" b="1" dirty="0" smtClean="0">
                <a:solidFill>
                  <a:schemeClr val="bg1"/>
                </a:solidFill>
              </a:rPr>
              <a:t>старшей   </a:t>
            </a:r>
            <a:r>
              <a:rPr lang="ru-RU" b="1" dirty="0">
                <a:solidFill>
                  <a:schemeClr val="bg1"/>
                </a:solidFill>
              </a:rPr>
              <a:t>школы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11962" y="1285860"/>
            <a:ext cx="4772612" cy="557214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ru-RU" sz="1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Носитель </a:t>
            </a:r>
            <a:r>
              <a:rPr lang="ru-RU" alt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традиционных ценностей России и гражданского общества, пример образцового  поведения в обществе </a:t>
            </a:r>
            <a:endParaRPr lang="en-US" altLang="ru-RU" sz="1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Патриот, осознающий свою сопричастность к судьбам Родины,  укорененный в духовных и культурных традициях многонационального народа России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Личность, способная к духовно-нравственному развитию и саморазвитию, мотивированная к непрерывному совершенствованию своих знаний и компетенций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Владеющий содержанием избранной научной области и умеющий эффективно использовать его</a:t>
            </a:r>
            <a:r>
              <a:rPr lang="en-US" alt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в профессиональной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Педагог, способный к проектированию </a:t>
            </a:r>
            <a:r>
              <a:rPr lang="ru-RU" altLang="ru-R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образовательной ( в </a:t>
            </a:r>
            <a:r>
              <a:rPr lang="ru-RU" altLang="ru-RU" sz="1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т.ч</a:t>
            </a:r>
            <a:r>
              <a:rPr lang="ru-RU" altLang="ru-R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 сетевой) </a:t>
            </a:r>
            <a:r>
              <a:rPr lang="ru-RU" alt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среды учащегося, класса, школы, в том числе для детей с особыми образовательными потребностями </a:t>
            </a:r>
            <a:endParaRPr lang="en-US" altLang="ru-RU" sz="1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Работник, владеющий способами эффективных коммуникаций в </a:t>
            </a:r>
            <a:r>
              <a:rPr lang="ru-RU" altLang="ru-R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поликультурной, сетевой </a:t>
            </a:r>
            <a:r>
              <a:rPr lang="ru-RU" alt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среде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Личность, владеющая основами психолого-педагогических знаний, современными образовательными  технологиями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1962" y="1285860"/>
            <a:ext cx="491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Портрет современного учителя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3521092" y="2522677"/>
            <a:ext cx="504278" cy="926023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войная стрелка влево/вправо 2"/>
          <p:cNvSpPr/>
          <p:nvPr/>
        </p:nvSpPr>
        <p:spPr>
          <a:xfrm>
            <a:off x="2571736" y="857232"/>
            <a:ext cx="575104" cy="183677"/>
          </a:xfrm>
          <a:prstGeom prst="left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F0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8070" y="1357298"/>
            <a:ext cx="3947300" cy="5539502"/>
            <a:chOff x="467544" y="1115445"/>
            <a:chExt cx="3664023" cy="385183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6" name="TextBox 15"/>
            <p:cNvSpPr txBox="1"/>
            <p:nvPr/>
          </p:nvSpPr>
          <p:spPr>
            <a:xfrm>
              <a:off x="467544" y="1115445"/>
              <a:ext cx="2304256" cy="1260000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b="1" dirty="0" smtClean="0"/>
                <a:t>Портрет выпускника ДОО </a:t>
              </a:r>
              <a:endParaRPr lang="ru-RU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64224" y="1806482"/>
              <a:ext cx="2304256" cy="1260000"/>
            </a:xfrm>
            <a:prstGeom prst="round2Diag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b="1" dirty="0" smtClean="0"/>
                <a:t>Портрет выпускника начальной школы </a:t>
              </a:r>
              <a:endParaRPr lang="ru-RU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03648" y="2770807"/>
              <a:ext cx="2304256" cy="1260000"/>
            </a:xfrm>
            <a:prstGeom prst="round2DiagRect">
              <a:avLst/>
            </a:prstGeom>
            <a:solidFill>
              <a:srgbClr val="6D8BFB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ru-RU" b="1" dirty="0" smtClean="0"/>
                <a:t>Портрет выпускника основной  школы </a:t>
              </a:r>
              <a:endParaRPr lang="ru-RU" b="1" dirty="0"/>
            </a:p>
          </p:txBody>
        </p:sp>
        <p:sp>
          <p:nvSpPr>
            <p:cNvPr id="22" name="Прямоугольник с двумя скругленными противолежащими углами 21"/>
            <p:cNvSpPr/>
            <p:nvPr/>
          </p:nvSpPr>
          <p:spPr>
            <a:xfrm>
              <a:off x="1907704" y="3707278"/>
              <a:ext cx="2223863" cy="1260000"/>
            </a:xfrm>
            <a:prstGeom prst="round2DiagRect">
              <a:avLst/>
            </a:prstGeom>
            <a:solidFill>
              <a:srgbClr val="4169FF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b="1" dirty="0"/>
                <a:t>Портрет выпускника </a:t>
              </a:r>
              <a:r>
                <a:rPr lang="ru-RU" b="1" dirty="0" smtClean="0"/>
                <a:t>старшей   </a:t>
              </a:r>
              <a:r>
                <a:rPr lang="ru-RU" b="1" dirty="0"/>
                <a:t>школы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3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Состав профессиональной компетентности учителя</a:t>
            </a:r>
          </a:p>
        </p:txBody>
      </p:sp>
      <p:sp>
        <p:nvSpPr>
          <p:cNvPr id="6" name="Овал 5"/>
          <p:cNvSpPr/>
          <p:nvPr/>
        </p:nvSpPr>
        <p:spPr>
          <a:xfrm rot="18477898">
            <a:off x="225822" y="1946913"/>
            <a:ext cx="4670525" cy="472697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55577" y="2565400"/>
            <a:ext cx="3744986" cy="362688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476375" y="3141663"/>
            <a:ext cx="2159000" cy="2160587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2780928"/>
            <a:ext cx="2952328" cy="321297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ЗНАНИЯ       НАВЫКИ</a:t>
            </a:r>
          </a:p>
        </p:txBody>
      </p:sp>
      <p:sp>
        <p:nvSpPr>
          <p:cNvPr id="19" name="Прямоугольник 18"/>
          <p:cNvSpPr/>
          <p:nvPr/>
        </p:nvSpPr>
        <p:spPr>
          <a:xfrm rot="16358342">
            <a:off x="620949" y="2208949"/>
            <a:ext cx="3892593" cy="4202906"/>
          </a:xfrm>
          <a:prstGeom prst="rect">
            <a:avLst/>
          </a:prstGeom>
        </p:spPr>
        <p:txBody>
          <a:bodyPr spcFirstLastPara="1" wrap="none">
            <a:prstTxWarp prst="textCircle">
              <a:avLst/>
            </a:prstTxWarp>
            <a:spAutoFit/>
          </a:bodyPr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КЛЮЧЕВЫЕ                       ЭЛЕМЕНТЫ                   КОМПЕТЕНТНОСТИ                            УЧИТЕЛЯ</a:t>
            </a: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5412106" y="1494744"/>
            <a:ext cx="3529013" cy="2913063"/>
          </a:xfrm>
          <a:prstGeom prst="rect">
            <a:avLst/>
          </a:prstGeom>
        </p:spPr>
        <p:txBody>
          <a:bodyPr/>
          <a:lstStyle/>
          <a:p>
            <a:pPr algn="ctr">
              <a:buFontTx/>
              <a:buNone/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Ключевые элементы компетентности учителя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fontAlgn="auto">
              <a:defRPr/>
            </a:pP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Ученик -личность и гражданин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fontAlgn="auto">
              <a:defRPr/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Ученик и учение</a:t>
            </a:r>
          </a:p>
          <a:p>
            <a:pPr fontAlgn="auto">
              <a:defRPr/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Учение и оценивание</a:t>
            </a:r>
          </a:p>
          <a:p>
            <a:pPr fontAlgn="auto">
              <a:defRPr/>
            </a:pP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Сетевая образовательная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среда</a:t>
            </a:r>
          </a:p>
          <a:p>
            <a:pPr fontAlgn="auto">
              <a:defRPr/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Профессиональное развитие и зона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ответственности</a:t>
            </a:r>
          </a:p>
          <a:p>
            <a:pPr fontAlgn="auto">
              <a:defRPr/>
            </a:pP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Сотрудничество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семьи, образовательной организации и местного сообщества</a:t>
            </a: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Развитие образовательной организации и улучшение образовательной среды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4283968" y="2716126"/>
            <a:ext cx="1057380" cy="0"/>
          </a:xfrm>
          <a:prstGeom prst="line">
            <a:avLst/>
          </a:prstGeom>
          <a:ln w="15875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4655871" y="4077072"/>
            <a:ext cx="756236" cy="0"/>
          </a:xfrm>
          <a:prstGeom prst="line">
            <a:avLst/>
          </a:prstGeom>
          <a:ln w="15875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4690922" y="4869160"/>
            <a:ext cx="776688" cy="0"/>
          </a:xfrm>
          <a:prstGeom prst="line">
            <a:avLst/>
          </a:prstGeom>
          <a:ln w="15875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4625635" y="3501008"/>
            <a:ext cx="768098" cy="0"/>
          </a:xfrm>
          <a:prstGeom prst="line">
            <a:avLst/>
          </a:prstGeom>
          <a:ln w="15875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4596859" y="3286273"/>
            <a:ext cx="792162" cy="0"/>
          </a:xfrm>
          <a:prstGeom prst="line">
            <a:avLst/>
          </a:prstGeom>
          <a:ln w="15875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4500563" y="2951276"/>
            <a:ext cx="876824" cy="1"/>
          </a:xfrm>
          <a:prstGeom prst="line">
            <a:avLst/>
          </a:prstGeom>
          <a:ln w="15875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187624" y="2924944"/>
            <a:ext cx="2664296" cy="2952328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ПРОФЕССИОНАЛЬНЫЕ</a:t>
            </a:r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ЦЕННОСТИ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3321050"/>
            <a:ext cx="1440160" cy="135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8232" y="4754121"/>
            <a:ext cx="191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Личность учителя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3995936" y="2420888"/>
            <a:ext cx="1259399" cy="0"/>
          </a:xfrm>
          <a:prstGeom prst="line">
            <a:avLst/>
          </a:prstGeom>
          <a:ln w="15875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8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941388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+mn-lt"/>
              </a:rPr>
              <a:t>Ученик и учение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860563"/>
              </p:ext>
            </p:extLst>
          </p:nvPr>
        </p:nvGraphicFramePr>
        <p:xfrm>
          <a:off x="107504" y="1125538"/>
          <a:ext cx="9036496" cy="5619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8132"/>
                <a:gridCol w="3193935"/>
                <a:gridCol w="2804429"/>
              </a:tblGrid>
              <a:tr h="150423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Индикаторы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ПРОФЕССИОНАЛЬНЫХ ЗНАНИЙ</a:t>
                      </a:r>
                    </a:p>
                    <a:p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Учитель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 применяет в работе знания об:</a:t>
                      </a:r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</a:txBody>
                  <a:tcPr marL="91445" marR="91445" marT="45725" marB="4572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Индикаторы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ПРОФЕССИОНАЛЬНЫХ НАВЫКОВ</a:t>
                      </a:r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  <a:p>
                      <a:endParaRPr lang="ru-RU" sz="1400" dirty="0" smtClean="0"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Учитель умеет: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marL="91445" marR="91445" marT="45725" marB="4572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Индикаторы ПРОФЕССИОНАЛЬНЫХ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ЦЕННОСТЕЙ</a:t>
                      </a:r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  <a:p>
                      <a:endParaRPr lang="ru-RU" sz="1400" dirty="0" smtClean="0"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Учитель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должен: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marL="91445" marR="91445" marT="45725" marB="45725"/>
                </a:tc>
              </a:tr>
              <a:tr h="411159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1. актуальных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образовательных теориях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, развивающем обучении и современных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исследованиях в области  педагогики и психологии в условиях информационного общества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ru-RU" sz="12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2. индивидуальных особенностях учеников,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касающихся их особенностей,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способностей, интересов и предыдущего опыта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учения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ru-RU" sz="12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3.  основах и принципах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мультикультурности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в образовании,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включая механизмы формирования стереотипов, предубеждений и дискриминации, в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т.ч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. в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цифровых средах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ru-RU" sz="12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4.  учебных потребностях одаренных и учеников и учеников с ограниченными возможностями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(с особенностями развития)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45" marR="91445" marT="45725" marB="45725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5. применять знания о развитии человека и социокультурном разнообразии и индивидуальных различиях, чтобы максимизировать результаты учебной деятельности</a:t>
                      </a:r>
                    </a:p>
                    <a:p>
                      <a:endParaRPr lang="ru-RU" sz="12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6. поддерживать все аспекты личности ребенка, развивать в ребёнке уверенность в себе и чувство собственного достоинства и развитие жизненных навыков и других знаний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с использованием цифровых технологий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ru-RU" sz="12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7. развивать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в ребёнке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познавательные и </a:t>
                      </a: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метапредметные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навыки</a:t>
                      </a:r>
                    </a:p>
                    <a:p>
                      <a:endParaRPr lang="ru-RU" sz="12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8. поддерживать учеников на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пути формирования их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индивидуальности и способностей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к самостоятельному учению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45" marR="91445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верить в то, что каждый ребёнок способен учиться и развиваться</a:t>
                      </a:r>
                      <a:endParaRPr lang="en-US" sz="1200" kern="1200" baseline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endParaRPr lang="en-US" sz="1200" kern="1200" baseline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10. 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реализовывать комплексный подход к учению</a:t>
                      </a:r>
                      <a:endParaRPr lang="en-US" sz="1200" kern="1200" baseline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endParaRPr lang="en-US" sz="1200" kern="1200" baseline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11. 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признавать ценность учения и личностного роста; демонстрировать соответствующие убеждения</a:t>
                      </a:r>
                      <a:endParaRPr lang="en-US" sz="1200" kern="1200" baseline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endParaRPr lang="en-US" sz="1200" kern="1200" baseline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12. 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заряжать учеников энтузиазмом</a:t>
                      </a:r>
                      <a:endParaRPr lang="en-US" sz="1200" kern="1200" baseline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endParaRPr lang="en-US" sz="1200" kern="1200" baseline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13. 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воспитывать в учениках толерантность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45" marR="91445"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89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64704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+mn-lt"/>
              </a:rPr>
              <a:t>Образовательная среда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456739"/>
              </p:ext>
            </p:extLst>
          </p:nvPr>
        </p:nvGraphicFramePr>
        <p:xfrm>
          <a:off x="0" y="1036300"/>
          <a:ext cx="9144000" cy="58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3276600"/>
                <a:gridCol w="2895600"/>
              </a:tblGrid>
              <a:tr h="11228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Индикаторы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ПРОФЕССИОНАЛЬНЫХ ЗНАНИЙ</a:t>
                      </a:r>
                    </a:p>
                    <a:p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Учитель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 применяет в работе знания о:</a:t>
                      </a:r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</a:txBody>
                  <a:tcPr marL="91455" marR="91455" marT="45725" marB="4572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Индикаторы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ПРОФЕССИОНАЛЬНЫХ НАВЫКОВ</a:t>
                      </a:r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  <a:p>
                      <a:endParaRPr lang="ru-RU" sz="1400" dirty="0" smtClean="0"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Учитель умеет: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marL="91455" marR="91455" marT="45725" marB="4572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Индикаторы ПРОФЕССИОНАЛЬНЫХ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ЦЕННОСТЕЙ</a:t>
                      </a:r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  <a:p>
                      <a:endParaRPr lang="ru-RU" sz="1400" dirty="0" smtClean="0"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Учитель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должен: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marL="91455" marR="91455" marT="45725" marB="45725"/>
                </a:tc>
              </a:tr>
              <a:tr h="4520766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 учебных возможностях, которые дают разнообразные учебные пространства (классная комната, лаборатория, сообщество, семья, культурные и другие учреждения, образовательные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социальные сети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 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 воздействии различных сред обучения на учеников различного возраста, пола, обладающих различным культурным происхождением и образовательными потребностями.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 возможностях и ограничениях различных образовательных ресурсов, включая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цифровые, социальные образовательные сети и пр.</a:t>
                      </a:r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 факторах, способствующих созданию безопасных и благоприятных условия учения для каждого ребенка.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 иных законах и нормативно-правовых актах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части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защиты прав ребенка.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55" marR="91455" marT="45725" marB="45725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 создавать развивающую образовательную среду обучения в соответствии с потребностями разных учеников.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 использовать методы управления поведением и другие методы и техники, которые способствуют созданию безопасной образовательной среды, социальному и эмоциональному развитию каждого ребенка.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 поддерживать образовательную среду в таком состоянии, чтобы каждый ученик чувствовал себя там компетентным, принятым и ощущал поддержку.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 выявлять кризисные ситуации и реагировать на них так, чтобы разрешение таких ситуаций работало на благо детей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55" marR="91455" marT="45725" marB="45725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 проявлять к каждому ребенку уважение, </a:t>
                      </a:r>
                      <a:r>
                        <a:rPr lang="ru-RU" sz="120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эмпатию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способствовать присвоению детьми этих же качеств.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 быть открытым для идей, изменений и нововведений, способствующих созданию развивающей образовательной среды.</a:t>
                      </a:r>
                    </a:p>
                    <a:p>
                      <a:pPr lvl="0"/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 продвигать ценности, касающиеся личного благосостояния ребёнка, объединенные с уважением ребёнка к другим.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55" marR="91455"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849313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+mn-lt"/>
              </a:rPr>
              <a:t>Учение и оценивание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3477273"/>
              </p:ext>
            </p:extLst>
          </p:nvPr>
        </p:nvGraphicFramePr>
        <p:xfrm>
          <a:off x="0" y="1000107"/>
          <a:ext cx="9144000" cy="6370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854"/>
                <a:gridCol w="4785650"/>
                <a:gridCol w="1411496"/>
              </a:tblGrid>
              <a:tr h="156411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Индикаторы</a:t>
                      </a:r>
                      <a:r>
                        <a:rPr lang="ru-RU" sz="1400" baseline="0" dirty="0" smtClean="0">
                          <a:latin typeface="+mn-lt"/>
                        </a:rPr>
                        <a:t> ПРОФЕССИОНАЛЬНЫХ ЗНАНИЙ</a:t>
                      </a:r>
                    </a:p>
                    <a:p>
                      <a:endParaRPr lang="en-US" sz="1400" dirty="0" smtClean="0">
                        <a:latin typeface="+mn-lt"/>
                      </a:endParaRPr>
                    </a:p>
                    <a:p>
                      <a:r>
                        <a:rPr lang="ru-RU" sz="1400" dirty="0" smtClean="0">
                          <a:latin typeface="+mn-lt"/>
                        </a:rPr>
                        <a:t>Учитель</a:t>
                      </a:r>
                      <a:r>
                        <a:rPr lang="ru-RU" sz="1400" baseline="0" dirty="0" smtClean="0">
                          <a:latin typeface="+mn-lt"/>
                        </a:rPr>
                        <a:t>  применяет в работе знания о: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Индикаторы</a:t>
                      </a:r>
                      <a:r>
                        <a:rPr lang="ru-RU" sz="1400" baseline="0" dirty="0" smtClean="0">
                          <a:latin typeface="+mn-lt"/>
                        </a:rPr>
                        <a:t> </a:t>
                      </a:r>
                    </a:p>
                    <a:p>
                      <a:r>
                        <a:rPr lang="ru-RU" sz="1400" baseline="0" dirty="0" smtClean="0">
                          <a:latin typeface="+mn-lt"/>
                        </a:rPr>
                        <a:t>ПРОФЕССИОНАЛЬНЫХ НАВЫКОВ</a:t>
                      </a:r>
                      <a:endParaRPr lang="en-US" sz="1400" dirty="0" smtClean="0">
                        <a:latin typeface="+mn-lt"/>
                      </a:endParaRPr>
                    </a:p>
                    <a:p>
                      <a:endParaRPr lang="ru-RU" sz="1400" dirty="0" smtClean="0">
                        <a:latin typeface="+mn-lt"/>
                      </a:endParaRPr>
                    </a:p>
                    <a:p>
                      <a:endParaRPr lang="ru-RU" sz="1400" dirty="0" smtClean="0">
                        <a:latin typeface="+mn-lt"/>
                      </a:endParaRPr>
                    </a:p>
                    <a:p>
                      <a:r>
                        <a:rPr lang="ru-RU" sz="1400" dirty="0" smtClean="0">
                          <a:latin typeface="+mn-lt"/>
                        </a:rPr>
                        <a:t>Учитель умеет: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Индикаторы ПРОФЕССИО-НАЛЬНЫХ</a:t>
                      </a:r>
                      <a:r>
                        <a:rPr lang="ru-RU" sz="1400" baseline="0" dirty="0" smtClean="0">
                          <a:latin typeface="+mn-lt"/>
                        </a:rPr>
                        <a:t> ЦЕННОСТЕЙ</a:t>
                      </a:r>
                      <a:endParaRPr lang="en-US" sz="1400" dirty="0" smtClean="0">
                        <a:latin typeface="+mn-lt"/>
                      </a:endParaRPr>
                    </a:p>
                    <a:p>
                      <a:endParaRPr lang="ru-RU" sz="1400" dirty="0" smtClean="0">
                        <a:latin typeface="+mn-lt"/>
                      </a:endParaRPr>
                    </a:p>
                    <a:p>
                      <a:r>
                        <a:rPr lang="ru-RU" sz="1400" dirty="0" smtClean="0">
                          <a:latin typeface="+mn-lt"/>
                        </a:rPr>
                        <a:t>Учитель</a:t>
                      </a:r>
                      <a:r>
                        <a:rPr lang="ru-RU" sz="1400" baseline="0" dirty="0" smtClean="0">
                          <a:latin typeface="+mn-lt"/>
                        </a:rPr>
                        <a:t> должен: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91443" marR="91443" marT="45717" marB="45717"/>
                </a:tc>
              </a:tr>
              <a:tr h="472243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 предмете, в том числе о ключевых понятиях, теориях и исследованиях, касающихся преподаваемого предмета.</a:t>
                      </a:r>
                    </a:p>
                    <a:p>
                      <a:endParaRPr lang="ru-RU" sz="11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 логике учебного плана и отношениях между его компонентами (учебными целями, содержанием, учением и обучением, оцениванием результатов учебной деятельности).</a:t>
                      </a:r>
                    </a:p>
                    <a:p>
                      <a:endParaRPr lang="ru-RU" sz="11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 текущих исследованиях в области эффективного обучения, включая работу с потенциальными трудностями, с которыми могут столкнуться ученики.</a:t>
                      </a:r>
                    </a:p>
                    <a:p>
                      <a:endParaRPr lang="ru-RU" sz="11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29. различных типах уроков и организации материала, которые способствуют эффективному учению, нормах и правилах поведения в</a:t>
                      </a:r>
                      <a:r>
                        <a:rPr lang="ru-RU" sz="11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социальных образовательных сетях</a:t>
                      </a:r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sz="11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 различных стратегиях мониторинга и оценивания и действенных методах анализа и оценивания.</a:t>
                      </a:r>
                    </a:p>
                    <a:p>
                      <a:endParaRPr lang="ru-RU" sz="11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 значении междисциплинарного подхода и интегрированного обучения</a:t>
                      </a:r>
                    </a:p>
                    <a:p>
                      <a:endParaRPr lang="en-US" sz="1100" kern="1200" baseline="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32. планировать учебный</a:t>
                      </a:r>
                      <a:r>
                        <a:rPr lang="ru-RU" sz="11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процесс</a:t>
                      </a:r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придумывать способы подачи материала, соответствующие уровню подготовленности учеников, их способностям и потребностям, опираясь на исследования об эффективном учении и обучении.</a:t>
                      </a:r>
                    </a:p>
                    <a:p>
                      <a:endParaRPr lang="ru-RU" sz="11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33. выбирать и использовать обучающие методы, которые мотивируют детей учиться, и поддерживать учеников во время процесса учения и сотрудничества с другими учениками.</a:t>
                      </a:r>
                    </a:p>
                    <a:p>
                      <a:endParaRPr lang="ru-RU" sz="11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34. предоставлять ученикам и их родителям конструктивную и своевременную устную и письменную обратную связь об учебном прогрессе ребёнка и достижении им учебных целей.</a:t>
                      </a:r>
                    </a:p>
                    <a:p>
                      <a:endParaRPr lang="ru-RU" sz="11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 выбирать и применять оптимальные стратегии оценивания, используя множество вариантов формирующего и констатирующего оценивания.</a:t>
                      </a:r>
                    </a:p>
                    <a:p>
                      <a:endParaRPr lang="ru-RU" sz="11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 связывать содержание своего предмета с содержанием других предметов и действительностью, чтобы гарантировать практическое применение знания.</a:t>
                      </a:r>
                    </a:p>
                    <a:p>
                      <a:endParaRPr lang="ru-RU" sz="11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37. анализировать и интерпретировать данные результатов оценивания каждого учащегося и использовать их, чтобы обеспечить движение каждого учащегося по индивидуальной образовательной траектории, а также чтобы совершенствовать собственный подход к организации учения.</a:t>
                      </a:r>
                    </a:p>
                    <a:p>
                      <a:endParaRPr lang="ru-RU" sz="11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 основывать учебный процесс на личностно-ориентированном подходе.</a:t>
                      </a:r>
                    </a:p>
                    <a:p>
                      <a:endParaRPr lang="ru-RU" sz="11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 демонстрировать высокие ожидания в отношении учебных возможностей и перспектив развития каждого ученика.</a:t>
                      </a:r>
                    </a:p>
                    <a:p>
                      <a:endParaRPr lang="ru-RU" sz="11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40. определять сильные стороны каждого учащихся и использовать их как основу (развития).</a:t>
                      </a:r>
                    </a:p>
                    <a:p>
                      <a:endParaRPr lang="ru-RU" sz="11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3" marR="91443"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4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77788" y="239713"/>
            <a:ext cx="815975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+mn-lt"/>
              </a:rPr>
              <a:t>Сотрудничество семьи, образовательной организации и местного сообщества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8020217"/>
              </p:ext>
            </p:extLst>
          </p:nvPr>
        </p:nvGraphicFramePr>
        <p:xfrm>
          <a:off x="0" y="1196752"/>
          <a:ext cx="9144000" cy="5639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138"/>
                <a:gridCol w="2995448"/>
                <a:gridCol w="3468414"/>
              </a:tblGrid>
              <a:tr h="15104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Индикаторы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ПРОФЕССИОНАЛЬНЫХ ЗНАНИЙ</a:t>
                      </a:r>
                    </a:p>
                    <a:p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Учитель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 применяет в работе знания о:</a:t>
                      </a:r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Индикаторы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ПРОФЕССИОНАЛЬНЫХ НАВЫКОВ</a:t>
                      </a:r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  <a:p>
                      <a:endParaRPr lang="ru-RU" sz="1400" dirty="0" smtClean="0"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Учитель умеет: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Индикаторы</a:t>
                      </a: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 ПРОФЕССИОНАЛЬНЫХ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ЦЕННОСТЕЙ</a:t>
                      </a:r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  <a:p>
                      <a:endParaRPr lang="ru-RU" sz="1400" dirty="0" smtClean="0"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Учитель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должен: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marL="91445" marR="91445"/>
                </a:tc>
              </a:tr>
              <a:tr h="4128576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53. экспертных, в </a:t>
                      </a:r>
                      <a:r>
                        <a:rPr lang="ru-RU" sz="1200" kern="1200" dirty="0" err="1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. сетевых сообществах специалистов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внутри и вне образовательной организации, направленном на обеспечение благосостояния каждого ребенка.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54. важности и последствиях причастности семьи к школьной жизни.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55. способах поощрения и поддержки сотрудничества семьи и образовательной организации.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56. возможностях и ресурсах местного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сообщества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для поддержки семьи и детей.</a:t>
                      </a:r>
                    </a:p>
                    <a:p>
                      <a:endParaRPr lang="en-US" sz="1200" kern="1200" baseline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57. установить отношения сотрудничества и участвовать в работе команды в разнообразных культурных контекстах.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58. эффективно, с уважением общаться с коллегами, учителями, родителями, экспертами в области образования и представителями власти.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59. применять различные стратегии с целью развития эффективных партнёрских отношений в </a:t>
                      </a:r>
                      <a:r>
                        <a:rPr lang="ru-RU" sz="1200" kern="1200" dirty="0" err="1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. Посредством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цифровых инструментов,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между семьей, образовательной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организацией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и местным сообществом.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60. быть открытым и готовым к сотрудничеству с другими экспертами, родителями и более широким сообществом.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61. поддерживать с другими участниками образовательного процесса отношения, основанные на </a:t>
                      </a:r>
                      <a:r>
                        <a:rPr lang="ru-RU" sz="1200" kern="1200" dirty="0" err="1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эмпатии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, взаимоуважении и толерантности по отношению к другим мнениям.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62. способствовать поддержке взаимного доверия и конфиденциальности в отношениях с учениками, коллегами и родителями.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63. быть готовым защищать права и интересы каждого ребенка в образовательной организации и вне ее.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45" marR="9144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2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>
                <a:solidFill>
                  <a:srgbClr val="0070C0"/>
                </a:solidFill>
                <a:latin typeface="+mn-lt"/>
              </a:rPr>
              <a:t>Профессиональное развитие </a:t>
            </a:r>
            <a:br>
              <a:rPr lang="ru-RU" altLang="ru-RU" sz="4000" b="1" dirty="0" smtClean="0">
                <a:solidFill>
                  <a:srgbClr val="0070C0"/>
                </a:solidFill>
                <a:latin typeface="+mn-lt"/>
              </a:rPr>
            </a:br>
            <a:r>
              <a:rPr lang="ru-RU" altLang="ru-RU" sz="4000" b="1" dirty="0" smtClean="0">
                <a:solidFill>
                  <a:srgbClr val="0070C0"/>
                </a:solidFill>
                <a:latin typeface="+mn-lt"/>
              </a:rPr>
              <a:t>и зона ответственности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341438"/>
          <a:ext cx="9144001" cy="5483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656"/>
                <a:gridCol w="4256689"/>
                <a:gridCol w="2443656"/>
              </a:tblGrid>
              <a:tr h="155096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ПРОФЕССИОНАЛЬНЫХ ЗНАНИЙ</a:t>
                      </a:r>
                    </a:p>
                    <a:p>
                      <a:endParaRPr lang="en-US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Учитель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 применяет в работе знания о: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ПРОФЕССИОНАЛЬНЫХ НАВЫКОВ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endParaRPr lang="ru-RU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Учитель умеет: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ПРОФЕССИОНАЛЬНЫХ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ЦЕННОСТЕЙ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endParaRPr lang="ru-RU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Учитель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должен: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43" marR="91443" marT="45715" marB="45715"/>
                </a:tc>
              </a:tr>
              <a:tr h="3932258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41. важности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роли учителя и зоне его профессиональной ответственности, о социальном значении профессии учителя.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42. профессиональной этике и стандартах работы учителя.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43. эффективных моделях профессионального развития и об их важности.</a:t>
                      </a:r>
                    </a:p>
                    <a:p>
                      <a:endParaRPr lang="en-US" sz="1200" kern="1200" baseline="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44. использовать профессиональные стандарты для регулярного оценивания своих профессиональных знаний и их практического применения, а также для планирования повышения квалификации.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 вступать в конструктивный диалог с коллегами и наставниками об их профессиональных знаниях и навыках и использовать обратную связь для того, чтобы совершенствоваться профессионально.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46. использовать формальные и неформальные возможности для профессионального развития и учения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47. обсуждать с коллегами актуальные образовательные проблемы и участвовать в совместном обучении и исследованиях, чтобы повысить свой профессиональный уровень.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48. использовать и развивать навыки рефлексии для анализа и улучшения методов своей работы.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3" marR="91443" marT="45715" marB="45715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49. профессионально совершенствоваться на протяжении всей своей карьеры.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50. быть готовым поддержать своих коллег и способствовать их профессиональному развитию.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51. продвигать идею ценности профессии учителя.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52. признавать значимость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педагогической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науки и результаты педагогических исследований и действовать в соответствии с ними.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3" marR="91443" marT="45715" marB="4571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36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417638"/>
          </a:xfrm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0070C0"/>
                </a:solidFill>
                <a:latin typeface="+mn-lt"/>
              </a:rPr>
              <a:t>Развитие образовательной организации </a:t>
            </a:r>
            <a:r>
              <a:rPr lang="en-US" altLang="ru-RU" sz="3200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en-US" altLang="ru-RU" sz="3200" b="1" dirty="0" smtClean="0">
                <a:solidFill>
                  <a:srgbClr val="0070C0"/>
                </a:solidFill>
                <a:latin typeface="+mn-lt"/>
              </a:rPr>
            </a:br>
            <a:r>
              <a:rPr lang="ru-RU" altLang="ru-RU" sz="3200" b="1" dirty="0" smtClean="0">
                <a:solidFill>
                  <a:srgbClr val="0070C0"/>
                </a:solidFill>
                <a:latin typeface="+mn-lt"/>
              </a:rPr>
              <a:t>и улучшение образовательной среды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1541734"/>
              </p:ext>
            </p:extLst>
          </p:nvPr>
        </p:nvGraphicFramePr>
        <p:xfrm>
          <a:off x="0" y="1371600"/>
          <a:ext cx="9144001" cy="5303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276"/>
                <a:gridCol w="2819067"/>
                <a:gridCol w="3250658"/>
              </a:tblGrid>
              <a:tr h="137165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Индикаторы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ПРОФЕССИОНАЛЬНЫХ ЗНАНИЙ</a:t>
                      </a:r>
                    </a:p>
                    <a:p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Учитель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 применяет в работе знания о:</a:t>
                      </a:r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Индикаторы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ПРОФЕССИОНАЛЬНЫХ НАВЫКОВ</a:t>
                      </a:r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  <a:p>
                      <a:endParaRPr lang="ru-RU" sz="1400" dirty="0" smtClean="0"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Учитель умеет: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Индикаторы </a:t>
                      </a: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ПРОФЕССИОНАЛЬНЫХ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ЦЕННОСТЕЙ</a:t>
                      </a:r>
                      <a:endParaRPr lang="en-US" sz="1400" dirty="0" smtClean="0">
                        <a:latin typeface="Cambria" panose="02040503050406030204" pitchFamily="18" charset="0"/>
                      </a:endParaRPr>
                    </a:p>
                    <a:p>
                      <a:endParaRPr lang="ru-RU" sz="1400" dirty="0" smtClean="0">
                        <a:latin typeface="Cambria" panose="02040503050406030204" pitchFamily="18" charset="0"/>
                      </a:endParaRPr>
                    </a:p>
                    <a:p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Учитель</a:t>
                      </a:r>
                      <a:r>
                        <a:rPr lang="ru-RU" sz="1400" baseline="0" dirty="0" smtClean="0">
                          <a:latin typeface="Cambria" panose="02040503050406030204" pitchFamily="18" charset="0"/>
                        </a:rPr>
                        <a:t> должен: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marL="91444" marR="91444" marT="45723" marB="45723"/>
                </a:tc>
              </a:tr>
              <a:tr h="3932183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64. сетевой структуре образовательной системы и ее роли и влиянии на изменения в обществе.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65. глобальных и частных тенденциях в образовании и о воздействии социально-экономических и </a:t>
                      </a:r>
                      <a:r>
                        <a:rPr lang="ru-RU" sz="1200" kern="1200" dirty="0" err="1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технололгических</a:t>
                      </a: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 факторов на систему образования.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66. о</a:t>
                      </a:r>
                      <a:r>
                        <a:rPr lang="ru-RU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законодательной и нормативно-правовой базе в сфере образования, основах управления образованием.</a:t>
                      </a:r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67. стратегии развития образовательной организации, ее миссии и целях развития 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68. механизмах мониторинга и непрерывного улучшения качества образования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69. управлять проектами, направленными на улучшение работы образовательной организации.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70. участвовать в стратегическом планировании и мониторинге достижений образовательной организации.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71. инициировать изменения, которые приведут к улучшению работы образовательной организации, и мотивировать других принять эти изменения.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72. совместно с другими учителями анализировать проблемы и вырабатывать пути их решения.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44" marR="91444" marT="45723" marB="45723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73. продвигать идею ценности образовательной организации как сетевого учащегося сообщества.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74. быть готовым к сотрудничеству, генерации новых идей, к обмену профессиональным опытом.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75. продвигать идею важности качественного образования и права каждого ребенка на его получение.</a:t>
                      </a:r>
                    </a:p>
                    <a:p>
                      <a:endParaRPr lang="ru-RU" sz="1200" kern="12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76. предвидеть новые образовательные потребности и запросы.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44" marR="91444" marT="45723" marB="4572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04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000108"/>
            <a:ext cx="7792846" cy="4357718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b="1" dirty="0" smtClean="0"/>
              <a:t>    </a:t>
            </a:r>
            <a:r>
              <a:rPr lang="ru-RU" dirty="0" smtClean="0">
                <a:solidFill>
                  <a:srgbClr val="002060"/>
                </a:solidFill>
              </a:rPr>
              <a:t>Миссия подготовки общества к вступлению в новые культурные эпохи во все времена ложится на систему образования (социализации).</a:t>
            </a:r>
          </a:p>
          <a:p>
            <a:pPr algn="l">
              <a:buNone/>
            </a:pPr>
            <a:r>
              <a:rPr lang="ru-RU" dirty="0" smtClean="0">
                <a:solidFill>
                  <a:srgbClr val="0070C0"/>
                </a:solidFill>
              </a:rPr>
              <a:t>    </a:t>
            </a:r>
            <a:r>
              <a:rPr lang="ru-RU" b="1" dirty="0" smtClean="0">
                <a:solidFill>
                  <a:srgbClr val="0070C0"/>
                </a:solidFill>
              </a:rPr>
              <a:t>СОЦИАЛИЗАЦИЯ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– </a:t>
            </a:r>
            <a:r>
              <a:rPr lang="ru-RU" dirty="0" smtClean="0">
                <a:solidFill>
                  <a:srgbClr val="002060"/>
                </a:solidFill>
              </a:rPr>
              <a:t>непрерывный процесс накопления культурного, социального, гражданского и креативного, т.е. </a:t>
            </a:r>
            <a:r>
              <a:rPr lang="ru-RU" b="1" dirty="0" smtClean="0">
                <a:solidFill>
                  <a:srgbClr val="0070C0"/>
                </a:solidFill>
              </a:rPr>
              <a:t>ЧЕЛОВЕЧЕСКОГО КАПИТАЛА</a:t>
            </a:r>
          </a:p>
          <a:p>
            <a:pPr algn="ctr"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Система преемственных основных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и дополнительных </a:t>
            </a:r>
            <a:endParaRPr lang="ru-RU" b="1" dirty="0">
              <a:solidFill>
                <a:srgbClr val="0070C0"/>
              </a:solidFill>
            </a:endParaRPr>
          </a:p>
        </p:txBody>
      </p:sp>
      <p:grpSp>
        <p:nvGrpSpPr>
          <p:cNvPr id="4" name="Содержимое 3"/>
          <p:cNvGrpSpPr>
            <a:grpSpLocks noGrp="1"/>
          </p:cNvGrpSpPr>
          <p:nvPr/>
        </p:nvGrpSpPr>
        <p:grpSpPr>
          <a:xfrm>
            <a:off x="457200" y="1600200"/>
            <a:ext cx="8229600" cy="4829196"/>
            <a:chOff x="251520" y="980728"/>
            <a:chExt cx="8568952" cy="5400600"/>
          </a:xfrm>
        </p:grpSpPr>
        <p:grpSp>
          <p:nvGrpSpPr>
            <p:cNvPr id="5" name="Группа 3"/>
            <p:cNvGrpSpPr/>
            <p:nvPr/>
          </p:nvGrpSpPr>
          <p:grpSpPr>
            <a:xfrm>
              <a:off x="251520" y="980728"/>
              <a:ext cx="8568952" cy="5400600"/>
              <a:chOff x="251520" y="1196753"/>
              <a:chExt cx="8568952" cy="5400600"/>
            </a:xfrm>
          </p:grpSpPr>
          <p:sp>
            <p:nvSpPr>
              <p:cNvPr id="23" name="Полилиния 22"/>
              <p:cNvSpPr/>
              <p:nvPr/>
            </p:nvSpPr>
            <p:spPr bwMode="auto">
              <a:xfrm>
                <a:off x="251520" y="1443212"/>
                <a:ext cx="1683156" cy="408811"/>
              </a:xfrm>
              <a:custGeom>
                <a:avLst/>
                <a:gdLst>
                  <a:gd name="connsiteX0" fmla="*/ 0 w 2194442"/>
                  <a:gd name="connsiteY0" fmla="*/ 0 h 374400"/>
                  <a:gd name="connsiteX1" fmla="*/ 2007242 w 2194442"/>
                  <a:gd name="connsiteY1" fmla="*/ 0 h 374400"/>
                  <a:gd name="connsiteX2" fmla="*/ 2194442 w 2194442"/>
                  <a:gd name="connsiteY2" fmla="*/ 187200 h 374400"/>
                  <a:gd name="connsiteX3" fmla="*/ 2007242 w 2194442"/>
                  <a:gd name="connsiteY3" fmla="*/ 374400 h 374400"/>
                  <a:gd name="connsiteX4" fmla="*/ 0 w 2194442"/>
                  <a:gd name="connsiteY4" fmla="*/ 374400 h 374400"/>
                  <a:gd name="connsiteX5" fmla="*/ 0 w 2194442"/>
                  <a:gd name="connsiteY5" fmla="*/ 0 h 37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4442" h="374400">
                    <a:moveTo>
                      <a:pt x="0" y="0"/>
                    </a:moveTo>
                    <a:lnTo>
                      <a:pt x="2007242" y="0"/>
                    </a:lnTo>
                    <a:lnTo>
                      <a:pt x="2194442" y="187200"/>
                    </a:lnTo>
                    <a:lnTo>
                      <a:pt x="2007242" y="374400"/>
                    </a:lnTo>
                    <a:lnTo>
                      <a:pt x="0" y="3744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3A5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92456" tIns="52832" rIns="186056" bIns="52832" spcCol="1270" anchor="ctr"/>
              <a:lstStyle/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16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Дошкольное</a:t>
                </a:r>
                <a:endParaRPr lang="ru-RU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Полилиния 23"/>
              <p:cNvSpPr/>
              <p:nvPr/>
            </p:nvSpPr>
            <p:spPr bwMode="auto">
              <a:xfrm>
                <a:off x="263704" y="1926353"/>
                <a:ext cx="1788016" cy="4671000"/>
              </a:xfrm>
              <a:custGeom>
                <a:avLst/>
                <a:gdLst>
                  <a:gd name="connsiteX0" fmla="*/ 0 w 1978490"/>
                  <a:gd name="connsiteY0" fmla="*/ 0 h 4381727"/>
                  <a:gd name="connsiteX1" fmla="*/ 1978490 w 1978490"/>
                  <a:gd name="connsiteY1" fmla="*/ 0 h 4381727"/>
                  <a:gd name="connsiteX2" fmla="*/ 1978490 w 1978490"/>
                  <a:gd name="connsiteY2" fmla="*/ 4381727 h 4381727"/>
                  <a:gd name="connsiteX3" fmla="*/ 0 w 1978490"/>
                  <a:gd name="connsiteY3" fmla="*/ 4381727 h 4381727"/>
                  <a:gd name="connsiteX4" fmla="*/ 0 w 1978490"/>
                  <a:gd name="connsiteY4" fmla="*/ 0 h 438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8490" h="4381727">
                    <a:moveTo>
                      <a:pt x="0" y="0"/>
                    </a:moveTo>
                    <a:lnTo>
                      <a:pt x="1978490" y="0"/>
                    </a:lnTo>
                    <a:lnTo>
                      <a:pt x="1978490" y="4381727"/>
                    </a:lnTo>
                    <a:lnTo>
                      <a:pt x="0" y="43817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6000" tIns="74676" rIns="36000" bIns="112014" spcCol="1270" anchor="ctr"/>
              <a:lstStyle/>
              <a:p>
                <a:pPr marL="114300" lvl="1" indent="-114300" defTabSz="622300">
                  <a:spcAft>
                    <a:spcPct val="15000"/>
                  </a:spcAft>
                  <a:defRPr/>
                </a:pPr>
                <a:endParaRPr lang="ru-RU" sz="13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Полилиния 24"/>
              <p:cNvSpPr/>
              <p:nvPr/>
            </p:nvSpPr>
            <p:spPr bwMode="auto">
              <a:xfrm>
                <a:off x="1953823" y="1353235"/>
                <a:ext cx="2210254" cy="408811"/>
              </a:xfrm>
              <a:custGeom>
                <a:avLst/>
                <a:gdLst>
                  <a:gd name="connsiteX0" fmla="*/ 0 w 1978490"/>
                  <a:gd name="connsiteY0" fmla="*/ 0 h 374400"/>
                  <a:gd name="connsiteX1" fmla="*/ 1791290 w 1978490"/>
                  <a:gd name="connsiteY1" fmla="*/ 0 h 374400"/>
                  <a:gd name="connsiteX2" fmla="*/ 1978490 w 1978490"/>
                  <a:gd name="connsiteY2" fmla="*/ 187200 h 374400"/>
                  <a:gd name="connsiteX3" fmla="*/ 1791290 w 1978490"/>
                  <a:gd name="connsiteY3" fmla="*/ 374400 h 374400"/>
                  <a:gd name="connsiteX4" fmla="*/ 0 w 1978490"/>
                  <a:gd name="connsiteY4" fmla="*/ 374400 h 374400"/>
                  <a:gd name="connsiteX5" fmla="*/ 0 w 1978490"/>
                  <a:gd name="connsiteY5" fmla="*/ 0 h 37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8490" h="374400">
                    <a:moveTo>
                      <a:pt x="0" y="0"/>
                    </a:moveTo>
                    <a:lnTo>
                      <a:pt x="1791290" y="0"/>
                    </a:lnTo>
                    <a:lnTo>
                      <a:pt x="1978490" y="187200"/>
                    </a:lnTo>
                    <a:lnTo>
                      <a:pt x="1791290" y="374400"/>
                    </a:lnTo>
                    <a:lnTo>
                      <a:pt x="0" y="3744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3A5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92456" tIns="52832" rIns="186056" bIns="52832" spcCol="1270" anchor="ctr"/>
              <a:lstStyle/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Начальное общее</a:t>
                </a:r>
                <a:endParaRPr lang="ru-RU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Полилиния 25"/>
              <p:cNvSpPr/>
              <p:nvPr/>
            </p:nvSpPr>
            <p:spPr bwMode="auto">
              <a:xfrm>
                <a:off x="2051720" y="1844199"/>
                <a:ext cx="2001261" cy="4751196"/>
              </a:xfrm>
              <a:custGeom>
                <a:avLst/>
                <a:gdLst>
                  <a:gd name="connsiteX0" fmla="*/ 0 w 1978490"/>
                  <a:gd name="connsiteY0" fmla="*/ 0 h 4381727"/>
                  <a:gd name="connsiteX1" fmla="*/ 1978490 w 1978490"/>
                  <a:gd name="connsiteY1" fmla="*/ 0 h 4381727"/>
                  <a:gd name="connsiteX2" fmla="*/ 1978490 w 1978490"/>
                  <a:gd name="connsiteY2" fmla="*/ 4381727 h 4381727"/>
                  <a:gd name="connsiteX3" fmla="*/ 0 w 1978490"/>
                  <a:gd name="connsiteY3" fmla="*/ 4381727 h 4381727"/>
                  <a:gd name="connsiteX4" fmla="*/ 0 w 1978490"/>
                  <a:gd name="connsiteY4" fmla="*/ 0 h 438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8490" h="4381727">
                    <a:moveTo>
                      <a:pt x="0" y="0"/>
                    </a:moveTo>
                    <a:lnTo>
                      <a:pt x="1978490" y="0"/>
                    </a:lnTo>
                    <a:lnTo>
                      <a:pt x="1978490" y="4381727"/>
                    </a:lnTo>
                    <a:lnTo>
                      <a:pt x="0" y="43817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6000" tIns="64008" rIns="36000" bIns="96012" spcCol="1270"/>
              <a:lstStyle/>
              <a:p>
                <a:pPr marL="114300" lvl="1" indent="-114300" defTabSz="533400">
                  <a:spcAft>
                    <a:spcPct val="15000"/>
                  </a:spcAft>
                  <a:defRPr/>
                </a:pPr>
                <a:endParaRPr lang="ru-RU" sz="1300" dirty="0"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spcAft>
                    <a:spcPct val="15000"/>
                  </a:spcAft>
                  <a:defRPr/>
                </a:pPr>
                <a:endParaRPr lang="ru-RU" sz="13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Полилиния 26"/>
              <p:cNvSpPr/>
              <p:nvPr/>
            </p:nvSpPr>
            <p:spPr bwMode="auto">
              <a:xfrm>
                <a:off x="4068646" y="1298466"/>
                <a:ext cx="2288884" cy="408811"/>
              </a:xfrm>
              <a:custGeom>
                <a:avLst/>
                <a:gdLst>
                  <a:gd name="connsiteX0" fmla="*/ 0 w 1978490"/>
                  <a:gd name="connsiteY0" fmla="*/ 0 h 374400"/>
                  <a:gd name="connsiteX1" fmla="*/ 1791290 w 1978490"/>
                  <a:gd name="connsiteY1" fmla="*/ 0 h 374400"/>
                  <a:gd name="connsiteX2" fmla="*/ 1978490 w 1978490"/>
                  <a:gd name="connsiteY2" fmla="*/ 187200 h 374400"/>
                  <a:gd name="connsiteX3" fmla="*/ 1791290 w 1978490"/>
                  <a:gd name="connsiteY3" fmla="*/ 374400 h 374400"/>
                  <a:gd name="connsiteX4" fmla="*/ 0 w 1978490"/>
                  <a:gd name="connsiteY4" fmla="*/ 374400 h 374400"/>
                  <a:gd name="connsiteX5" fmla="*/ 0 w 1978490"/>
                  <a:gd name="connsiteY5" fmla="*/ 0 h 37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8490" h="374400">
                    <a:moveTo>
                      <a:pt x="0" y="0"/>
                    </a:moveTo>
                    <a:lnTo>
                      <a:pt x="1791290" y="0"/>
                    </a:lnTo>
                    <a:lnTo>
                      <a:pt x="1978490" y="187200"/>
                    </a:lnTo>
                    <a:lnTo>
                      <a:pt x="1791290" y="374400"/>
                    </a:lnTo>
                    <a:lnTo>
                      <a:pt x="0" y="3744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3A5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92456" tIns="52832" rIns="186056" bIns="52832" spcCol="1270" anchor="ctr"/>
              <a:lstStyle/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Основное общее</a:t>
                </a:r>
                <a:endParaRPr lang="ru-RU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Полилиния 27"/>
              <p:cNvSpPr/>
              <p:nvPr/>
            </p:nvSpPr>
            <p:spPr bwMode="auto">
              <a:xfrm>
                <a:off x="4052981" y="1762045"/>
                <a:ext cx="2290624" cy="4835307"/>
              </a:xfrm>
              <a:custGeom>
                <a:avLst/>
                <a:gdLst>
                  <a:gd name="connsiteX0" fmla="*/ 0 w 1978490"/>
                  <a:gd name="connsiteY0" fmla="*/ 0 h 4381727"/>
                  <a:gd name="connsiteX1" fmla="*/ 1978490 w 1978490"/>
                  <a:gd name="connsiteY1" fmla="*/ 0 h 4381727"/>
                  <a:gd name="connsiteX2" fmla="*/ 1978490 w 1978490"/>
                  <a:gd name="connsiteY2" fmla="*/ 4381727 h 4381727"/>
                  <a:gd name="connsiteX3" fmla="*/ 0 w 1978490"/>
                  <a:gd name="connsiteY3" fmla="*/ 4381727 h 4381727"/>
                  <a:gd name="connsiteX4" fmla="*/ 0 w 1978490"/>
                  <a:gd name="connsiteY4" fmla="*/ 0 h 438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8490" h="4381727">
                    <a:moveTo>
                      <a:pt x="0" y="0"/>
                    </a:moveTo>
                    <a:lnTo>
                      <a:pt x="1978490" y="0"/>
                    </a:lnTo>
                    <a:lnTo>
                      <a:pt x="1978490" y="4381727"/>
                    </a:lnTo>
                    <a:lnTo>
                      <a:pt x="0" y="43817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6000" tIns="69342" rIns="36000" bIns="104013" spcCol="1270"/>
              <a:lstStyle/>
              <a:p>
                <a:pPr marL="114300" lvl="1" indent="-114300" defTabSz="577850">
                  <a:spcAft>
                    <a:spcPct val="15000"/>
                  </a:spcAft>
                  <a:buFontTx/>
                  <a:buChar char="••"/>
                  <a:defRPr/>
                </a:pPr>
                <a:endParaRPr lang="ru-RU" sz="1300" dirty="0"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77850">
                  <a:spcAft>
                    <a:spcPct val="15000"/>
                  </a:spcAft>
                  <a:buFontTx/>
                  <a:buChar char="••"/>
                  <a:defRPr/>
                </a:pPr>
                <a:endParaRPr lang="ru-RU" sz="1300" dirty="0"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77850">
                  <a:spcAft>
                    <a:spcPct val="15000"/>
                  </a:spcAft>
                  <a:buFontTx/>
                  <a:buChar char="••"/>
                  <a:defRPr/>
                </a:pPr>
                <a:endParaRPr lang="ru-RU" sz="1300" dirty="0"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77850">
                  <a:spcAft>
                    <a:spcPct val="15000"/>
                  </a:spcAft>
                  <a:buFontTx/>
                  <a:buChar char="••"/>
                  <a:defRPr/>
                </a:pPr>
                <a:endParaRPr lang="ru-RU" sz="1300" dirty="0"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77850">
                  <a:spcAft>
                    <a:spcPct val="15000"/>
                  </a:spcAft>
                  <a:buFontTx/>
                  <a:buChar char="••"/>
                  <a:defRPr/>
                </a:pPr>
                <a:endParaRPr lang="ru-RU" sz="1300" dirty="0"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77850">
                  <a:spcAft>
                    <a:spcPct val="15000"/>
                  </a:spcAft>
                  <a:buFontTx/>
                  <a:buChar char="••"/>
                  <a:defRPr/>
                </a:pPr>
                <a:endParaRPr lang="ru-RU" sz="13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Полилиния 28"/>
              <p:cNvSpPr/>
              <p:nvPr/>
            </p:nvSpPr>
            <p:spPr bwMode="auto">
              <a:xfrm>
                <a:off x="6373195" y="1196753"/>
                <a:ext cx="2447277" cy="408811"/>
              </a:xfrm>
              <a:custGeom>
                <a:avLst/>
                <a:gdLst>
                  <a:gd name="connsiteX0" fmla="*/ 0 w 1978490"/>
                  <a:gd name="connsiteY0" fmla="*/ 0 h 374400"/>
                  <a:gd name="connsiteX1" fmla="*/ 1791290 w 1978490"/>
                  <a:gd name="connsiteY1" fmla="*/ 0 h 374400"/>
                  <a:gd name="connsiteX2" fmla="*/ 1978490 w 1978490"/>
                  <a:gd name="connsiteY2" fmla="*/ 187200 h 374400"/>
                  <a:gd name="connsiteX3" fmla="*/ 1791290 w 1978490"/>
                  <a:gd name="connsiteY3" fmla="*/ 374400 h 374400"/>
                  <a:gd name="connsiteX4" fmla="*/ 0 w 1978490"/>
                  <a:gd name="connsiteY4" fmla="*/ 374400 h 374400"/>
                  <a:gd name="connsiteX5" fmla="*/ 0 w 1978490"/>
                  <a:gd name="connsiteY5" fmla="*/ 0 h 37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8490" h="374400">
                    <a:moveTo>
                      <a:pt x="0" y="0"/>
                    </a:moveTo>
                    <a:lnTo>
                      <a:pt x="1791290" y="0"/>
                    </a:lnTo>
                    <a:lnTo>
                      <a:pt x="1978490" y="187200"/>
                    </a:lnTo>
                    <a:lnTo>
                      <a:pt x="1791290" y="374400"/>
                    </a:lnTo>
                    <a:lnTo>
                      <a:pt x="0" y="3744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3A5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92456" tIns="52832" rIns="186056" bIns="52832" spcCol="1270" anchor="ctr"/>
              <a:lstStyle/>
              <a:p>
                <a:pPr algn="ctr" defTabSz="5778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16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Среднее общее</a:t>
                </a:r>
                <a:endParaRPr lang="ru-RU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Полилиния 29"/>
              <p:cNvSpPr/>
              <p:nvPr/>
            </p:nvSpPr>
            <p:spPr bwMode="auto">
              <a:xfrm>
                <a:off x="6343605" y="1677937"/>
                <a:ext cx="2447277" cy="4919416"/>
              </a:xfrm>
              <a:custGeom>
                <a:avLst/>
                <a:gdLst>
                  <a:gd name="connsiteX0" fmla="*/ 0 w 1978490"/>
                  <a:gd name="connsiteY0" fmla="*/ 0 h 4381727"/>
                  <a:gd name="connsiteX1" fmla="*/ 1978490 w 1978490"/>
                  <a:gd name="connsiteY1" fmla="*/ 0 h 4381727"/>
                  <a:gd name="connsiteX2" fmla="*/ 1978490 w 1978490"/>
                  <a:gd name="connsiteY2" fmla="*/ 4381727 h 4381727"/>
                  <a:gd name="connsiteX3" fmla="*/ 0 w 1978490"/>
                  <a:gd name="connsiteY3" fmla="*/ 4381727 h 4381727"/>
                  <a:gd name="connsiteX4" fmla="*/ 0 w 1978490"/>
                  <a:gd name="connsiteY4" fmla="*/ 0 h 438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8490" h="4381727">
                    <a:moveTo>
                      <a:pt x="0" y="0"/>
                    </a:moveTo>
                    <a:lnTo>
                      <a:pt x="1978490" y="0"/>
                    </a:lnTo>
                    <a:lnTo>
                      <a:pt x="1978490" y="4381727"/>
                    </a:lnTo>
                    <a:lnTo>
                      <a:pt x="0" y="43817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36000" tIns="64008" rIns="36000" bIns="96012" spcCol="1270"/>
              <a:lstStyle/>
              <a:p>
                <a:pPr marL="114300" lvl="1" indent="-114300" defTabSz="533400">
                  <a:spcAft>
                    <a:spcPct val="15000"/>
                  </a:spcAft>
                  <a:defRPr/>
                </a:pPr>
                <a:r>
                  <a:rPr lang="ru-RU" sz="1300" dirty="0">
                    <a:latin typeface="Arial" pitchFamily="34" charset="0"/>
                    <a:cs typeface="Arial" pitchFamily="34" charset="0"/>
                  </a:rPr>
                  <a:t/>
                </a:r>
                <a:br>
                  <a:rPr lang="ru-RU" sz="1300" dirty="0">
                    <a:latin typeface="Arial" pitchFamily="34" charset="0"/>
                    <a:cs typeface="Arial" pitchFamily="34" charset="0"/>
                  </a:rPr>
                </a:br>
                <a:endParaRPr lang="ru-RU" sz="13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323528" y="5661248"/>
              <a:ext cx="8356872" cy="288032"/>
            </a:xfrm>
            <a:prstGeom prst="rect">
              <a:avLst/>
            </a:prstGeom>
            <a:solidFill>
              <a:srgbClr val="0073A5"/>
            </a:solidFill>
            <a:ln w="6350"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2456" tIns="52832" rIns="186056" bIns="52832" spcCol="1270" anchor="t"/>
            <a:lstStyle/>
            <a:p>
              <a:pPr algn="ctr" defTabSz="577850">
                <a:lnSpc>
                  <a:spcPct val="80000"/>
                </a:lnSpc>
                <a:defRPr/>
              </a:pPr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Программы внеурочной деятельности и дополнительного образования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3528" y="5157191"/>
              <a:ext cx="1656184" cy="4142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Физическое развитие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23528" y="4468569"/>
              <a:ext cx="1656184" cy="6425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Художественно-эстетическое развитие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23528" y="3933055"/>
              <a:ext cx="1656184" cy="448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Речевое развитие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23528" y="3218487"/>
              <a:ext cx="1656184" cy="6425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Социально-коммуникативное </a:t>
              </a:r>
              <a:r>
                <a:rPr lang="ru-RU" sz="12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развитие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3528" y="1760928"/>
              <a:ext cx="1656184" cy="1376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Познавательное развитие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123728" y="5157191"/>
              <a:ext cx="1838371" cy="4142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Физическая культура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052981" y="5157191"/>
              <a:ext cx="4627418" cy="4142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Физическая культура и ОБЖ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123727" y="4442623"/>
              <a:ext cx="6556671" cy="6425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Искусство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123728" y="3916524"/>
              <a:ext cx="6556672" cy="448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Филология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123728" y="2577948"/>
              <a:ext cx="1883490" cy="12830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Естествознание и</a:t>
              </a:r>
            </a:p>
            <a:p>
              <a:pPr algn="ctr">
                <a:defRPr/>
              </a:pPr>
              <a:r>
                <a:rPr lang="ru-RU" sz="14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 обществознание (окружающий мир)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084848" y="3220508"/>
              <a:ext cx="4617718" cy="64053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Общественные науки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123728" y="1674173"/>
              <a:ext cx="6556672" cy="4586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Математика и информатика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123728" y="2132855"/>
              <a:ext cx="6556671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Технология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084848" y="2591357"/>
              <a:ext cx="4595552" cy="549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Естественные науки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23528" y="6044940"/>
              <a:ext cx="8379038" cy="2643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2456" tIns="52832" rIns="186056" bIns="52832" spcCol="1270" anchor="t"/>
            <a:lstStyle/>
            <a:p>
              <a:pPr algn="ctr" defTabSz="577850">
                <a:lnSpc>
                  <a:spcPct val="80000"/>
                </a:lnSpc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Система управления образовательным процессом – </a:t>
              </a:r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</a:t>
              </a:r>
              <a:r>
                <a:rPr lang="ru-RU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 S</a:t>
              </a:r>
              <a:endPara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483555" y="3755792"/>
              <a:ext cx="1212234" cy="4186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ОДНК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229600" cy="941033"/>
          </a:xfrm>
        </p:spPr>
        <p:txBody>
          <a:bodyPr>
            <a:normAutofit fontScale="90000"/>
          </a:bodyPr>
          <a:lstStyle/>
          <a:p>
            <a:pPr lv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Российская школа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XXI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века</a:t>
            </a:r>
            <a:b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428736"/>
            <a:ext cx="8868792" cy="591029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Школа</a:t>
            </a:r>
            <a:r>
              <a:rPr lang="ru-RU" altLang="ru-RU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формирования идентичности гражданина России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Школа</a:t>
            </a:r>
            <a:r>
              <a:rPr lang="ru-RU" altLang="ru-RU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доверия, миролюбия, диалога культур и психологического комфорта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Школа</a:t>
            </a:r>
            <a:r>
              <a:rPr lang="ru-RU" altLang="ru-RU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успешной социализации личности и развития инновационного потенциала России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Школа</a:t>
            </a:r>
            <a:r>
              <a:rPr lang="ru-RU" altLang="ru-RU" sz="2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мотивации  личности к познанию, творчеству и </a:t>
            </a:r>
            <a:r>
              <a:rPr lang="ru-RU" alt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труду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Школа</a:t>
            </a:r>
            <a:r>
              <a:rPr lang="ru-RU" altLang="ru-RU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вариативного образования, поддержки индивидуального развития обучающихся</a:t>
            </a:r>
          </a:p>
          <a:p>
            <a:pPr eaLnBrk="1" hangingPunct="1"/>
            <a:r>
              <a:rPr lang="ru-RU" alt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Школа</a:t>
            </a:r>
            <a:r>
              <a:rPr lang="ru-RU" alt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выявления, поддержки, и сопровождения одаренности</a:t>
            </a:r>
          </a:p>
          <a:p>
            <a:pPr eaLnBrk="1" hangingPunct="1"/>
            <a:r>
              <a:rPr lang="ru-RU" alt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Школа</a:t>
            </a:r>
            <a:r>
              <a:rPr lang="ru-RU" altLang="ru-RU" sz="2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интеграции детей с ограниченными возможностями и проблемами в обучении в современное общество</a:t>
            </a:r>
          </a:p>
          <a:p>
            <a:pPr eaLnBrk="1" hangingPunct="1"/>
            <a:r>
              <a:rPr lang="ru-RU" alt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Школа</a:t>
            </a:r>
            <a:r>
              <a:rPr lang="ru-RU" alt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предупреждения и профилактики социальных рисков</a:t>
            </a:r>
          </a:p>
          <a:p>
            <a:pPr eaLnBrk="1" hangingPunct="1"/>
            <a:r>
              <a:rPr lang="ru-RU" alt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Школа</a:t>
            </a:r>
            <a:r>
              <a:rPr lang="ru-RU" altLang="ru-RU" sz="24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формирования здорового и безопасного образа жизни</a:t>
            </a:r>
          </a:p>
          <a:p>
            <a:pPr eaLnBrk="1" hangingPunct="1">
              <a:lnSpc>
                <a:spcPct val="80000"/>
              </a:lnSpc>
            </a:pPr>
            <a:endParaRPr lang="ru-RU" altLang="ru-RU" sz="2400" dirty="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2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72652" y="4312444"/>
            <a:ext cx="7950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Воспитание, Образование</a:t>
            </a:r>
          </a:p>
          <a:p>
            <a:pPr algn="ctr"/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дети 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Их будущее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://artkvt.ru/uploads/blog/2906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09" y="300831"/>
            <a:ext cx="7086600" cy="40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6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476500"/>
            <a:ext cx="7416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Заголовок 1"/>
          <p:cNvSpPr>
            <a:spLocks noGrp="1"/>
          </p:cNvSpPr>
          <p:nvPr>
            <p:ph type="title"/>
          </p:nvPr>
        </p:nvSpPr>
        <p:spPr>
          <a:xfrm>
            <a:off x="2124075" y="2636838"/>
            <a:ext cx="7019925" cy="1368425"/>
          </a:xfrm>
        </p:spPr>
        <p:txBody>
          <a:bodyPr/>
          <a:lstStyle/>
          <a:p>
            <a:pPr algn="l" eaLnBrk="1" hangingPunct="1"/>
            <a:r>
              <a:rPr lang="ru-RU" altLang="ru-RU" b="1" dirty="0">
                <a:solidFill>
                  <a:schemeClr val="bg1"/>
                </a:solidFill>
              </a:rPr>
              <a:t>Спасибо за внимание!</a:t>
            </a:r>
          </a:p>
        </p:txBody>
      </p:sp>
      <p:pic>
        <p:nvPicPr>
          <p:cNvPr id="52228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1643050"/>
            <a:ext cx="3179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4498975" y="4267200"/>
            <a:ext cx="444182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750"/>
              </a:spcBef>
              <a:buClr>
                <a:srgbClr val="165C6A"/>
              </a:buClr>
              <a:buFont typeface="Wingdings" charset="2"/>
              <a:buNone/>
            </a:pPr>
            <a:r>
              <a:rPr lang="en-US" altLang="ru-RU" sz="2000" dirty="0">
                <a:solidFill>
                  <a:srgbClr val="7F7F7F"/>
                </a:solidFill>
                <a:latin typeface="Calibri" charset="0"/>
                <a:hlinkClick r:id="rId4"/>
              </a:rPr>
              <a:t>www.mob-edu.ru</a:t>
            </a:r>
            <a:r>
              <a:rPr lang="en-US" altLang="ru-RU" sz="2000" dirty="0">
                <a:solidFill>
                  <a:srgbClr val="7F7F7F"/>
                </a:solidFill>
                <a:latin typeface="Calibri" charset="0"/>
              </a:rPr>
              <a:t> </a:t>
            </a:r>
          </a:p>
          <a:p>
            <a:pPr algn="r" eaLnBrk="1" hangingPunct="1">
              <a:lnSpc>
                <a:spcPct val="90000"/>
              </a:lnSpc>
              <a:spcBef>
                <a:spcPts val="750"/>
              </a:spcBef>
              <a:buClr>
                <a:srgbClr val="165C6A"/>
              </a:buClr>
              <a:buFont typeface="Wingdings" charset="2"/>
              <a:buNone/>
            </a:pPr>
            <a:r>
              <a:rPr lang="ru-RU" altLang="ru-RU" sz="2000" dirty="0" smtClean="0">
                <a:solidFill>
                  <a:srgbClr val="7F7F7F"/>
                </a:solidFill>
                <a:latin typeface="Calibri" charset="0"/>
              </a:rPr>
              <a:t>Сущевский Вал., </a:t>
            </a:r>
            <a:r>
              <a:rPr lang="ru-RU" altLang="ru-RU" sz="2000" dirty="0">
                <a:solidFill>
                  <a:srgbClr val="7F7F7F"/>
                </a:solidFill>
                <a:latin typeface="Calibri" charset="0"/>
              </a:rPr>
              <a:t>д. </a:t>
            </a:r>
            <a:r>
              <a:rPr lang="ru-RU" altLang="ru-RU" sz="2000" dirty="0" smtClean="0">
                <a:solidFill>
                  <a:srgbClr val="7F7F7F"/>
                </a:solidFill>
                <a:latin typeface="Calibri" charset="0"/>
              </a:rPr>
              <a:t>16, </a:t>
            </a:r>
            <a:r>
              <a:rPr lang="ru-RU" altLang="ru-RU" sz="2000" dirty="0">
                <a:solidFill>
                  <a:srgbClr val="7F7F7F"/>
                </a:solidFill>
                <a:latin typeface="Calibri" charset="0"/>
              </a:rPr>
              <a:t>стр. 4</a:t>
            </a:r>
            <a:r>
              <a:rPr lang="ru-RU" altLang="ru-RU" sz="2000" smtClean="0">
                <a:solidFill>
                  <a:srgbClr val="7F7F7F"/>
                </a:solidFill>
                <a:latin typeface="Calibri" charset="0"/>
              </a:rPr>
              <a:t>, </a:t>
            </a:r>
            <a:endParaRPr lang="en-US" altLang="ru-RU" sz="2000" dirty="0">
              <a:solidFill>
                <a:srgbClr val="7F7F7F"/>
              </a:solidFill>
              <a:latin typeface="Calibri" charset="0"/>
            </a:endParaRPr>
          </a:p>
          <a:p>
            <a:pPr algn="r" eaLnBrk="1" hangingPunct="1">
              <a:lnSpc>
                <a:spcPct val="90000"/>
              </a:lnSpc>
              <a:spcBef>
                <a:spcPts val="750"/>
              </a:spcBef>
              <a:buClr>
                <a:srgbClr val="165C6A"/>
              </a:buClr>
              <a:buFont typeface="Wingdings" charset="2"/>
              <a:buNone/>
            </a:pPr>
            <a:r>
              <a:rPr lang="ru-RU" altLang="ru-RU" sz="2000" dirty="0">
                <a:solidFill>
                  <a:srgbClr val="7F7F7F"/>
                </a:solidFill>
                <a:latin typeface="Calibri" charset="0"/>
              </a:rPr>
              <a:t>г. Москва, </a:t>
            </a:r>
            <a:r>
              <a:rPr lang="ru-RU" altLang="ru-RU" sz="2000" dirty="0" smtClean="0">
                <a:solidFill>
                  <a:srgbClr val="7F7F7F"/>
                </a:solidFill>
                <a:latin typeface="Calibri" charset="0"/>
              </a:rPr>
              <a:t>127018</a:t>
            </a:r>
            <a:endParaRPr lang="ru-RU" altLang="ru-RU" sz="2000" dirty="0">
              <a:solidFill>
                <a:srgbClr val="7F7F7F"/>
              </a:solidFill>
              <a:latin typeface="Calibri" charset="0"/>
            </a:endParaRPr>
          </a:p>
          <a:p>
            <a:pPr algn="r" eaLnBrk="1" hangingPunct="1">
              <a:lnSpc>
                <a:spcPct val="90000"/>
              </a:lnSpc>
              <a:spcBef>
                <a:spcPts val="750"/>
              </a:spcBef>
              <a:buClr>
                <a:srgbClr val="165C6A"/>
              </a:buClr>
              <a:buFont typeface="Wingdings" charset="2"/>
              <a:buNone/>
            </a:pPr>
            <a:endParaRPr lang="ru-RU" altLang="ru-RU" sz="2000" dirty="0">
              <a:latin typeface="Calibri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18" y="1428736"/>
            <a:ext cx="1306796" cy="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8786874" cy="319991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Человеческий капитал возникает на стыке экономики, психологии и социологии, демонстрирует взаимосвязь культуры, </a:t>
            </a:r>
            <a:r>
              <a:rPr lang="ru-RU" dirty="0" err="1" smtClean="0">
                <a:solidFill>
                  <a:srgbClr val="002060"/>
                </a:solidFill>
              </a:rPr>
              <a:t>гуманизации</a:t>
            </a:r>
            <a:r>
              <a:rPr lang="ru-RU" dirty="0" smtClean="0">
                <a:solidFill>
                  <a:srgbClr val="002060"/>
                </a:solidFill>
              </a:rPr>
              <a:t> общества, мощи государства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и качества жизни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8A7D6-66D7-4227-A33F-A82DB93FA1DD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57290" y="357166"/>
            <a:ext cx="5909050" cy="718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7" tIns="35717" rIns="35717" bIns="35717" numCol="1" spcCol="26788" rtlCol="0" anchor="ctr">
            <a:spAutoFit/>
          </a:bodyPr>
          <a:lstStyle/>
          <a:p>
            <a:r>
              <a:rPr lang="ru-RU" sz="4200" b="1" dirty="0">
                <a:solidFill>
                  <a:srgbClr val="0070C0"/>
                </a:solidFill>
              </a:rPr>
              <a:t>Новая роль образования</a:t>
            </a:r>
          </a:p>
        </p:txBody>
      </p:sp>
      <p:pic>
        <p:nvPicPr>
          <p:cNvPr id="8" name="Picture 2" descr="http://smenaplus.ru/wp-content/uploads/2016/12/%D0%BD%D0%B0-%D0%B3%D0%BB%D0%B0%D0%B2%D0%BD%D1%83%D1%8E-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8"/>
            <a:ext cx="9144000" cy="3357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5373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1986</TotalTime>
  <Words>6240</Words>
  <Application>Microsoft Office PowerPoint</Application>
  <PresentationFormat>Экран (4:3)</PresentationFormat>
  <Paragraphs>959</Paragraphs>
  <Slides>83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83</vt:i4>
      </vt:variant>
    </vt:vector>
  </HeadingPairs>
  <TitlesOfParts>
    <vt:vector size="86" baseType="lpstr">
      <vt:lpstr>Тема Office</vt:lpstr>
      <vt:lpstr>1_Специальное оформление</vt:lpstr>
      <vt:lpstr>Специальное оформление</vt:lpstr>
      <vt:lpstr>Презентация PowerPoint</vt:lpstr>
      <vt:lpstr>     </vt:lpstr>
      <vt:lpstr>Презентация PowerPoint</vt:lpstr>
      <vt:lpstr>Сетевое общество – новая культура</vt:lpstr>
      <vt:lpstr>Культура сетевого общества </vt:lpstr>
      <vt:lpstr>Тенденции развития сетевой культуры</vt:lpstr>
      <vt:lpstr>Этика, мораль и нравственность  в сетевом  обществе</vt:lpstr>
      <vt:lpstr>Презентация PowerPoint</vt:lpstr>
      <vt:lpstr>Презентация PowerPoint</vt:lpstr>
      <vt:lpstr>Презентация PowerPoint</vt:lpstr>
      <vt:lpstr>Информационно-образовательная среда</vt:lpstr>
      <vt:lpstr>Презентация PowerPoint</vt:lpstr>
      <vt:lpstr>Презентация PowerPoint</vt:lpstr>
      <vt:lpstr>Сетевое  общество</vt:lpstr>
      <vt:lpstr>Прогнозы футурологов, которые свершились в 2016 г. </vt:lpstr>
      <vt:lpstr>Четвертая промышленная революция </vt:lpstr>
      <vt:lpstr>Четвертая промышленная революция</vt:lpstr>
      <vt:lpstr>Четвертая промышленная революция</vt:lpstr>
      <vt:lpstr>Презентация PowerPoint</vt:lpstr>
      <vt:lpstr>Презентация PowerPoint</vt:lpstr>
      <vt:lpstr>Презентация PowerPoint</vt:lpstr>
      <vt:lpstr>Презентация PowerPoint</vt:lpstr>
      <vt:lpstr> Современные дети  </vt:lpstr>
      <vt:lpstr>Сетевое поколение: изменения, определяемые новой социальной ситуацией развития</vt:lpstr>
      <vt:lpstr>Презентация PowerPoint</vt:lpstr>
      <vt:lpstr>Факторы, определяющие развитие образования</vt:lpstr>
      <vt:lpstr>Архитектура образования  и личностного развития</vt:lpstr>
      <vt:lpstr>Социальный статус образования</vt:lpstr>
      <vt:lpstr>Ключевые эффекты образования как  ведущей социальной деятельности  сетевого общества</vt:lpstr>
      <vt:lpstr>Идентичность личности  в сетевом обществе</vt:lpstr>
      <vt:lpstr>Черты сетевого поколения</vt:lpstr>
      <vt:lpstr>Сетевая идентичность</vt:lpstr>
      <vt:lpstr>Особенности образования XXIв.</vt:lpstr>
      <vt:lpstr>Презентация PowerPoint</vt:lpstr>
      <vt:lpstr>Презентация PowerPoint</vt:lpstr>
      <vt:lpstr>Информационно-образовательная среда Российской Федерации</vt:lpstr>
      <vt:lpstr>Цель современного российского образования</vt:lpstr>
      <vt:lpstr>Презентация PowerPoint</vt:lpstr>
      <vt:lpstr>Презентация PowerPoint</vt:lpstr>
      <vt:lpstr>Навыки и компетенции XXI века</vt:lpstr>
      <vt:lpstr>Презентация PowerPoint</vt:lpstr>
      <vt:lpstr>Cовременная образовательная  среда развития личности</vt:lpstr>
      <vt:lpstr>Российская школа XXI века</vt:lpstr>
      <vt:lpstr>  Триединство содержания общего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Понятие «Воспитание»</vt:lpstr>
      <vt:lpstr>Духовно-нравственное развитие и воспитание гражданина России</vt:lpstr>
      <vt:lpstr>Современный национальный воспитательный идеал</vt:lpstr>
      <vt:lpstr>Презентация PowerPoint</vt:lpstr>
      <vt:lpstr>Презентация PowerPoint</vt:lpstr>
      <vt:lpstr>Презентация PowerPoint</vt:lpstr>
      <vt:lpstr>Презентация PowerPoint</vt:lpstr>
      <vt:lpstr>Личностная культура</vt:lpstr>
      <vt:lpstr>Семейная культура</vt:lpstr>
      <vt:lpstr>Социальная культура</vt:lpstr>
      <vt:lpstr>Базовые национальные ценности</vt:lpstr>
      <vt:lpstr>Система базовых национальных ценностей</vt:lpstr>
      <vt:lpstr>Презентация PowerPoint</vt:lpstr>
      <vt:lpstr>Примерные результаты реализации программ воспитания и социализации</vt:lpstr>
      <vt:lpstr>    Воспитание в духовных и нравственных традициях многонационального народа России</vt:lpstr>
      <vt:lpstr>Презентация PowerPoint</vt:lpstr>
      <vt:lpstr>Презентация PowerPoint</vt:lpstr>
      <vt:lpstr>Новые задачи для учителя</vt:lpstr>
      <vt:lpstr>Портрет выпускника детского сада</vt:lpstr>
      <vt:lpstr>Портрет выпускника начальной школы</vt:lpstr>
      <vt:lpstr>Портрет выпускника основной школы</vt:lpstr>
      <vt:lpstr>Портрет выпускника школы </vt:lpstr>
      <vt:lpstr>ФГОС ОО         ПРОФСТАНДАРТ ПЕДАГОГА</vt:lpstr>
      <vt:lpstr>Состав профессиональной компетентности учителя</vt:lpstr>
      <vt:lpstr>Ученик и учение</vt:lpstr>
      <vt:lpstr>Образовательная среда</vt:lpstr>
      <vt:lpstr>Учение и оценивание</vt:lpstr>
      <vt:lpstr>Сотрудничество семьи, образовательной организации и местного сообщества</vt:lpstr>
      <vt:lpstr>Профессиональное развитие  и зона ответственности</vt:lpstr>
      <vt:lpstr>Развитие образовательной организации  и улучшение образовательной среды</vt:lpstr>
      <vt:lpstr>Система преемственных основных  и дополнительных </vt:lpstr>
      <vt:lpstr> Российская школа XXI века 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Матисова Ольга</dc:creator>
  <cp:lastModifiedBy>Князева Елена</cp:lastModifiedBy>
  <cp:revision>118</cp:revision>
  <cp:lastPrinted>2017-03-20T12:07:51Z</cp:lastPrinted>
  <dcterms:created xsi:type="dcterms:W3CDTF">2017-03-17T13:38:46Z</dcterms:created>
  <dcterms:modified xsi:type="dcterms:W3CDTF">2017-03-22T07:41:56Z</dcterms:modified>
</cp:coreProperties>
</file>