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4.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5.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49" r:id="rId9"/>
  </p:sldMasterIdLst>
  <p:sldIdLst>
    <p:sldId id="257" r:id="rId10"/>
    <p:sldId id="273" r:id="rId11"/>
    <p:sldId id="274" r:id="rId12"/>
    <p:sldId id="275" r:id="rId13"/>
    <p:sldId id="276" r:id="rId14"/>
    <p:sldId id="263" r:id="rId15"/>
    <p:sldId id="264" r:id="rId16"/>
    <p:sldId id="265" r:id="rId17"/>
    <p:sldId id="266" r:id="rId18"/>
    <p:sldId id="267" r:id="rId19"/>
    <p:sldId id="268" r:id="rId20"/>
    <p:sldId id="294" r:id="rId21"/>
    <p:sldId id="279" r:id="rId22"/>
    <p:sldId id="295" r:id="rId23"/>
    <p:sldId id="280" r:id="rId24"/>
    <p:sldId id="281" r:id="rId25"/>
    <p:sldId id="283" r:id="rId26"/>
    <p:sldId id="282" r:id="rId27"/>
    <p:sldId id="285" r:id="rId28"/>
    <p:sldId id="286" r:id="rId29"/>
    <p:sldId id="287" r:id="rId30"/>
    <p:sldId id="277" r:id="rId31"/>
    <p:sldId id="278" r:id="rId32"/>
    <p:sldId id="284" r:id="rId33"/>
    <p:sldId id="288" r:id="rId34"/>
    <p:sldId id="289" r:id="rId35"/>
    <p:sldId id="291" r:id="rId36"/>
    <p:sldId id="292" r:id="rId37"/>
    <p:sldId id="270" r:id="rId38"/>
    <p:sldId id="271" r:id="rId39"/>
    <p:sldId id="262" r:id="rId40"/>
    <p:sldId id="259" r:id="rId41"/>
    <p:sldId id="260" r:id="rId42"/>
    <p:sldId id="293"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9.xml"/><Relationship Id="rId1" Type="http://schemas.openxmlformats.org/officeDocument/2006/relationships/themeOverride" Target="../theme/themeOverride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1640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645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3114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4313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595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874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632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3977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050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2190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036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5084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9775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1735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3729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F99C6347-DB81-4B5E-A74B-A1E9D0069324}"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1"/>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8ACC7591-0F07-4F76-B718-D5D7AB5D715F}" type="slidenum">
              <a:rPr lang="ru-RU" altLang="ru-RU"/>
              <a:pPr>
                <a:defRPr/>
              </a:pPr>
              <a:t>‹#›</a:t>
            </a:fld>
            <a:endParaRPr lang="ru-RU" altLang="ru-RU"/>
          </a:p>
        </p:txBody>
      </p:sp>
    </p:spTree>
    <p:extLst>
      <p:ext uri="{BB962C8B-B14F-4D97-AF65-F5344CB8AC3E}">
        <p14:creationId xmlns:p14="http://schemas.microsoft.com/office/powerpoint/2010/main" val="3612415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CE651F92-F2F9-4A18-95C5-90964C374A67}"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solidFill>
                <a:srgbClr val="F0A22E">
                  <a:shade val="75000"/>
                </a:srgbClr>
              </a:solidFill>
            </a:endParaRPr>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967F36F0-3FA9-4931-A90F-3DDB0C1DDEC6}" type="slidenum">
              <a:rPr lang="ru-RU" altLang="ru-RU"/>
              <a:pPr>
                <a:defRPr/>
              </a:pPr>
              <a:t>‹#›</a:t>
            </a:fld>
            <a:endParaRPr lang="ru-RU" altLang="ru-RU"/>
          </a:p>
        </p:txBody>
      </p:sp>
    </p:spTree>
    <p:extLst>
      <p:ext uri="{BB962C8B-B14F-4D97-AF65-F5344CB8AC3E}">
        <p14:creationId xmlns:p14="http://schemas.microsoft.com/office/powerpoint/2010/main" val="2325774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3E58CD6E-E8D5-4E9D-8FA2-284640E24E04}"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10"/>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9" name="Номер слайда 15"/>
          <p:cNvSpPr>
            <a:spLocks noGrp="1"/>
          </p:cNvSpPr>
          <p:nvPr>
            <p:ph type="sldNum" sz="quarter" idx="12"/>
          </p:nvPr>
        </p:nvSpPr>
        <p:spPr/>
        <p:txBody>
          <a:bodyPr/>
          <a:lstStyle>
            <a:lvl1pPr>
              <a:defRPr/>
            </a:lvl1pPr>
          </a:lstStyle>
          <a:p>
            <a:pPr>
              <a:defRPr/>
            </a:pPr>
            <a:fld id="{E2C710C5-4E35-4D2A-AC89-35B15BCB0647}" type="slidenum">
              <a:rPr lang="ru-RU" altLang="ru-RU"/>
              <a:pPr>
                <a:defRPr/>
              </a:pPr>
              <a:t>‹#›</a:t>
            </a:fld>
            <a:endParaRPr lang="ru-RU" altLang="ru-RU"/>
          </a:p>
        </p:txBody>
      </p:sp>
    </p:spTree>
    <p:extLst>
      <p:ext uri="{BB962C8B-B14F-4D97-AF65-F5344CB8AC3E}">
        <p14:creationId xmlns:p14="http://schemas.microsoft.com/office/powerpoint/2010/main" val="2978191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414898A5-38D6-4839-9421-962D553EB458}"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AE62548-2EAE-4B09-B83B-8F5742FD7478}" type="slidenum">
              <a:rPr lang="ru-RU" altLang="ru-RU"/>
              <a:pPr>
                <a:defRPr/>
              </a:pPr>
              <a:t>‹#›</a:t>
            </a:fld>
            <a:endParaRPr lang="ru-RU" altLang="ru-RU"/>
          </a:p>
        </p:txBody>
      </p:sp>
    </p:spTree>
    <p:extLst>
      <p:ext uri="{BB962C8B-B14F-4D97-AF65-F5344CB8AC3E}">
        <p14:creationId xmlns:p14="http://schemas.microsoft.com/office/powerpoint/2010/main" val="2375505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6E84E2FF-E1A2-4633-92BF-06FC7C8A0584}" type="datetime1">
              <a:rPr lang="ru-RU">
                <a:solidFill>
                  <a:srgbClr val="F0A22E">
                    <a:shade val="75000"/>
                  </a:srgbClr>
                </a:solidFill>
              </a:rPr>
              <a:pPr>
                <a:defRPr/>
              </a:pPr>
              <a:t>25.08.2023</a:t>
            </a:fld>
            <a:endParaRPr lang="ru-RU">
              <a:solidFill>
                <a:srgbClr val="F0A22E">
                  <a:shade val="75000"/>
                </a:srgbClr>
              </a:solidFill>
            </a:endParaRPr>
          </a:p>
        </p:txBody>
      </p:sp>
      <p:sp>
        <p:nvSpPr>
          <p:cNvPr id="9" name="Нижний колонтитул 5"/>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DBB3F3C0-1505-4ACC-8BFD-0C872958C721}" type="slidenum">
              <a:rPr lang="ru-RU" altLang="ru-RU"/>
              <a:pPr>
                <a:defRPr/>
              </a:pPr>
              <a:t>‹#›</a:t>
            </a:fld>
            <a:endParaRPr lang="ru-RU" altLang="ru-RU"/>
          </a:p>
        </p:txBody>
      </p:sp>
    </p:spTree>
    <p:extLst>
      <p:ext uri="{BB962C8B-B14F-4D97-AF65-F5344CB8AC3E}">
        <p14:creationId xmlns:p14="http://schemas.microsoft.com/office/powerpoint/2010/main" val="4274640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F78757EB-1A11-499E-A956-35243F165878}" type="datetime1">
              <a:rPr lang="ru-RU">
                <a:solidFill>
                  <a:srgbClr val="F0A22E">
                    <a:shade val="75000"/>
                  </a:srgbClr>
                </a:solidFill>
              </a:rPr>
              <a:pPr>
                <a:defRPr/>
              </a:pPr>
              <a:t>25.08.2023</a:t>
            </a:fld>
            <a:endParaRPr lang="ru-RU">
              <a:solidFill>
                <a:srgbClr val="F0A22E">
                  <a:shade val="75000"/>
                </a:srgbClr>
              </a:solidFill>
            </a:endParaRPr>
          </a:p>
        </p:txBody>
      </p:sp>
      <p:sp>
        <p:nvSpPr>
          <p:cNvPr id="4"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A2A338FB-2FA6-4D82-87EA-C720F602664B}" type="slidenum">
              <a:rPr lang="ru-RU" altLang="ru-RU"/>
              <a:pPr>
                <a:defRPr/>
              </a:pPr>
              <a:t>‹#›</a:t>
            </a:fld>
            <a:endParaRPr lang="ru-RU" altLang="ru-RU"/>
          </a:p>
        </p:txBody>
      </p:sp>
    </p:spTree>
    <p:extLst>
      <p:ext uri="{BB962C8B-B14F-4D97-AF65-F5344CB8AC3E}">
        <p14:creationId xmlns:p14="http://schemas.microsoft.com/office/powerpoint/2010/main" val="1680297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94675AFA-4A28-4D7C-93A6-139BE5553443}" type="datetime1">
              <a:rPr lang="ru-RU">
                <a:solidFill>
                  <a:srgbClr val="F0A22E">
                    <a:shade val="75000"/>
                  </a:srgbClr>
                </a:solidFill>
              </a:rPr>
              <a:pPr>
                <a:defRPr/>
              </a:pPr>
              <a:t>25.08.2023</a:t>
            </a:fld>
            <a:endParaRPr lang="ru-RU">
              <a:solidFill>
                <a:srgbClr val="F0A22E">
                  <a:shade val="75000"/>
                </a:srgbClr>
              </a:solidFill>
            </a:endParaRPr>
          </a:p>
        </p:txBody>
      </p:sp>
      <p:sp>
        <p:nvSpPr>
          <p:cNvPr id="3" name="Нижний колонтитул 23"/>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4" name="Номер слайда 6"/>
          <p:cNvSpPr>
            <a:spLocks noGrp="1"/>
          </p:cNvSpPr>
          <p:nvPr>
            <p:ph type="sldNum" sz="quarter" idx="12"/>
          </p:nvPr>
        </p:nvSpPr>
        <p:spPr/>
        <p:txBody>
          <a:bodyPr/>
          <a:lstStyle>
            <a:lvl1pPr>
              <a:defRPr/>
            </a:lvl1pPr>
          </a:lstStyle>
          <a:p>
            <a:pPr>
              <a:defRPr/>
            </a:pPr>
            <a:fld id="{6C85AD8E-287F-431E-8567-713F15829AEA}" type="slidenum">
              <a:rPr lang="ru-RU" altLang="ru-RU"/>
              <a:pPr>
                <a:defRPr/>
              </a:pPr>
              <a:t>‹#›</a:t>
            </a:fld>
            <a:endParaRPr lang="ru-RU" altLang="ru-RU"/>
          </a:p>
        </p:txBody>
      </p:sp>
    </p:spTree>
    <p:extLst>
      <p:ext uri="{BB962C8B-B14F-4D97-AF65-F5344CB8AC3E}">
        <p14:creationId xmlns:p14="http://schemas.microsoft.com/office/powerpoint/2010/main" val="9698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4073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EE2E54BD-0791-4FD3-A41B-60937FD926BF}"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28"/>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8" name="Номер слайда 6"/>
          <p:cNvSpPr>
            <a:spLocks noGrp="1"/>
          </p:cNvSpPr>
          <p:nvPr>
            <p:ph type="sldNum" sz="quarter" idx="12"/>
          </p:nvPr>
        </p:nvSpPr>
        <p:spPr/>
        <p:txBody>
          <a:bodyPr/>
          <a:lstStyle>
            <a:lvl1pPr>
              <a:defRPr/>
            </a:lvl1pPr>
          </a:lstStyle>
          <a:p>
            <a:pPr>
              <a:defRPr/>
            </a:pPr>
            <a:fld id="{D94C62A1-D84E-48E8-AF58-F65EDA8D2F57}" type="slidenum">
              <a:rPr lang="ru-RU" altLang="ru-RU"/>
              <a:pPr>
                <a:defRPr/>
              </a:pPr>
              <a:t>‹#›</a:t>
            </a:fld>
            <a:endParaRPr lang="ru-RU" altLang="ru-RU"/>
          </a:p>
        </p:txBody>
      </p:sp>
    </p:spTree>
    <p:extLst>
      <p:ext uri="{BB962C8B-B14F-4D97-AF65-F5344CB8AC3E}">
        <p14:creationId xmlns:p14="http://schemas.microsoft.com/office/powerpoint/2010/main" val="595120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EBA12DEB-B67A-4346-922F-A4D6ED637233}"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30"/>
          <p:cNvSpPr>
            <a:spLocks noGrp="1"/>
          </p:cNvSpPr>
          <p:nvPr>
            <p:ph type="sldNum" sz="quarter" idx="12"/>
          </p:nvPr>
        </p:nvSpPr>
        <p:spPr/>
        <p:txBody>
          <a:bodyPr/>
          <a:lstStyle>
            <a:lvl1pPr>
              <a:defRPr/>
            </a:lvl1pPr>
          </a:lstStyle>
          <a:p>
            <a:pPr>
              <a:defRPr/>
            </a:pPr>
            <a:fld id="{D4022683-0562-4B52-B7FF-E22719E3ACDF}" type="slidenum">
              <a:rPr lang="ru-RU" altLang="ru-RU"/>
              <a:pPr>
                <a:defRPr/>
              </a:pPr>
              <a:t>‹#›</a:t>
            </a:fld>
            <a:endParaRPr lang="ru-RU" altLang="ru-RU"/>
          </a:p>
        </p:txBody>
      </p:sp>
    </p:spTree>
    <p:extLst>
      <p:ext uri="{BB962C8B-B14F-4D97-AF65-F5344CB8AC3E}">
        <p14:creationId xmlns:p14="http://schemas.microsoft.com/office/powerpoint/2010/main" val="2702295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8D768DED-0A62-49F1-94D6-80CE29EC3203}"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D055DCED-29D5-4570-87E0-F2355F409545}" type="slidenum">
              <a:rPr lang="ru-RU" altLang="ru-RU"/>
              <a:pPr>
                <a:defRPr/>
              </a:pPr>
              <a:t>‹#›</a:t>
            </a:fld>
            <a:endParaRPr lang="ru-RU" altLang="ru-RU"/>
          </a:p>
        </p:txBody>
      </p:sp>
    </p:spTree>
    <p:extLst>
      <p:ext uri="{BB962C8B-B14F-4D97-AF65-F5344CB8AC3E}">
        <p14:creationId xmlns:p14="http://schemas.microsoft.com/office/powerpoint/2010/main" val="3812707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8D6BBC6-B9CC-4F18-BD4F-12B3B087A41A}"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DB38BB53-BF10-4CAF-90EB-18346A60487A}" type="slidenum">
              <a:rPr lang="ru-RU" altLang="ru-RU"/>
              <a:pPr>
                <a:defRPr/>
              </a:pPr>
              <a:t>‹#›</a:t>
            </a:fld>
            <a:endParaRPr lang="ru-RU" altLang="ru-RU"/>
          </a:p>
        </p:txBody>
      </p:sp>
    </p:spTree>
    <p:extLst>
      <p:ext uri="{BB962C8B-B14F-4D97-AF65-F5344CB8AC3E}">
        <p14:creationId xmlns:p14="http://schemas.microsoft.com/office/powerpoint/2010/main" val="2690314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F99C6347-DB81-4B5E-A74B-A1E9D0069324}"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1"/>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8ACC7591-0F07-4F76-B718-D5D7AB5D715F}" type="slidenum">
              <a:rPr lang="ru-RU" altLang="ru-RU"/>
              <a:pPr>
                <a:defRPr/>
              </a:pPr>
              <a:t>‹#›</a:t>
            </a:fld>
            <a:endParaRPr lang="ru-RU" altLang="ru-RU"/>
          </a:p>
        </p:txBody>
      </p:sp>
    </p:spTree>
    <p:extLst>
      <p:ext uri="{BB962C8B-B14F-4D97-AF65-F5344CB8AC3E}">
        <p14:creationId xmlns:p14="http://schemas.microsoft.com/office/powerpoint/2010/main" val="415345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CE651F92-F2F9-4A18-95C5-90964C374A67}"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solidFill>
                <a:srgbClr val="F0A22E">
                  <a:shade val="75000"/>
                </a:srgbClr>
              </a:solidFill>
            </a:endParaRPr>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967F36F0-3FA9-4931-A90F-3DDB0C1DDEC6}" type="slidenum">
              <a:rPr lang="ru-RU" altLang="ru-RU"/>
              <a:pPr>
                <a:defRPr/>
              </a:pPr>
              <a:t>‹#›</a:t>
            </a:fld>
            <a:endParaRPr lang="ru-RU" altLang="ru-RU"/>
          </a:p>
        </p:txBody>
      </p:sp>
    </p:spTree>
    <p:extLst>
      <p:ext uri="{BB962C8B-B14F-4D97-AF65-F5344CB8AC3E}">
        <p14:creationId xmlns:p14="http://schemas.microsoft.com/office/powerpoint/2010/main" val="3303938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3E58CD6E-E8D5-4E9D-8FA2-284640E24E04}"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10"/>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9" name="Номер слайда 15"/>
          <p:cNvSpPr>
            <a:spLocks noGrp="1"/>
          </p:cNvSpPr>
          <p:nvPr>
            <p:ph type="sldNum" sz="quarter" idx="12"/>
          </p:nvPr>
        </p:nvSpPr>
        <p:spPr/>
        <p:txBody>
          <a:bodyPr/>
          <a:lstStyle>
            <a:lvl1pPr>
              <a:defRPr/>
            </a:lvl1pPr>
          </a:lstStyle>
          <a:p>
            <a:pPr>
              <a:defRPr/>
            </a:pPr>
            <a:fld id="{E2C710C5-4E35-4D2A-AC89-35B15BCB0647}" type="slidenum">
              <a:rPr lang="ru-RU" altLang="ru-RU"/>
              <a:pPr>
                <a:defRPr/>
              </a:pPr>
              <a:t>‹#›</a:t>
            </a:fld>
            <a:endParaRPr lang="ru-RU" altLang="ru-RU"/>
          </a:p>
        </p:txBody>
      </p:sp>
    </p:spTree>
    <p:extLst>
      <p:ext uri="{BB962C8B-B14F-4D97-AF65-F5344CB8AC3E}">
        <p14:creationId xmlns:p14="http://schemas.microsoft.com/office/powerpoint/2010/main" val="296653148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414898A5-38D6-4839-9421-962D553EB458}"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AE62548-2EAE-4B09-B83B-8F5742FD7478}" type="slidenum">
              <a:rPr lang="ru-RU" altLang="ru-RU"/>
              <a:pPr>
                <a:defRPr/>
              </a:pPr>
              <a:t>‹#›</a:t>
            </a:fld>
            <a:endParaRPr lang="ru-RU" altLang="ru-RU"/>
          </a:p>
        </p:txBody>
      </p:sp>
    </p:spTree>
    <p:extLst>
      <p:ext uri="{BB962C8B-B14F-4D97-AF65-F5344CB8AC3E}">
        <p14:creationId xmlns:p14="http://schemas.microsoft.com/office/powerpoint/2010/main" val="568327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6E84E2FF-E1A2-4633-92BF-06FC7C8A0584}" type="datetime1">
              <a:rPr lang="ru-RU">
                <a:solidFill>
                  <a:srgbClr val="F0A22E">
                    <a:shade val="75000"/>
                  </a:srgbClr>
                </a:solidFill>
              </a:rPr>
              <a:pPr>
                <a:defRPr/>
              </a:pPr>
              <a:t>25.08.2023</a:t>
            </a:fld>
            <a:endParaRPr lang="ru-RU">
              <a:solidFill>
                <a:srgbClr val="F0A22E">
                  <a:shade val="75000"/>
                </a:srgbClr>
              </a:solidFill>
            </a:endParaRPr>
          </a:p>
        </p:txBody>
      </p:sp>
      <p:sp>
        <p:nvSpPr>
          <p:cNvPr id="9" name="Нижний колонтитул 5"/>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DBB3F3C0-1505-4ACC-8BFD-0C872958C721}" type="slidenum">
              <a:rPr lang="ru-RU" altLang="ru-RU"/>
              <a:pPr>
                <a:defRPr/>
              </a:pPr>
              <a:t>‹#›</a:t>
            </a:fld>
            <a:endParaRPr lang="ru-RU" altLang="ru-RU"/>
          </a:p>
        </p:txBody>
      </p:sp>
    </p:spTree>
    <p:extLst>
      <p:ext uri="{BB962C8B-B14F-4D97-AF65-F5344CB8AC3E}">
        <p14:creationId xmlns:p14="http://schemas.microsoft.com/office/powerpoint/2010/main" val="4285016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F78757EB-1A11-499E-A956-35243F165878}" type="datetime1">
              <a:rPr lang="ru-RU">
                <a:solidFill>
                  <a:srgbClr val="F0A22E">
                    <a:shade val="75000"/>
                  </a:srgbClr>
                </a:solidFill>
              </a:rPr>
              <a:pPr>
                <a:defRPr/>
              </a:pPr>
              <a:t>25.08.2023</a:t>
            </a:fld>
            <a:endParaRPr lang="ru-RU">
              <a:solidFill>
                <a:srgbClr val="F0A22E">
                  <a:shade val="75000"/>
                </a:srgbClr>
              </a:solidFill>
            </a:endParaRPr>
          </a:p>
        </p:txBody>
      </p:sp>
      <p:sp>
        <p:nvSpPr>
          <p:cNvPr id="4"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A2A338FB-2FA6-4D82-87EA-C720F602664B}" type="slidenum">
              <a:rPr lang="ru-RU" altLang="ru-RU"/>
              <a:pPr>
                <a:defRPr/>
              </a:pPr>
              <a:t>‹#›</a:t>
            </a:fld>
            <a:endParaRPr lang="ru-RU" altLang="ru-RU"/>
          </a:p>
        </p:txBody>
      </p:sp>
    </p:spTree>
    <p:extLst>
      <p:ext uri="{BB962C8B-B14F-4D97-AF65-F5344CB8AC3E}">
        <p14:creationId xmlns:p14="http://schemas.microsoft.com/office/powerpoint/2010/main" val="174737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63915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94675AFA-4A28-4D7C-93A6-139BE5553443}" type="datetime1">
              <a:rPr lang="ru-RU">
                <a:solidFill>
                  <a:srgbClr val="F0A22E">
                    <a:shade val="75000"/>
                  </a:srgbClr>
                </a:solidFill>
              </a:rPr>
              <a:pPr>
                <a:defRPr/>
              </a:pPr>
              <a:t>25.08.2023</a:t>
            </a:fld>
            <a:endParaRPr lang="ru-RU">
              <a:solidFill>
                <a:srgbClr val="F0A22E">
                  <a:shade val="75000"/>
                </a:srgbClr>
              </a:solidFill>
            </a:endParaRPr>
          </a:p>
        </p:txBody>
      </p:sp>
      <p:sp>
        <p:nvSpPr>
          <p:cNvPr id="3" name="Нижний колонтитул 23"/>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4" name="Номер слайда 6"/>
          <p:cNvSpPr>
            <a:spLocks noGrp="1"/>
          </p:cNvSpPr>
          <p:nvPr>
            <p:ph type="sldNum" sz="quarter" idx="12"/>
          </p:nvPr>
        </p:nvSpPr>
        <p:spPr/>
        <p:txBody>
          <a:bodyPr/>
          <a:lstStyle>
            <a:lvl1pPr>
              <a:defRPr/>
            </a:lvl1pPr>
          </a:lstStyle>
          <a:p>
            <a:pPr>
              <a:defRPr/>
            </a:pPr>
            <a:fld id="{6C85AD8E-287F-431E-8567-713F15829AEA}" type="slidenum">
              <a:rPr lang="ru-RU" altLang="ru-RU"/>
              <a:pPr>
                <a:defRPr/>
              </a:pPr>
              <a:t>‹#›</a:t>
            </a:fld>
            <a:endParaRPr lang="ru-RU" altLang="ru-RU"/>
          </a:p>
        </p:txBody>
      </p:sp>
    </p:spTree>
    <p:extLst>
      <p:ext uri="{BB962C8B-B14F-4D97-AF65-F5344CB8AC3E}">
        <p14:creationId xmlns:p14="http://schemas.microsoft.com/office/powerpoint/2010/main" val="9005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EE2E54BD-0791-4FD3-A41B-60937FD926BF}"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28"/>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8" name="Номер слайда 6"/>
          <p:cNvSpPr>
            <a:spLocks noGrp="1"/>
          </p:cNvSpPr>
          <p:nvPr>
            <p:ph type="sldNum" sz="quarter" idx="12"/>
          </p:nvPr>
        </p:nvSpPr>
        <p:spPr/>
        <p:txBody>
          <a:bodyPr/>
          <a:lstStyle>
            <a:lvl1pPr>
              <a:defRPr/>
            </a:lvl1pPr>
          </a:lstStyle>
          <a:p>
            <a:pPr>
              <a:defRPr/>
            </a:pPr>
            <a:fld id="{D94C62A1-D84E-48E8-AF58-F65EDA8D2F57}" type="slidenum">
              <a:rPr lang="ru-RU" altLang="ru-RU"/>
              <a:pPr>
                <a:defRPr/>
              </a:pPr>
              <a:t>‹#›</a:t>
            </a:fld>
            <a:endParaRPr lang="ru-RU" altLang="ru-RU"/>
          </a:p>
        </p:txBody>
      </p:sp>
    </p:spTree>
    <p:extLst>
      <p:ext uri="{BB962C8B-B14F-4D97-AF65-F5344CB8AC3E}">
        <p14:creationId xmlns:p14="http://schemas.microsoft.com/office/powerpoint/2010/main" val="1231978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EBA12DEB-B67A-4346-922F-A4D6ED637233}"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30"/>
          <p:cNvSpPr>
            <a:spLocks noGrp="1"/>
          </p:cNvSpPr>
          <p:nvPr>
            <p:ph type="sldNum" sz="quarter" idx="12"/>
          </p:nvPr>
        </p:nvSpPr>
        <p:spPr/>
        <p:txBody>
          <a:bodyPr/>
          <a:lstStyle>
            <a:lvl1pPr>
              <a:defRPr/>
            </a:lvl1pPr>
          </a:lstStyle>
          <a:p>
            <a:pPr>
              <a:defRPr/>
            </a:pPr>
            <a:fld id="{D4022683-0562-4B52-B7FF-E22719E3ACDF}" type="slidenum">
              <a:rPr lang="ru-RU" altLang="ru-RU"/>
              <a:pPr>
                <a:defRPr/>
              </a:pPr>
              <a:t>‹#›</a:t>
            </a:fld>
            <a:endParaRPr lang="ru-RU" altLang="ru-RU"/>
          </a:p>
        </p:txBody>
      </p:sp>
    </p:spTree>
    <p:extLst>
      <p:ext uri="{BB962C8B-B14F-4D97-AF65-F5344CB8AC3E}">
        <p14:creationId xmlns:p14="http://schemas.microsoft.com/office/powerpoint/2010/main" val="1359336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8D768DED-0A62-49F1-94D6-80CE29EC3203}"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D055DCED-29D5-4570-87E0-F2355F409545}" type="slidenum">
              <a:rPr lang="ru-RU" altLang="ru-RU"/>
              <a:pPr>
                <a:defRPr/>
              </a:pPr>
              <a:t>‹#›</a:t>
            </a:fld>
            <a:endParaRPr lang="ru-RU" altLang="ru-RU"/>
          </a:p>
        </p:txBody>
      </p:sp>
    </p:spTree>
    <p:extLst>
      <p:ext uri="{BB962C8B-B14F-4D97-AF65-F5344CB8AC3E}">
        <p14:creationId xmlns:p14="http://schemas.microsoft.com/office/powerpoint/2010/main" val="4247728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8D6BBC6-B9CC-4F18-BD4F-12B3B087A41A}"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DB38BB53-BF10-4CAF-90EB-18346A60487A}" type="slidenum">
              <a:rPr lang="ru-RU" altLang="ru-RU"/>
              <a:pPr>
                <a:defRPr/>
              </a:pPr>
              <a:t>‹#›</a:t>
            </a:fld>
            <a:endParaRPr lang="ru-RU" altLang="ru-RU"/>
          </a:p>
        </p:txBody>
      </p:sp>
    </p:spTree>
    <p:extLst>
      <p:ext uri="{BB962C8B-B14F-4D97-AF65-F5344CB8AC3E}">
        <p14:creationId xmlns:p14="http://schemas.microsoft.com/office/powerpoint/2010/main" val="1211435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F99C6347-DB81-4B5E-A74B-A1E9D0069324}"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1"/>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8ACC7591-0F07-4F76-B718-D5D7AB5D715F}" type="slidenum">
              <a:rPr lang="ru-RU" altLang="ru-RU"/>
              <a:pPr>
                <a:defRPr/>
              </a:pPr>
              <a:t>‹#›</a:t>
            </a:fld>
            <a:endParaRPr lang="ru-RU" altLang="ru-RU"/>
          </a:p>
        </p:txBody>
      </p:sp>
    </p:spTree>
    <p:extLst>
      <p:ext uri="{BB962C8B-B14F-4D97-AF65-F5344CB8AC3E}">
        <p14:creationId xmlns:p14="http://schemas.microsoft.com/office/powerpoint/2010/main" val="87386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CE651F92-F2F9-4A18-95C5-90964C374A67}"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solidFill>
                <a:srgbClr val="F0A22E">
                  <a:shade val="75000"/>
                </a:srgbClr>
              </a:solidFill>
            </a:endParaRPr>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967F36F0-3FA9-4931-A90F-3DDB0C1DDEC6}" type="slidenum">
              <a:rPr lang="ru-RU" altLang="ru-RU"/>
              <a:pPr>
                <a:defRPr/>
              </a:pPr>
              <a:t>‹#›</a:t>
            </a:fld>
            <a:endParaRPr lang="ru-RU" altLang="ru-RU"/>
          </a:p>
        </p:txBody>
      </p:sp>
    </p:spTree>
    <p:extLst>
      <p:ext uri="{BB962C8B-B14F-4D97-AF65-F5344CB8AC3E}">
        <p14:creationId xmlns:p14="http://schemas.microsoft.com/office/powerpoint/2010/main" val="2309610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3E58CD6E-E8D5-4E9D-8FA2-284640E24E04}"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10"/>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9" name="Номер слайда 15"/>
          <p:cNvSpPr>
            <a:spLocks noGrp="1"/>
          </p:cNvSpPr>
          <p:nvPr>
            <p:ph type="sldNum" sz="quarter" idx="12"/>
          </p:nvPr>
        </p:nvSpPr>
        <p:spPr/>
        <p:txBody>
          <a:bodyPr/>
          <a:lstStyle>
            <a:lvl1pPr>
              <a:defRPr/>
            </a:lvl1pPr>
          </a:lstStyle>
          <a:p>
            <a:pPr>
              <a:defRPr/>
            </a:pPr>
            <a:fld id="{E2C710C5-4E35-4D2A-AC89-35B15BCB0647}" type="slidenum">
              <a:rPr lang="ru-RU" altLang="ru-RU"/>
              <a:pPr>
                <a:defRPr/>
              </a:pPr>
              <a:t>‹#›</a:t>
            </a:fld>
            <a:endParaRPr lang="ru-RU" altLang="ru-RU"/>
          </a:p>
        </p:txBody>
      </p:sp>
    </p:spTree>
    <p:extLst>
      <p:ext uri="{BB962C8B-B14F-4D97-AF65-F5344CB8AC3E}">
        <p14:creationId xmlns:p14="http://schemas.microsoft.com/office/powerpoint/2010/main" val="223918014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414898A5-38D6-4839-9421-962D553EB458}"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AE62548-2EAE-4B09-B83B-8F5742FD7478}" type="slidenum">
              <a:rPr lang="ru-RU" altLang="ru-RU"/>
              <a:pPr>
                <a:defRPr/>
              </a:pPr>
              <a:t>‹#›</a:t>
            </a:fld>
            <a:endParaRPr lang="ru-RU" altLang="ru-RU"/>
          </a:p>
        </p:txBody>
      </p:sp>
    </p:spTree>
    <p:extLst>
      <p:ext uri="{BB962C8B-B14F-4D97-AF65-F5344CB8AC3E}">
        <p14:creationId xmlns:p14="http://schemas.microsoft.com/office/powerpoint/2010/main" val="26765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6E84E2FF-E1A2-4633-92BF-06FC7C8A0584}" type="datetime1">
              <a:rPr lang="ru-RU">
                <a:solidFill>
                  <a:srgbClr val="F0A22E">
                    <a:shade val="75000"/>
                  </a:srgbClr>
                </a:solidFill>
              </a:rPr>
              <a:pPr>
                <a:defRPr/>
              </a:pPr>
              <a:t>25.08.2023</a:t>
            </a:fld>
            <a:endParaRPr lang="ru-RU">
              <a:solidFill>
                <a:srgbClr val="F0A22E">
                  <a:shade val="75000"/>
                </a:srgbClr>
              </a:solidFill>
            </a:endParaRPr>
          </a:p>
        </p:txBody>
      </p:sp>
      <p:sp>
        <p:nvSpPr>
          <p:cNvPr id="9" name="Нижний колонтитул 5"/>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DBB3F3C0-1505-4ACC-8BFD-0C872958C721}" type="slidenum">
              <a:rPr lang="ru-RU" altLang="ru-RU"/>
              <a:pPr>
                <a:defRPr/>
              </a:pPr>
              <a:t>‹#›</a:t>
            </a:fld>
            <a:endParaRPr lang="ru-RU" altLang="ru-RU"/>
          </a:p>
        </p:txBody>
      </p:sp>
    </p:spTree>
    <p:extLst>
      <p:ext uri="{BB962C8B-B14F-4D97-AF65-F5344CB8AC3E}">
        <p14:creationId xmlns:p14="http://schemas.microsoft.com/office/powerpoint/2010/main" val="233631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68056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F78757EB-1A11-499E-A956-35243F165878}" type="datetime1">
              <a:rPr lang="ru-RU">
                <a:solidFill>
                  <a:srgbClr val="F0A22E">
                    <a:shade val="75000"/>
                  </a:srgbClr>
                </a:solidFill>
              </a:rPr>
              <a:pPr>
                <a:defRPr/>
              </a:pPr>
              <a:t>25.08.2023</a:t>
            </a:fld>
            <a:endParaRPr lang="ru-RU">
              <a:solidFill>
                <a:srgbClr val="F0A22E">
                  <a:shade val="75000"/>
                </a:srgbClr>
              </a:solidFill>
            </a:endParaRPr>
          </a:p>
        </p:txBody>
      </p:sp>
      <p:sp>
        <p:nvSpPr>
          <p:cNvPr id="4"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A2A338FB-2FA6-4D82-87EA-C720F602664B}" type="slidenum">
              <a:rPr lang="ru-RU" altLang="ru-RU"/>
              <a:pPr>
                <a:defRPr/>
              </a:pPr>
              <a:t>‹#›</a:t>
            </a:fld>
            <a:endParaRPr lang="ru-RU" altLang="ru-RU"/>
          </a:p>
        </p:txBody>
      </p:sp>
    </p:spTree>
    <p:extLst>
      <p:ext uri="{BB962C8B-B14F-4D97-AF65-F5344CB8AC3E}">
        <p14:creationId xmlns:p14="http://schemas.microsoft.com/office/powerpoint/2010/main" val="1663550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94675AFA-4A28-4D7C-93A6-139BE5553443}" type="datetime1">
              <a:rPr lang="ru-RU">
                <a:solidFill>
                  <a:srgbClr val="F0A22E">
                    <a:shade val="75000"/>
                  </a:srgbClr>
                </a:solidFill>
              </a:rPr>
              <a:pPr>
                <a:defRPr/>
              </a:pPr>
              <a:t>25.08.2023</a:t>
            </a:fld>
            <a:endParaRPr lang="ru-RU">
              <a:solidFill>
                <a:srgbClr val="F0A22E">
                  <a:shade val="75000"/>
                </a:srgbClr>
              </a:solidFill>
            </a:endParaRPr>
          </a:p>
        </p:txBody>
      </p:sp>
      <p:sp>
        <p:nvSpPr>
          <p:cNvPr id="3" name="Нижний колонтитул 23"/>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4" name="Номер слайда 6"/>
          <p:cNvSpPr>
            <a:spLocks noGrp="1"/>
          </p:cNvSpPr>
          <p:nvPr>
            <p:ph type="sldNum" sz="quarter" idx="12"/>
          </p:nvPr>
        </p:nvSpPr>
        <p:spPr/>
        <p:txBody>
          <a:bodyPr/>
          <a:lstStyle>
            <a:lvl1pPr>
              <a:defRPr/>
            </a:lvl1pPr>
          </a:lstStyle>
          <a:p>
            <a:pPr>
              <a:defRPr/>
            </a:pPr>
            <a:fld id="{6C85AD8E-287F-431E-8567-713F15829AEA}" type="slidenum">
              <a:rPr lang="ru-RU" altLang="ru-RU"/>
              <a:pPr>
                <a:defRPr/>
              </a:pPr>
              <a:t>‹#›</a:t>
            </a:fld>
            <a:endParaRPr lang="ru-RU" altLang="ru-RU"/>
          </a:p>
        </p:txBody>
      </p:sp>
    </p:spTree>
    <p:extLst>
      <p:ext uri="{BB962C8B-B14F-4D97-AF65-F5344CB8AC3E}">
        <p14:creationId xmlns:p14="http://schemas.microsoft.com/office/powerpoint/2010/main" val="2118199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EE2E54BD-0791-4FD3-A41B-60937FD926BF}"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28"/>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8" name="Номер слайда 6"/>
          <p:cNvSpPr>
            <a:spLocks noGrp="1"/>
          </p:cNvSpPr>
          <p:nvPr>
            <p:ph type="sldNum" sz="quarter" idx="12"/>
          </p:nvPr>
        </p:nvSpPr>
        <p:spPr/>
        <p:txBody>
          <a:bodyPr/>
          <a:lstStyle>
            <a:lvl1pPr>
              <a:defRPr/>
            </a:lvl1pPr>
          </a:lstStyle>
          <a:p>
            <a:pPr>
              <a:defRPr/>
            </a:pPr>
            <a:fld id="{D94C62A1-D84E-48E8-AF58-F65EDA8D2F57}" type="slidenum">
              <a:rPr lang="ru-RU" altLang="ru-RU"/>
              <a:pPr>
                <a:defRPr/>
              </a:pPr>
              <a:t>‹#›</a:t>
            </a:fld>
            <a:endParaRPr lang="ru-RU" altLang="ru-RU"/>
          </a:p>
        </p:txBody>
      </p:sp>
    </p:spTree>
    <p:extLst>
      <p:ext uri="{BB962C8B-B14F-4D97-AF65-F5344CB8AC3E}">
        <p14:creationId xmlns:p14="http://schemas.microsoft.com/office/powerpoint/2010/main" val="104740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EBA12DEB-B67A-4346-922F-A4D6ED637233}"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30"/>
          <p:cNvSpPr>
            <a:spLocks noGrp="1"/>
          </p:cNvSpPr>
          <p:nvPr>
            <p:ph type="sldNum" sz="quarter" idx="12"/>
          </p:nvPr>
        </p:nvSpPr>
        <p:spPr/>
        <p:txBody>
          <a:bodyPr/>
          <a:lstStyle>
            <a:lvl1pPr>
              <a:defRPr/>
            </a:lvl1pPr>
          </a:lstStyle>
          <a:p>
            <a:pPr>
              <a:defRPr/>
            </a:pPr>
            <a:fld id="{D4022683-0562-4B52-B7FF-E22719E3ACDF}" type="slidenum">
              <a:rPr lang="ru-RU" altLang="ru-RU"/>
              <a:pPr>
                <a:defRPr/>
              </a:pPr>
              <a:t>‹#›</a:t>
            </a:fld>
            <a:endParaRPr lang="ru-RU" altLang="ru-RU"/>
          </a:p>
        </p:txBody>
      </p:sp>
    </p:spTree>
    <p:extLst>
      <p:ext uri="{BB962C8B-B14F-4D97-AF65-F5344CB8AC3E}">
        <p14:creationId xmlns:p14="http://schemas.microsoft.com/office/powerpoint/2010/main" val="42804393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8D768DED-0A62-49F1-94D6-80CE29EC3203}"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D055DCED-29D5-4570-87E0-F2355F409545}" type="slidenum">
              <a:rPr lang="ru-RU" altLang="ru-RU"/>
              <a:pPr>
                <a:defRPr/>
              </a:pPr>
              <a:t>‹#›</a:t>
            </a:fld>
            <a:endParaRPr lang="ru-RU" altLang="ru-RU"/>
          </a:p>
        </p:txBody>
      </p:sp>
    </p:spTree>
    <p:extLst>
      <p:ext uri="{BB962C8B-B14F-4D97-AF65-F5344CB8AC3E}">
        <p14:creationId xmlns:p14="http://schemas.microsoft.com/office/powerpoint/2010/main" val="2756843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8D6BBC6-B9CC-4F18-BD4F-12B3B087A41A}"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DB38BB53-BF10-4CAF-90EB-18346A60487A}" type="slidenum">
              <a:rPr lang="ru-RU" altLang="ru-RU"/>
              <a:pPr>
                <a:defRPr/>
              </a:pPr>
              <a:t>‹#›</a:t>
            </a:fld>
            <a:endParaRPr lang="ru-RU" altLang="ru-RU"/>
          </a:p>
        </p:txBody>
      </p:sp>
    </p:spTree>
    <p:extLst>
      <p:ext uri="{BB962C8B-B14F-4D97-AF65-F5344CB8AC3E}">
        <p14:creationId xmlns:p14="http://schemas.microsoft.com/office/powerpoint/2010/main" val="276595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F99C6347-DB81-4B5E-A74B-A1E9D0069324}"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1"/>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8ACC7591-0F07-4F76-B718-D5D7AB5D715F}" type="slidenum">
              <a:rPr lang="ru-RU" altLang="ru-RU"/>
              <a:pPr>
                <a:defRPr/>
              </a:pPr>
              <a:t>‹#›</a:t>
            </a:fld>
            <a:endParaRPr lang="ru-RU" altLang="ru-RU"/>
          </a:p>
        </p:txBody>
      </p:sp>
    </p:spTree>
    <p:extLst>
      <p:ext uri="{BB962C8B-B14F-4D97-AF65-F5344CB8AC3E}">
        <p14:creationId xmlns:p14="http://schemas.microsoft.com/office/powerpoint/2010/main" val="3887712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CE651F92-F2F9-4A18-95C5-90964C374A67}"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solidFill>
                <a:srgbClr val="F0A22E">
                  <a:shade val="75000"/>
                </a:srgbClr>
              </a:solidFill>
            </a:endParaRPr>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967F36F0-3FA9-4931-A90F-3DDB0C1DDEC6}" type="slidenum">
              <a:rPr lang="ru-RU" altLang="ru-RU"/>
              <a:pPr>
                <a:defRPr/>
              </a:pPr>
              <a:t>‹#›</a:t>
            </a:fld>
            <a:endParaRPr lang="ru-RU" altLang="ru-RU"/>
          </a:p>
        </p:txBody>
      </p:sp>
    </p:spTree>
    <p:extLst>
      <p:ext uri="{BB962C8B-B14F-4D97-AF65-F5344CB8AC3E}">
        <p14:creationId xmlns:p14="http://schemas.microsoft.com/office/powerpoint/2010/main" val="3748708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3E58CD6E-E8D5-4E9D-8FA2-284640E24E04}"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10"/>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9" name="Номер слайда 15"/>
          <p:cNvSpPr>
            <a:spLocks noGrp="1"/>
          </p:cNvSpPr>
          <p:nvPr>
            <p:ph type="sldNum" sz="quarter" idx="12"/>
          </p:nvPr>
        </p:nvSpPr>
        <p:spPr/>
        <p:txBody>
          <a:bodyPr/>
          <a:lstStyle>
            <a:lvl1pPr>
              <a:defRPr/>
            </a:lvl1pPr>
          </a:lstStyle>
          <a:p>
            <a:pPr>
              <a:defRPr/>
            </a:pPr>
            <a:fld id="{E2C710C5-4E35-4D2A-AC89-35B15BCB0647}" type="slidenum">
              <a:rPr lang="ru-RU" altLang="ru-RU"/>
              <a:pPr>
                <a:defRPr/>
              </a:pPr>
              <a:t>‹#›</a:t>
            </a:fld>
            <a:endParaRPr lang="ru-RU" altLang="ru-RU"/>
          </a:p>
        </p:txBody>
      </p:sp>
    </p:spTree>
    <p:extLst>
      <p:ext uri="{BB962C8B-B14F-4D97-AF65-F5344CB8AC3E}">
        <p14:creationId xmlns:p14="http://schemas.microsoft.com/office/powerpoint/2010/main" val="1368341063"/>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414898A5-38D6-4839-9421-962D553EB458}"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AE62548-2EAE-4B09-B83B-8F5742FD7478}" type="slidenum">
              <a:rPr lang="ru-RU" altLang="ru-RU"/>
              <a:pPr>
                <a:defRPr/>
              </a:pPr>
              <a:t>‹#›</a:t>
            </a:fld>
            <a:endParaRPr lang="ru-RU" altLang="ru-RU"/>
          </a:p>
        </p:txBody>
      </p:sp>
    </p:spTree>
    <p:extLst>
      <p:ext uri="{BB962C8B-B14F-4D97-AF65-F5344CB8AC3E}">
        <p14:creationId xmlns:p14="http://schemas.microsoft.com/office/powerpoint/2010/main" val="384101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11431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6E84E2FF-E1A2-4633-92BF-06FC7C8A0584}" type="datetime1">
              <a:rPr lang="ru-RU">
                <a:solidFill>
                  <a:srgbClr val="F0A22E">
                    <a:shade val="75000"/>
                  </a:srgbClr>
                </a:solidFill>
              </a:rPr>
              <a:pPr>
                <a:defRPr/>
              </a:pPr>
              <a:t>25.08.2023</a:t>
            </a:fld>
            <a:endParaRPr lang="ru-RU">
              <a:solidFill>
                <a:srgbClr val="F0A22E">
                  <a:shade val="75000"/>
                </a:srgbClr>
              </a:solidFill>
            </a:endParaRPr>
          </a:p>
        </p:txBody>
      </p:sp>
      <p:sp>
        <p:nvSpPr>
          <p:cNvPr id="9" name="Нижний колонтитул 5"/>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DBB3F3C0-1505-4ACC-8BFD-0C872958C721}" type="slidenum">
              <a:rPr lang="ru-RU" altLang="ru-RU"/>
              <a:pPr>
                <a:defRPr/>
              </a:pPr>
              <a:t>‹#›</a:t>
            </a:fld>
            <a:endParaRPr lang="ru-RU" altLang="ru-RU"/>
          </a:p>
        </p:txBody>
      </p:sp>
    </p:spTree>
    <p:extLst>
      <p:ext uri="{BB962C8B-B14F-4D97-AF65-F5344CB8AC3E}">
        <p14:creationId xmlns:p14="http://schemas.microsoft.com/office/powerpoint/2010/main" val="3479812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F78757EB-1A11-499E-A956-35243F165878}" type="datetime1">
              <a:rPr lang="ru-RU">
                <a:solidFill>
                  <a:srgbClr val="F0A22E">
                    <a:shade val="75000"/>
                  </a:srgbClr>
                </a:solidFill>
              </a:rPr>
              <a:pPr>
                <a:defRPr/>
              </a:pPr>
              <a:t>25.08.2023</a:t>
            </a:fld>
            <a:endParaRPr lang="ru-RU">
              <a:solidFill>
                <a:srgbClr val="F0A22E">
                  <a:shade val="75000"/>
                </a:srgbClr>
              </a:solidFill>
            </a:endParaRPr>
          </a:p>
        </p:txBody>
      </p:sp>
      <p:sp>
        <p:nvSpPr>
          <p:cNvPr id="4"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A2A338FB-2FA6-4D82-87EA-C720F602664B}" type="slidenum">
              <a:rPr lang="ru-RU" altLang="ru-RU"/>
              <a:pPr>
                <a:defRPr/>
              </a:pPr>
              <a:t>‹#›</a:t>
            </a:fld>
            <a:endParaRPr lang="ru-RU" altLang="ru-RU"/>
          </a:p>
        </p:txBody>
      </p:sp>
    </p:spTree>
    <p:extLst>
      <p:ext uri="{BB962C8B-B14F-4D97-AF65-F5344CB8AC3E}">
        <p14:creationId xmlns:p14="http://schemas.microsoft.com/office/powerpoint/2010/main" val="296822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94675AFA-4A28-4D7C-93A6-139BE5553443}" type="datetime1">
              <a:rPr lang="ru-RU">
                <a:solidFill>
                  <a:srgbClr val="F0A22E">
                    <a:shade val="75000"/>
                  </a:srgbClr>
                </a:solidFill>
              </a:rPr>
              <a:pPr>
                <a:defRPr/>
              </a:pPr>
              <a:t>25.08.2023</a:t>
            </a:fld>
            <a:endParaRPr lang="ru-RU">
              <a:solidFill>
                <a:srgbClr val="F0A22E">
                  <a:shade val="75000"/>
                </a:srgbClr>
              </a:solidFill>
            </a:endParaRPr>
          </a:p>
        </p:txBody>
      </p:sp>
      <p:sp>
        <p:nvSpPr>
          <p:cNvPr id="3" name="Нижний колонтитул 23"/>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4" name="Номер слайда 6"/>
          <p:cNvSpPr>
            <a:spLocks noGrp="1"/>
          </p:cNvSpPr>
          <p:nvPr>
            <p:ph type="sldNum" sz="quarter" idx="12"/>
          </p:nvPr>
        </p:nvSpPr>
        <p:spPr/>
        <p:txBody>
          <a:bodyPr/>
          <a:lstStyle>
            <a:lvl1pPr>
              <a:defRPr/>
            </a:lvl1pPr>
          </a:lstStyle>
          <a:p>
            <a:pPr>
              <a:defRPr/>
            </a:pPr>
            <a:fld id="{6C85AD8E-287F-431E-8567-713F15829AEA}" type="slidenum">
              <a:rPr lang="ru-RU" altLang="ru-RU"/>
              <a:pPr>
                <a:defRPr/>
              </a:pPr>
              <a:t>‹#›</a:t>
            </a:fld>
            <a:endParaRPr lang="ru-RU" altLang="ru-RU"/>
          </a:p>
        </p:txBody>
      </p:sp>
    </p:spTree>
    <p:extLst>
      <p:ext uri="{BB962C8B-B14F-4D97-AF65-F5344CB8AC3E}">
        <p14:creationId xmlns:p14="http://schemas.microsoft.com/office/powerpoint/2010/main" val="16953410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EE2E54BD-0791-4FD3-A41B-60937FD926BF}"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28"/>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8" name="Номер слайда 6"/>
          <p:cNvSpPr>
            <a:spLocks noGrp="1"/>
          </p:cNvSpPr>
          <p:nvPr>
            <p:ph type="sldNum" sz="quarter" idx="12"/>
          </p:nvPr>
        </p:nvSpPr>
        <p:spPr/>
        <p:txBody>
          <a:bodyPr/>
          <a:lstStyle>
            <a:lvl1pPr>
              <a:defRPr/>
            </a:lvl1pPr>
          </a:lstStyle>
          <a:p>
            <a:pPr>
              <a:defRPr/>
            </a:pPr>
            <a:fld id="{D94C62A1-D84E-48E8-AF58-F65EDA8D2F57}" type="slidenum">
              <a:rPr lang="ru-RU" altLang="ru-RU"/>
              <a:pPr>
                <a:defRPr/>
              </a:pPr>
              <a:t>‹#›</a:t>
            </a:fld>
            <a:endParaRPr lang="ru-RU" altLang="ru-RU"/>
          </a:p>
        </p:txBody>
      </p:sp>
    </p:spTree>
    <p:extLst>
      <p:ext uri="{BB962C8B-B14F-4D97-AF65-F5344CB8AC3E}">
        <p14:creationId xmlns:p14="http://schemas.microsoft.com/office/powerpoint/2010/main" val="1513226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EBA12DEB-B67A-4346-922F-A4D6ED637233}"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30"/>
          <p:cNvSpPr>
            <a:spLocks noGrp="1"/>
          </p:cNvSpPr>
          <p:nvPr>
            <p:ph type="sldNum" sz="quarter" idx="12"/>
          </p:nvPr>
        </p:nvSpPr>
        <p:spPr/>
        <p:txBody>
          <a:bodyPr/>
          <a:lstStyle>
            <a:lvl1pPr>
              <a:defRPr/>
            </a:lvl1pPr>
          </a:lstStyle>
          <a:p>
            <a:pPr>
              <a:defRPr/>
            </a:pPr>
            <a:fld id="{D4022683-0562-4B52-B7FF-E22719E3ACDF}" type="slidenum">
              <a:rPr lang="ru-RU" altLang="ru-RU"/>
              <a:pPr>
                <a:defRPr/>
              </a:pPr>
              <a:t>‹#›</a:t>
            </a:fld>
            <a:endParaRPr lang="ru-RU" altLang="ru-RU"/>
          </a:p>
        </p:txBody>
      </p:sp>
    </p:spTree>
    <p:extLst>
      <p:ext uri="{BB962C8B-B14F-4D97-AF65-F5344CB8AC3E}">
        <p14:creationId xmlns:p14="http://schemas.microsoft.com/office/powerpoint/2010/main" val="24193469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8D768DED-0A62-49F1-94D6-80CE29EC3203}"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D055DCED-29D5-4570-87E0-F2355F409545}" type="slidenum">
              <a:rPr lang="ru-RU" altLang="ru-RU"/>
              <a:pPr>
                <a:defRPr/>
              </a:pPr>
              <a:t>‹#›</a:t>
            </a:fld>
            <a:endParaRPr lang="ru-RU" altLang="ru-RU"/>
          </a:p>
        </p:txBody>
      </p:sp>
    </p:spTree>
    <p:extLst>
      <p:ext uri="{BB962C8B-B14F-4D97-AF65-F5344CB8AC3E}">
        <p14:creationId xmlns:p14="http://schemas.microsoft.com/office/powerpoint/2010/main" val="20829090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8D6BBC6-B9CC-4F18-BD4F-12B3B087A41A}"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DB38BB53-BF10-4CAF-90EB-18346A60487A}" type="slidenum">
              <a:rPr lang="ru-RU" altLang="ru-RU"/>
              <a:pPr>
                <a:defRPr/>
              </a:pPr>
              <a:t>‹#›</a:t>
            </a:fld>
            <a:endParaRPr lang="ru-RU" altLang="ru-RU"/>
          </a:p>
        </p:txBody>
      </p:sp>
    </p:spTree>
    <p:extLst>
      <p:ext uri="{BB962C8B-B14F-4D97-AF65-F5344CB8AC3E}">
        <p14:creationId xmlns:p14="http://schemas.microsoft.com/office/powerpoint/2010/main" val="24660095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F99C6347-DB81-4B5E-A74B-A1E9D0069324}"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1"/>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8ACC7591-0F07-4F76-B718-D5D7AB5D715F}" type="slidenum">
              <a:rPr lang="ru-RU" altLang="ru-RU"/>
              <a:pPr>
                <a:defRPr/>
              </a:pPr>
              <a:t>‹#›</a:t>
            </a:fld>
            <a:endParaRPr lang="ru-RU" altLang="ru-RU"/>
          </a:p>
        </p:txBody>
      </p:sp>
    </p:spTree>
    <p:extLst>
      <p:ext uri="{BB962C8B-B14F-4D97-AF65-F5344CB8AC3E}">
        <p14:creationId xmlns:p14="http://schemas.microsoft.com/office/powerpoint/2010/main" val="21289623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CE651F92-F2F9-4A18-95C5-90964C374A67}"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solidFill>
                <a:srgbClr val="F0A22E">
                  <a:shade val="75000"/>
                </a:srgbClr>
              </a:solidFill>
            </a:endParaRPr>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967F36F0-3FA9-4931-A90F-3DDB0C1DDEC6}" type="slidenum">
              <a:rPr lang="ru-RU" altLang="ru-RU"/>
              <a:pPr>
                <a:defRPr/>
              </a:pPr>
              <a:t>‹#›</a:t>
            </a:fld>
            <a:endParaRPr lang="ru-RU" altLang="ru-RU"/>
          </a:p>
        </p:txBody>
      </p:sp>
    </p:spTree>
    <p:extLst>
      <p:ext uri="{BB962C8B-B14F-4D97-AF65-F5344CB8AC3E}">
        <p14:creationId xmlns:p14="http://schemas.microsoft.com/office/powerpoint/2010/main" val="275201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3E58CD6E-E8D5-4E9D-8FA2-284640E24E04}"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10"/>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9" name="Номер слайда 15"/>
          <p:cNvSpPr>
            <a:spLocks noGrp="1"/>
          </p:cNvSpPr>
          <p:nvPr>
            <p:ph type="sldNum" sz="quarter" idx="12"/>
          </p:nvPr>
        </p:nvSpPr>
        <p:spPr/>
        <p:txBody>
          <a:bodyPr/>
          <a:lstStyle>
            <a:lvl1pPr>
              <a:defRPr/>
            </a:lvl1pPr>
          </a:lstStyle>
          <a:p>
            <a:pPr>
              <a:defRPr/>
            </a:pPr>
            <a:fld id="{E2C710C5-4E35-4D2A-AC89-35B15BCB0647}" type="slidenum">
              <a:rPr lang="ru-RU" altLang="ru-RU"/>
              <a:pPr>
                <a:defRPr/>
              </a:pPr>
              <a:t>‹#›</a:t>
            </a:fld>
            <a:endParaRPr lang="ru-RU" altLang="ru-RU"/>
          </a:p>
        </p:txBody>
      </p:sp>
    </p:spTree>
    <p:extLst>
      <p:ext uri="{BB962C8B-B14F-4D97-AF65-F5344CB8AC3E}">
        <p14:creationId xmlns:p14="http://schemas.microsoft.com/office/powerpoint/2010/main" val="60963175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42515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414898A5-38D6-4839-9421-962D553EB458}"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5AE62548-2EAE-4B09-B83B-8F5742FD7478}" type="slidenum">
              <a:rPr lang="ru-RU" altLang="ru-RU"/>
              <a:pPr>
                <a:defRPr/>
              </a:pPr>
              <a:t>‹#›</a:t>
            </a:fld>
            <a:endParaRPr lang="ru-RU" altLang="ru-RU"/>
          </a:p>
        </p:txBody>
      </p:sp>
    </p:spTree>
    <p:extLst>
      <p:ext uri="{BB962C8B-B14F-4D97-AF65-F5344CB8AC3E}">
        <p14:creationId xmlns:p14="http://schemas.microsoft.com/office/powerpoint/2010/main" val="22994233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6E84E2FF-E1A2-4633-92BF-06FC7C8A0584}" type="datetime1">
              <a:rPr lang="ru-RU">
                <a:solidFill>
                  <a:srgbClr val="F0A22E">
                    <a:shade val="75000"/>
                  </a:srgbClr>
                </a:solidFill>
              </a:rPr>
              <a:pPr>
                <a:defRPr/>
              </a:pPr>
              <a:t>25.08.2023</a:t>
            </a:fld>
            <a:endParaRPr lang="ru-RU">
              <a:solidFill>
                <a:srgbClr val="F0A22E">
                  <a:shade val="75000"/>
                </a:srgbClr>
              </a:solidFill>
            </a:endParaRPr>
          </a:p>
        </p:txBody>
      </p:sp>
      <p:sp>
        <p:nvSpPr>
          <p:cNvPr id="9" name="Нижний колонтитул 5"/>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DBB3F3C0-1505-4ACC-8BFD-0C872958C721}" type="slidenum">
              <a:rPr lang="ru-RU" altLang="ru-RU"/>
              <a:pPr>
                <a:defRPr/>
              </a:pPr>
              <a:t>‹#›</a:t>
            </a:fld>
            <a:endParaRPr lang="ru-RU" altLang="ru-RU"/>
          </a:p>
        </p:txBody>
      </p:sp>
    </p:spTree>
    <p:extLst>
      <p:ext uri="{BB962C8B-B14F-4D97-AF65-F5344CB8AC3E}">
        <p14:creationId xmlns:p14="http://schemas.microsoft.com/office/powerpoint/2010/main" val="875119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F78757EB-1A11-499E-A956-35243F165878}" type="datetime1">
              <a:rPr lang="ru-RU">
                <a:solidFill>
                  <a:srgbClr val="F0A22E">
                    <a:shade val="75000"/>
                  </a:srgbClr>
                </a:solidFill>
              </a:rPr>
              <a:pPr>
                <a:defRPr/>
              </a:pPr>
              <a:t>25.08.2023</a:t>
            </a:fld>
            <a:endParaRPr lang="ru-RU">
              <a:solidFill>
                <a:srgbClr val="F0A22E">
                  <a:shade val="75000"/>
                </a:srgbClr>
              </a:solidFill>
            </a:endParaRPr>
          </a:p>
        </p:txBody>
      </p:sp>
      <p:sp>
        <p:nvSpPr>
          <p:cNvPr id="4"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A2A338FB-2FA6-4D82-87EA-C720F602664B}" type="slidenum">
              <a:rPr lang="ru-RU" altLang="ru-RU"/>
              <a:pPr>
                <a:defRPr/>
              </a:pPr>
              <a:t>‹#›</a:t>
            </a:fld>
            <a:endParaRPr lang="ru-RU" altLang="ru-RU"/>
          </a:p>
        </p:txBody>
      </p:sp>
    </p:spTree>
    <p:extLst>
      <p:ext uri="{BB962C8B-B14F-4D97-AF65-F5344CB8AC3E}">
        <p14:creationId xmlns:p14="http://schemas.microsoft.com/office/powerpoint/2010/main" val="12808154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94675AFA-4A28-4D7C-93A6-139BE5553443}" type="datetime1">
              <a:rPr lang="ru-RU">
                <a:solidFill>
                  <a:srgbClr val="F0A22E">
                    <a:shade val="75000"/>
                  </a:srgbClr>
                </a:solidFill>
              </a:rPr>
              <a:pPr>
                <a:defRPr/>
              </a:pPr>
              <a:t>25.08.2023</a:t>
            </a:fld>
            <a:endParaRPr lang="ru-RU">
              <a:solidFill>
                <a:srgbClr val="F0A22E">
                  <a:shade val="75000"/>
                </a:srgbClr>
              </a:solidFill>
            </a:endParaRPr>
          </a:p>
        </p:txBody>
      </p:sp>
      <p:sp>
        <p:nvSpPr>
          <p:cNvPr id="3" name="Нижний колонтитул 23"/>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4" name="Номер слайда 6"/>
          <p:cNvSpPr>
            <a:spLocks noGrp="1"/>
          </p:cNvSpPr>
          <p:nvPr>
            <p:ph type="sldNum" sz="quarter" idx="12"/>
          </p:nvPr>
        </p:nvSpPr>
        <p:spPr/>
        <p:txBody>
          <a:bodyPr/>
          <a:lstStyle>
            <a:lvl1pPr>
              <a:defRPr/>
            </a:lvl1pPr>
          </a:lstStyle>
          <a:p>
            <a:pPr>
              <a:defRPr/>
            </a:pPr>
            <a:fld id="{6C85AD8E-287F-431E-8567-713F15829AEA}" type="slidenum">
              <a:rPr lang="ru-RU" altLang="ru-RU"/>
              <a:pPr>
                <a:defRPr/>
              </a:pPr>
              <a:t>‹#›</a:t>
            </a:fld>
            <a:endParaRPr lang="ru-RU" altLang="ru-RU"/>
          </a:p>
        </p:txBody>
      </p:sp>
    </p:spTree>
    <p:extLst>
      <p:ext uri="{BB962C8B-B14F-4D97-AF65-F5344CB8AC3E}">
        <p14:creationId xmlns:p14="http://schemas.microsoft.com/office/powerpoint/2010/main" val="202275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EE2E54BD-0791-4FD3-A41B-60937FD926BF}"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28"/>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8" name="Номер слайда 6"/>
          <p:cNvSpPr>
            <a:spLocks noGrp="1"/>
          </p:cNvSpPr>
          <p:nvPr>
            <p:ph type="sldNum" sz="quarter" idx="12"/>
          </p:nvPr>
        </p:nvSpPr>
        <p:spPr/>
        <p:txBody>
          <a:bodyPr/>
          <a:lstStyle>
            <a:lvl1pPr>
              <a:defRPr/>
            </a:lvl1pPr>
          </a:lstStyle>
          <a:p>
            <a:pPr>
              <a:defRPr/>
            </a:pPr>
            <a:fld id="{D94C62A1-D84E-48E8-AF58-F65EDA8D2F57}" type="slidenum">
              <a:rPr lang="ru-RU" altLang="ru-RU"/>
              <a:pPr>
                <a:defRPr/>
              </a:pPr>
              <a:t>‹#›</a:t>
            </a:fld>
            <a:endParaRPr lang="ru-RU" altLang="ru-RU"/>
          </a:p>
        </p:txBody>
      </p:sp>
    </p:spTree>
    <p:extLst>
      <p:ext uri="{BB962C8B-B14F-4D97-AF65-F5344CB8AC3E}">
        <p14:creationId xmlns:p14="http://schemas.microsoft.com/office/powerpoint/2010/main" val="3448254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EBA12DEB-B67A-4346-922F-A4D6ED637233}"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30"/>
          <p:cNvSpPr>
            <a:spLocks noGrp="1"/>
          </p:cNvSpPr>
          <p:nvPr>
            <p:ph type="sldNum" sz="quarter" idx="12"/>
          </p:nvPr>
        </p:nvSpPr>
        <p:spPr/>
        <p:txBody>
          <a:bodyPr/>
          <a:lstStyle>
            <a:lvl1pPr>
              <a:defRPr/>
            </a:lvl1pPr>
          </a:lstStyle>
          <a:p>
            <a:pPr>
              <a:defRPr/>
            </a:pPr>
            <a:fld id="{D4022683-0562-4B52-B7FF-E22719E3ACDF}" type="slidenum">
              <a:rPr lang="ru-RU" altLang="ru-RU"/>
              <a:pPr>
                <a:defRPr/>
              </a:pPr>
              <a:t>‹#›</a:t>
            </a:fld>
            <a:endParaRPr lang="ru-RU" altLang="ru-RU"/>
          </a:p>
        </p:txBody>
      </p:sp>
    </p:spTree>
    <p:extLst>
      <p:ext uri="{BB962C8B-B14F-4D97-AF65-F5344CB8AC3E}">
        <p14:creationId xmlns:p14="http://schemas.microsoft.com/office/powerpoint/2010/main" val="42664932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8D768DED-0A62-49F1-94D6-80CE29EC3203}"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D055DCED-29D5-4570-87E0-F2355F409545}" type="slidenum">
              <a:rPr lang="ru-RU" altLang="ru-RU"/>
              <a:pPr>
                <a:defRPr/>
              </a:pPr>
              <a:t>‹#›</a:t>
            </a:fld>
            <a:endParaRPr lang="ru-RU" altLang="ru-RU"/>
          </a:p>
        </p:txBody>
      </p:sp>
    </p:spTree>
    <p:extLst>
      <p:ext uri="{BB962C8B-B14F-4D97-AF65-F5344CB8AC3E}">
        <p14:creationId xmlns:p14="http://schemas.microsoft.com/office/powerpoint/2010/main" val="12454551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8D6BBC6-B9CC-4F18-BD4F-12B3B087A41A}"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DB38BB53-BF10-4CAF-90EB-18346A60487A}" type="slidenum">
              <a:rPr lang="ru-RU" altLang="ru-RU"/>
              <a:pPr>
                <a:defRPr/>
              </a:pPr>
              <a:t>‹#›</a:t>
            </a:fld>
            <a:endParaRPr lang="ru-RU" altLang="ru-RU"/>
          </a:p>
        </p:txBody>
      </p:sp>
    </p:spTree>
    <p:extLst>
      <p:ext uri="{BB962C8B-B14F-4D97-AF65-F5344CB8AC3E}">
        <p14:creationId xmlns:p14="http://schemas.microsoft.com/office/powerpoint/2010/main" val="33570621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cs typeface="Arial" pitchFamily="34" charset="0"/>
              </a:defRPr>
            </a:lvl1pPr>
          </a:lstStyle>
          <a:p>
            <a:pPr>
              <a:defRPr/>
            </a:pPr>
            <a:fld id="{D437287D-663F-49CF-9A0B-DBA39CADE0CA}" type="datetime1">
              <a:rPr lang="ru-RU"/>
              <a:pPr>
                <a:defRPr/>
              </a:pPr>
              <a:t>25.08.2023</a:t>
            </a:fld>
            <a:endParaRPr lang="ru-RU"/>
          </a:p>
        </p:txBody>
      </p:sp>
      <p:sp>
        <p:nvSpPr>
          <p:cNvPr id="4" name="Footer Placeholder 4"/>
          <p:cNvSpPr>
            <a:spLocks noGrp="1"/>
          </p:cNvSpPr>
          <p:nvPr>
            <p:ph type="ftr" sz="quarter" idx="11"/>
          </p:nvPr>
        </p:nvSpPr>
        <p:spPr/>
        <p:txBody>
          <a:bodyPr/>
          <a:lstStyle>
            <a:lvl1pPr>
              <a:defRPr>
                <a:cs typeface="Arial" pitchFamily="34" charset="0"/>
              </a:defRPr>
            </a:lvl1pPr>
          </a:lstStyle>
          <a:p>
            <a:pPr>
              <a:defRPr/>
            </a:pPr>
            <a:endParaRPr lang="ru-RU"/>
          </a:p>
        </p:txBody>
      </p:sp>
      <p:sp>
        <p:nvSpPr>
          <p:cNvPr id="5" name="Slide Number Placeholder 5"/>
          <p:cNvSpPr>
            <a:spLocks noGrp="1"/>
          </p:cNvSpPr>
          <p:nvPr>
            <p:ph type="sldNum" sz="quarter" idx="12"/>
          </p:nvPr>
        </p:nvSpPr>
        <p:spPr/>
        <p:txBody>
          <a:bodyPr/>
          <a:lstStyle>
            <a:lvl1pPr>
              <a:defRPr>
                <a:latin typeface="Arial" pitchFamily="34" charset="0"/>
              </a:defRPr>
            </a:lvl1pPr>
          </a:lstStyle>
          <a:p>
            <a:pPr>
              <a:defRPr/>
            </a:pPr>
            <a:fld id="{106F43C7-DE0F-4000-9038-460D894F6F0F}" type="slidenum">
              <a:rPr lang="ru-RU" altLang="ru-RU"/>
              <a:pPr>
                <a:defRPr/>
              </a:pPr>
              <a:t>‹#›</a:t>
            </a:fld>
            <a:endParaRPr lang="ru-RU" altLang="ru-RU"/>
          </a:p>
        </p:txBody>
      </p:sp>
    </p:spTree>
    <p:extLst>
      <p:ext uri="{BB962C8B-B14F-4D97-AF65-F5344CB8AC3E}">
        <p14:creationId xmlns:p14="http://schemas.microsoft.com/office/powerpoint/2010/main" val="2389780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itchFamily="34" charset="0"/>
              </a:defRPr>
            </a:lvl1pPr>
          </a:lstStyle>
          <a:p>
            <a:pPr>
              <a:defRPr/>
            </a:pPr>
            <a:fld id="{4AF5C62E-20CD-4856-8D7C-1B4518963881}" type="datetime1">
              <a:rPr lang="ru-RU"/>
              <a:pPr>
                <a:defRPr/>
              </a:pPr>
              <a:t>25.08.2023</a:t>
            </a:fld>
            <a:endParaRPr lang="ru-RU"/>
          </a:p>
        </p:txBody>
      </p:sp>
      <p:sp>
        <p:nvSpPr>
          <p:cNvPr id="3" name="Footer Placeholder 4"/>
          <p:cNvSpPr>
            <a:spLocks noGrp="1"/>
          </p:cNvSpPr>
          <p:nvPr>
            <p:ph type="ftr" sz="quarter" idx="11"/>
          </p:nvPr>
        </p:nvSpPr>
        <p:spPr/>
        <p:txBody>
          <a:bodyPr/>
          <a:lstStyle>
            <a:lvl1pPr>
              <a:defRPr>
                <a:cs typeface="Arial" pitchFamily="34" charset="0"/>
              </a:defRPr>
            </a:lvl1pPr>
          </a:lstStyle>
          <a:p>
            <a:pPr>
              <a:defRPr/>
            </a:pPr>
            <a:endParaRPr lang="ru-RU"/>
          </a:p>
        </p:txBody>
      </p:sp>
      <p:sp>
        <p:nvSpPr>
          <p:cNvPr id="4" name="Slide Number Placeholder 5"/>
          <p:cNvSpPr>
            <a:spLocks noGrp="1"/>
          </p:cNvSpPr>
          <p:nvPr>
            <p:ph type="sldNum" sz="quarter" idx="12"/>
          </p:nvPr>
        </p:nvSpPr>
        <p:spPr/>
        <p:txBody>
          <a:bodyPr/>
          <a:lstStyle>
            <a:lvl1pPr>
              <a:defRPr>
                <a:latin typeface="Arial" pitchFamily="34" charset="0"/>
              </a:defRPr>
            </a:lvl1pPr>
          </a:lstStyle>
          <a:p>
            <a:pPr>
              <a:defRPr/>
            </a:pPr>
            <a:fld id="{D8D8617D-CBF7-4C1E-A22B-A3EF76EAB702}" type="slidenum">
              <a:rPr lang="ru-RU" altLang="ru-RU"/>
              <a:pPr>
                <a:defRPr/>
              </a:pPr>
              <a:t>‹#›</a:t>
            </a:fld>
            <a:endParaRPr lang="ru-RU" altLang="ru-RU"/>
          </a:p>
        </p:txBody>
      </p:sp>
    </p:spTree>
    <p:extLst>
      <p:ext uri="{BB962C8B-B14F-4D97-AF65-F5344CB8AC3E}">
        <p14:creationId xmlns:p14="http://schemas.microsoft.com/office/powerpoint/2010/main" val="122507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42050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325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28650" y="1825625"/>
            <a:ext cx="7886700" cy="4351338"/>
          </a:xfrm>
        </p:spPr>
        <p:txBody>
          <a:bodyPr rtlCol="0">
            <a:normAutofit/>
          </a:bodyPr>
          <a:lstStyle/>
          <a:p>
            <a:pPr lvl="0"/>
            <a:endParaRPr lang="ru-RU" noProof="0"/>
          </a:p>
        </p:txBody>
      </p:sp>
      <p:sp>
        <p:nvSpPr>
          <p:cNvPr id="4" name="Date Placeholder 3"/>
          <p:cNvSpPr>
            <a:spLocks noGrp="1"/>
          </p:cNvSpPr>
          <p:nvPr>
            <p:ph type="dt" sz="half" idx="10"/>
          </p:nvPr>
        </p:nvSpPr>
        <p:spPr/>
        <p:txBody>
          <a:bodyPr/>
          <a:lstStyle>
            <a:lvl1pPr>
              <a:defRPr>
                <a:cs typeface="Arial" pitchFamily="34" charset="0"/>
              </a:defRPr>
            </a:lvl1pPr>
          </a:lstStyle>
          <a:p>
            <a:pPr>
              <a:defRPr/>
            </a:pPr>
            <a:fld id="{8C4CD0E4-8131-4510-B9CC-E27FDFDD927A}" type="datetime1">
              <a:rPr lang="ru-RU"/>
              <a:pPr>
                <a:defRPr/>
              </a:pPr>
              <a:t>25.08.2023</a:t>
            </a:fld>
            <a:endParaRPr lang="ru-RU"/>
          </a:p>
        </p:txBody>
      </p:sp>
      <p:sp>
        <p:nvSpPr>
          <p:cNvPr id="5" name="Footer Placeholder 4"/>
          <p:cNvSpPr>
            <a:spLocks noGrp="1"/>
          </p:cNvSpPr>
          <p:nvPr>
            <p:ph type="ftr" sz="quarter" idx="11"/>
          </p:nvPr>
        </p:nvSpPr>
        <p:spPr/>
        <p:txBody>
          <a:bodyPr/>
          <a:lstStyle>
            <a:lvl1pPr>
              <a:defRPr>
                <a:cs typeface="Arial" pitchFamily="34" charset="0"/>
              </a:defRPr>
            </a:lvl1pPr>
          </a:lstStyle>
          <a:p>
            <a:pPr>
              <a:defRPr/>
            </a:pPr>
            <a:endParaRPr lang="ru-RU"/>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99BEE0C0-4BE7-43CF-B54E-F7A2D2E3C6B2}" type="slidenum">
              <a:rPr lang="ru-RU" altLang="ru-RU"/>
              <a:pPr>
                <a:defRPr/>
              </a:pPr>
              <a:t>‹#›</a:t>
            </a:fld>
            <a:endParaRPr lang="ru-RU" altLang="ru-RU"/>
          </a:p>
        </p:txBody>
      </p:sp>
    </p:spTree>
    <p:extLst>
      <p:ext uri="{BB962C8B-B14F-4D97-AF65-F5344CB8AC3E}">
        <p14:creationId xmlns:p14="http://schemas.microsoft.com/office/powerpoint/2010/main" val="26308285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a:solidFill>
                <a:prstClr val="black"/>
              </a:solidFill>
              <a:latin typeface="Franklin Gothic Book"/>
              <a:cs typeface="Arial" pitchFamily="34" charset="0"/>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80BA3759-A299-4C51-9056-1CB2D9155208}" type="datetime1">
              <a:rPr lang="ru-RU"/>
              <a:pPr>
                <a:defRPr/>
              </a:pPr>
              <a:t>25.08.2023</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0B0CB271-7734-4612-8949-00B7389F505D}" type="slidenum">
              <a:rPr lang="ru-RU"/>
              <a:pPr>
                <a:defRPr/>
              </a:pPr>
              <a:t>‹#›</a:t>
            </a:fld>
            <a:endParaRPr lang="ru-RU"/>
          </a:p>
        </p:txBody>
      </p:sp>
    </p:spTree>
    <p:extLst>
      <p:ext uri="{BB962C8B-B14F-4D97-AF65-F5344CB8AC3E}">
        <p14:creationId xmlns:p14="http://schemas.microsoft.com/office/powerpoint/2010/main" val="20640784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A57297AF-518B-4A36-B92D-FBC5D194D160}"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1"/>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35A6DB6C-2B3C-4CD2-BDFA-EF37B0B0BD8E}" type="slidenum">
              <a:rPr lang="ru-RU" altLang="ru-RU"/>
              <a:pPr>
                <a:defRPr/>
              </a:pPr>
              <a:t>‹#›</a:t>
            </a:fld>
            <a:endParaRPr lang="ru-RU" altLang="ru-RU"/>
          </a:p>
        </p:txBody>
      </p:sp>
    </p:spTree>
    <p:extLst>
      <p:ext uri="{BB962C8B-B14F-4D97-AF65-F5344CB8AC3E}">
        <p14:creationId xmlns:p14="http://schemas.microsoft.com/office/powerpoint/2010/main" val="21577839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3BC626FB-548D-41E6-A592-E077F88797F1}"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solidFill>
                <a:srgbClr val="F0A22E">
                  <a:shade val="75000"/>
                </a:srgbClr>
              </a:solidFill>
            </a:endParaRPr>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FC0C0145-951D-41DA-89D5-4596BA53DF9F}" type="slidenum">
              <a:rPr lang="ru-RU" altLang="ru-RU"/>
              <a:pPr>
                <a:defRPr/>
              </a:pPr>
              <a:t>‹#›</a:t>
            </a:fld>
            <a:endParaRPr lang="ru-RU" altLang="ru-RU"/>
          </a:p>
        </p:txBody>
      </p:sp>
    </p:spTree>
    <p:extLst>
      <p:ext uri="{BB962C8B-B14F-4D97-AF65-F5344CB8AC3E}">
        <p14:creationId xmlns:p14="http://schemas.microsoft.com/office/powerpoint/2010/main" val="13183084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cs typeface="Arial" pitchFamily="34" charset="0"/>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A821E302-2D24-433D-A82D-6B246735E3D1}"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10"/>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9" name="Номер слайда 15"/>
          <p:cNvSpPr>
            <a:spLocks noGrp="1"/>
          </p:cNvSpPr>
          <p:nvPr>
            <p:ph type="sldNum" sz="quarter" idx="12"/>
          </p:nvPr>
        </p:nvSpPr>
        <p:spPr/>
        <p:txBody>
          <a:bodyPr/>
          <a:lstStyle>
            <a:lvl1pPr>
              <a:defRPr/>
            </a:lvl1pPr>
          </a:lstStyle>
          <a:p>
            <a:pPr>
              <a:defRPr/>
            </a:pPr>
            <a:fld id="{40D890A4-05A7-428E-A5A7-F3CF259CEA43}" type="slidenum">
              <a:rPr lang="ru-RU" altLang="ru-RU"/>
              <a:pPr>
                <a:defRPr/>
              </a:pPr>
              <a:t>‹#›</a:t>
            </a:fld>
            <a:endParaRPr lang="ru-RU" altLang="ru-RU"/>
          </a:p>
        </p:txBody>
      </p:sp>
    </p:spTree>
    <p:extLst>
      <p:ext uri="{BB962C8B-B14F-4D97-AF65-F5344CB8AC3E}">
        <p14:creationId xmlns:p14="http://schemas.microsoft.com/office/powerpoint/2010/main" val="1546847817"/>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09314A4C-7289-41EE-AF26-9382198846BB}"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4"/>
          <p:cNvSpPr>
            <a:spLocks noGrp="1"/>
          </p:cNvSpPr>
          <p:nvPr>
            <p:ph type="sldNum" sz="quarter" idx="12"/>
          </p:nvPr>
        </p:nvSpPr>
        <p:spPr/>
        <p:txBody>
          <a:bodyPr/>
          <a:lstStyle>
            <a:lvl1pPr>
              <a:defRPr/>
            </a:lvl1pPr>
          </a:lstStyle>
          <a:p>
            <a:pPr>
              <a:defRPr/>
            </a:pPr>
            <a:fld id="{F7DA35C5-536E-4E14-B8BB-DCCF31BB6FEE}" type="slidenum">
              <a:rPr lang="ru-RU" altLang="ru-RU"/>
              <a:pPr>
                <a:defRPr/>
              </a:pPr>
              <a:t>‹#›</a:t>
            </a:fld>
            <a:endParaRPr lang="ru-RU" altLang="ru-RU"/>
          </a:p>
        </p:txBody>
      </p:sp>
    </p:spTree>
    <p:extLst>
      <p:ext uri="{BB962C8B-B14F-4D97-AF65-F5344CB8AC3E}">
        <p14:creationId xmlns:p14="http://schemas.microsoft.com/office/powerpoint/2010/main" val="41426974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52F50AEC-62BC-4434-B26F-9703A2B618F8}" type="datetime1">
              <a:rPr lang="ru-RU">
                <a:solidFill>
                  <a:srgbClr val="F0A22E">
                    <a:shade val="75000"/>
                  </a:srgbClr>
                </a:solidFill>
              </a:rPr>
              <a:pPr>
                <a:defRPr/>
              </a:pPr>
              <a:t>25.08.2023</a:t>
            </a:fld>
            <a:endParaRPr lang="ru-RU">
              <a:solidFill>
                <a:srgbClr val="F0A22E">
                  <a:shade val="75000"/>
                </a:srgbClr>
              </a:solidFill>
            </a:endParaRPr>
          </a:p>
        </p:txBody>
      </p:sp>
      <p:sp>
        <p:nvSpPr>
          <p:cNvPr id="9" name="Нижний колонтитул 5"/>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10F490C4-7EB1-4680-8F6F-1E738E8BB79C}" type="slidenum">
              <a:rPr lang="ru-RU" altLang="ru-RU"/>
              <a:pPr>
                <a:defRPr/>
              </a:pPr>
              <a:t>‹#›</a:t>
            </a:fld>
            <a:endParaRPr lang="ru-RU" altLang="ru-RU"/>
          </a:p>
        </p:txBody>
      </p:sp>
    </p:spTree>
    <p:extLst>
      <p:ext uri="{BB962C8B-B14F-4D97-AF65-F5344CB8AC3E}">
        <p14:creationId xmlns:p14="http://schemas.microsoft.com/office/powerpoint/2010/main" val="12791220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0F2993BB-0F50-4E37-AEE7-951E9BC15A5C}" type="datetime1">
              <a:rPr lang="ru-RU">
                <a:solidFill>
                  <a:srgbClr val="F0A22E">
                    <a:shade val="75000"/>
                  </a:srgbClr>
                </a:solidFill>
              </a:rPr>
              <a:pPr>
                <a:defRPr/>
              </a:pPr>
              <a:t>25.08.2023</a:t>
            </a:fld>
            <a:endParaRPr lang="ru-RU">
              <a:solidFill>
                <a:srgbClr val="F0A22E">
                  <a:shade val="75000"/>
                </a:srgbClr>
              </a:solidFill>
            </a:endParaRPr>
          </a:p>
        </p:txBody>
      </p:sp>
      <p:sp>
        <p:nvSpPr>
          <p:cNvPr id="4"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12"/>
          </p:nvPr>
        </p:nvSpPr>
        <p:spPr/>
        <p:txBody>
          <a:bodyPr/>
          <a:lstStyle>
            <a:lvl1pPr>
              <a:defRPr/>
            </a:lvl1pPr>
          </a:lstStyle>
          <a:p>
            <a:pPr>
              <a:defRPr/>
            </a:pPr>
            <a:fld id="{16D61CDF-83A7-41A8-8889-783E6ABD3A21}" type="slidenum">
              <a:rPr lang="ru-RU" altLang="ru-RU"/>
              <a:pPr>
                <a:defRPr/>
              </a:pPr>
              <a:t>‹#›</a:t>
            </a:fld>
            <a:endParaRPr lang="ru-RU" altLang="ru-RU"/>
          </a:p>
        </p:txBody>
      </p:sp>
    </p:spTree>
    <p:extLst>
      <p:ext uri="{BB962C8B-B14F-4D97-AF65-F5344CB8AC3E}">
        <p14:creationId xmlns:p14="http://schemas.microsoft.com/office/powerpoint/2010/main" val="2487315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B59711C7-1F5F-445B-98C7-091146FFAEC4}" type="datetime1">
              <a:rPr lang="ru-RU">
                <a:solidFill>
                  <a:srgbClr val="F0A22E">
                    <a:shade val="75000"/>
                  </a:srgbClr>
                </a:solidFill>
              </a:rPr>
              <a:pPr>
                <a:defRPr/>
              </a:pPr>
              <a:t>25.08.2023</a:t>
            </a:fld>
            <a:endParaRPr lang="ru-RU">
              <a:solidFill>
                <a:srgbClr val="F0A22E">
                  <a:shade val="75000"/>
                </a:srgbClr>
              </a:solidFill>
            </a:endParaRPr>
          </a:p>
        </p:txBody>
      </p:sp>
      <p:sp>
        <p:nvSpPr>
          <p:cNvPr id="3" name="Нижний колонтитул 23"/>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4" name="Номер слайда 6"/>
          <p:cNvSpPr>
            <a:spLocks noGrp="1"/>
          </p:cNvSpPr>
          <p:nvPr>
            <p:ph type="sldNum" sz="quarter" idx="12"/>
          </p:nvPr>
        </p:nvSpPr>
        <p:spPr/>
        <p:txBody>
          <a:bodyPr/>
          <a:lstStyle>
            <a:lvl1pPr>
              <a:defRPr/>
            </a:lvl1pPr>
          </a:lstStyle>
          <a:p>
            <a:pPr>
              <a:defRPr/>
            </a:pPr>
            <a:fld id="{13BF1789-133B-4777-8608-9668E7F30FD1}" type="slidenum">
              <a:rPr lang="ru-RU" altLang="ru-RU"/>
              <a:pPr>
                <a:defRPr/>
              </a:pPr>
              <a:t>‹#›</a:t>
            </a:fld>
            <a:endParaRPr lang="ru-RU" altLang="ru-RU"/>
          </a:p>
        </p:txBody>
      </p:sp>
    </p:spTree>
    <p:extLst>
      <p:ext uri="{BB962C8B-B14F-4D97-AF65-F5344CB8AC3E}">
        <p14:creationId xmlns:p14="http://schemas.microsoft.com/office/powerpoint/2010/main" val="12628346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CE56C005-45E4-4EB7-ABAC-62E9CD1C7C36}" type="datetime1">
              <a:rPr lang="ru-RU">
                <a:solidFill>
                  <a:srgbClr val="F0A22E">
                    <a:shade val="75000"/>
                  </a:srgbClr>
                </a:solidFill>
              </a:rPr>
              <a:pPr>
                <a:defRPr/>
              </a:pPr>
              <a:t>25.08.2023</a:t>
            </a:fld>
            <a:endParaRPr lang="ru-RU">
              <a:solidFill>
                <a:srgbClr val="F0A22E">
                  <a:shade val="75000"/>
                </a:srgbClr>
              </a:solidFill>
            </a:endParaRPr>
          </a:p>
        </p:txBody>
      </p:sp>
      <p:sp>
        <p:nvSpPr>
          <p:cNvPr id="7" name="Нижний колонтитул 28"/>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8" name="Номер слайда 6"/>
          <p:cNvSpPr>
            <a:spLocks noGrp="1"/>
          </p:cNvSpPr>
          <p:nvPr>
            <p:ph type="sldNum" sz="quarter" idx="12"/>
          </p:nvPr>
        </p:nvSpPr>
        <p:spPr/>
        <p:txBody>
          <a:bodyPr/>
          <a:lstStyle>
            <a:lvl1pPr>
              <a:defRPr/>
            </a:lvl1pPr>
          </a:lstStyle>
          <a:p>
            <a:pPr>
              <a:defRPr/>
            </a:pPr>
            <a:fld id="{A1C03A60-83FD-4C6C-ABBF-5307D302E163}" type="slidenum">
              <a:rPr lang="ru-RU" altLang="ru-RU"/>
              <a:pPr>
                <a:defRPr/>
              </a:pPr>
              <a:t>‹#›</a:t>
            </a:fld>
            <a:endParaRPr lang="ru-RU" altLang="ru-RU"/>
          </a:p>
        </p:txBody>
      </p:sp>
    </p:spTree>
    <p:extLst>
      <p:ext uri="{BB962C8B-B14F-4D97-AF65-F5344CB8AC3E}">
        <p14:creationId xmlns:p14="http://schemas.microsoft.com/office/powerpoint/2010/main" val="127083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69190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BC553D73-7874-4FDD-BD60-EB23462A9FF6}" type="datetime1">
              <a:rPr lang="ru-RU">
                <a:solidFill>
                  <a:srgbClr val="F0A22E">
                    <a:shade val="75000"/>
                  </a:srgbClr>
                </a:solidFill>
              </a:rPr>
              <a:pPr>
                <a:defRPr/>
              </a:pPr>
              <a:t>25.08.2023</a:t>
            </a:fld>
            <a:endParaRPr lang="ru-RU">
              <a:solidFill>
                <a:srgbClr val="F0A22E">
                  <a:shade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30"/>
          <p:cNvSpPr>
            <a:spLocks noGrp="1"/>
          </p:cNvSpPr>
          <p:nvPr>
            <p:ph type="sldNum" sz="quarter" idx="12"/>
          </p:nvPr>
        </p:nvSpPr>
        <p:spPr/>
        <p:txBody>
          <a:bodyPr/>
          <a:lstStyle>
            <a:lvl1pPr>
              <a:defRPr/>
            </a:lvl1pPr>
          </a:lstStyle>
          <a:p>
            <a:pPr>
              <a:defRPr/>
            </a:pPr>
            <a:fld id="{1402450B-AB9D-4294-8386-623DA3D33F32}" type="slidenum">
              <a:rPr lang="ru-RU" altLang="ru-RU"/>
              <a:pPr>
                <a:defRPr/>
              </a:pPr>
              <a:t>‹#›</a:t>
            </a:fld>
            <a:endParaRPr lang="ru-RU" altLang="ru-RU"/>
          </a:p>
        </p:txBody>
      </p:sp>
    </p:spTree>
    <p:extLst>
      <p:ext uri="{BB962C8B-B14F-4D97-AF65-F5344CB8AC3E}">
        <p14:creationId xmlns:p14="http://schemas.microsoft.com/office/powerpoint/2010/main" val="24341085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827E3AD5-31FA-4756-BF34-F4FA20EFB363}"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27"/>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4"/>
          <p:cNvSpPr>
            <a:spLocks noGrp="1"/>
          </p:cNvSpPr>
          <p:nvPr>
            <p:ph type="sldNum" sz="quarter" idx="12"/>
          </p:nvPr>
        </p:nvSpPr>
        <p:spPr/>
        <p:txBody>
          <a:bodyPr/>
          <a:lstStyle>
            <a:lvl1pPr>
              <a:defRPr/>
            </a:lvl1pPr>
          </a:lstStyle>
          <a:p>
            <a:pPr>
              <a:defRPr/>
            </a:pPr>
            <a:fld id="{60D2A746-FBB6-449C-9F1C-B3FE6F3BCF91}" type="slidenum">
              <a:rPr lang="ru-RU" altLang="ru-RU"/>
              <a:pPr>
                <a:defRPr/>
              </a:pPr>
              <a:t>‹#›</a:t>
            </a:fld>
            <a:endParaRPr lang="ru-RU" altLang="ru-RU"/>
          </a:p>
        </p:txBody>
      </p:sp>
    </p:spTree>
    <p:extLst>
      <p:ext uri="{BB962C8B-B14F-4D97-AF65-F5344CB8AC3E}">
        <p14:creationId xmlns:p14="http://schemas.microsoft.com/office/powerpoint/2010/main" val="3157459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1899F543-58E8-4F9A-A854-DD5B24D6C9A3}" type="datetime1">
              <a:rPr lang="ru-RU">
                <a:solidFill>
                  <a:srgbClr val="F0A22E">
                    <a:shade val="75000"/>
                  </a:srgbClr>
                </a:solidFill>
              </a:rPr>
              <a:pPr>
                <a:defRPr/>
              </a:pPr>
              <a:t>25.08.2023</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8CDCEA6-EA1E-45F0-B4E2-BA489278545C}" type="slidenum">
              <a:rPr lang="ru-RU" altLang="ru-RU"/>
              <a:pPr>
                <a:defRPr/>
              </a:pPr>
              <a:t>‹#›</a:t>
            </a:fld>
            <a:endParaRPr lang="ru-RU" altLang="ru-RU"/>
          </a:p>
        </p:txBody>
      </p:sp>
    </p:spTree>
    <p:extLst>
      <p:ext uri="{BB962C8B-B14F-4D97-AF65-F5344CB8AC3E}">
        <p14:creationId xmlns:p14="http://schemas.microsoft.com/office/powerpoint/2010/main" val="364738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theme" Target="../theme/theme8.xml"/><Relationship Id="rId4"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56DA5-D83C-4B50-B648-0410918F1FFE}" type="datetimeFigureOut">
              <a:rPr lang="ru-RU" smtClean="0">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7D17E-2042-4D77-8DCE-0216C23A01D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19168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0FA6D-EA44-4098-A276-E48E620B1A86}" type="datetimeFigureOut">
              <a:rPr lang="ru-RU">
                <a:solidFill>
                  <a:prstClr val="black">
                    <a:tint val="75000"/>
                  </a:prstClr>
                </a:solidFill>
              </a:rPr>
              <a:pPr/>
              <a:t>25.08.2023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B9FE-9C2C-4076-908B-63E880BA0154}"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75600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7255D85D-860F-44A5-8A86-E99F68EDDB23}" type="datetime1">
              <a:rPr lang="ru-RU">
                <a:solidFill>
                  <a:srgbClr val="F0A22E">
                    <a:shade val="75000"/>
                  </a:srgbClr>
                </a:solidFill>
              </a:rPr>
              <a:pPr>
                <a:defRPr/>
              </a:pPr>
              <a:t>25.08.2023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latin typeface="Franklin Gothic Book" pitchFamily="34" charset="0"/>
                <a:cs typeface="Arial" pitchFamily="34" charset="0"/>
              </a:defRPr>
            </a:lvl1pPr>
          </a:lstStyle>
          <a:p>
            <a:pPr fontAlgn="base">
              <a:spcBef>
                <a:spcPct val="0"/>
              </a:spcBef>
              <a:spcAft>
                <a:spcPct val="0"/>
              </a:spcAft>
              <a:defRPr/>
            </a:pPr>
            <a:fld id="{A011C22C-4FB5-47BA-8B43-B29CB4ACED99}" type="slidenum">
              <a:rPr lang="ru-RU" altLang="ru-RU"/>
              <a:pPr fontAlgn="base">
                <a:spcBef>
                  <a:spcPct val="0"/>
                </a:spcBef>
                <a:spcAft>
                  <a:spcPct val="0"/>
                </a:spcAft>
                <a:defRPr/>
              </a:pPr>
              <a:t>‹#›</a:t>
            </a:fld>
            <a:endParaRPr lang="ru-RU" alt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Tree>
    <p:extLst>
      <p:ext uri="{BB962C8B-B14F-4D97-AF65-F5344CB8AC3E}">
        <p14:creationId xmlns:p14="http://schemas.microsoft.com/office/powerpoint/2010/main" val="26962282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7255D85D-860F-44A5-8A86-E99F68EDDB23}" type="datetime1">
              <a:rPr lang="ru-RU">
                <a:solidFill>
                  <a:srgbClr val="F0A22E">
                    <a:shade val="75000"/>
                  </a:srgbClr>
                </a:solidFill>
              </a:rPr>
              <a:pPr>
                <a:defRPr/>
              </a:pPr>
              <a:t>25.08.2023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latin typeface="Franklin Gothic Book" pitchFamily="34" charset="0"/>
                <a:cs typeface="Arial" pitchFamily="34" charset="0"/>
              </a:defRPr>
            </a:lvl1pPr>
          </a:lstStyle>
          <a:p>
            <a:pPr fontAlgn="base">
              <a:spcBef>
                <a:spcPct val="0"/>
              </a:spcBef>
              <a:spcAft>
                <a:spcPct val="0"/>
              </a:spcAft>
              <a:defRPr/>
            </a:pPr>
            <a:fld id="{A011C22C-4FB5-47BA-8B43-B29CB4ACED99}" type="slidenum">
              <a:rPr lang="ru-RU" altLang="ru-RU"/>
              <a:pPr fontAlgn="base">
                <a:spcBef>
                  <a:spcPct val="0"/>
                </a:spcBef>
                <a:spcAft>
                  <a:spcPct val="0"/>
                </a:spcAft>
                <a:defRPr/>
              </a:pPr>
              <a:t>‹#›</a:t>
            </a:fld>
            <a:endParaRPr lang="ru-RU" alt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Tree>
    <p:extLst>
      <p:ext uri="{BB962C8B-B14F-4D97-AF65-F5344CB8AC3E}">
        <p14:creationId xmlns:p14="http://schemas.microsoft.com/office/powerpoint/2010/main" val="8459905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7255D85D-860F-44A5-8A86-E99F68EDDB23}" type="datetime1">
              <a:rPr lang="ru-RU">
                <a:solidFill>
                  <a:srgbClr val="F0A22E">
                    <a:shade val="75000"/>
                  </a:srgbClr>
                </a:solidFill>
              </a:rPr>
              <a:pPr>
                <a:defRPr/>
              </a:pPr>
              <a:t>25.08.2023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latin typeface="Franklin Gothic Book" pitchFamily="34" charset="0"/>
                <a:cs typeface="Arial" pitchFamily="34" charset="0"/>
              </a:defRPr>
            </a:lvl1pPr>
          </a:lstStyle>
          <a:p>
            <a:pPr fontAlgn="base">
              <a:spcBef>
                <a:spcPct val="0"/>
              </a:spcBef>
              <a:spcAft>
                <a:spcPct val="0"/>
              </a:spcAft>
              <a:defRPr/>
            </a:pPr>
            <a:fld id="{A011C22C-4FB5-47BA-8B43-B29CB4ACED99}" type="slidenum">
              <a:rPr lang="ru-RU" altLang="ru-RU"/>
              <a:pPr fontAlgn="base">
                <a:spcBef>
                  <a:spcPct val="0"/>
                </a:spcBef>
                <a:spcAft>
                  <a:spcPct val="0"/>
                </a:spcAft>
                <a:defRPr/>
              </a:pPr>
              <a:t>‹#›</a:t>
            </a:fld>
            <a:endParaRPr lang="ru-RU" alt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Tree>
    <p:extLst>
      <p:ext uri="{BB962C8B-B14F-4D97-AF65-F5344CB8AC3E}">
        <p14:creationId xmlns:p14="http://schemas.microsoft.com/office/powerpoint/2010/main" val="34562051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7255D85D-860F-44A5-8A86-E99F68EDDB23}" type="datetime1">
              <a:rPr lang="ru-RU">
                <a:solidFill>
                  <a:srgbClr val="F0A22E">
                    <a:shade val="75000"/>
                  </a:srgbClr>
                </a:solidFill>
              </a:rPr>
              <a:pPr>
                <a:defRPr/>
              </a:pPr>
              <a:t>25.08.2023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latin typeface="Franklin Gothic Book" pitchFamily="34" charset="0"/>
                <a:cs typeface="Arial" pitchFamily="34" charset="0"/>
              </a:defRPr>
            </a:lvl1pPr>
          </a:lstStyle>
          <a:p>
            <a:pPr fontAlgn="base">
              <a:spcBef>
                <a:spcPct val="0"/>
              </a:spcBef>
              <a:spcAft>
                <a:spcPct val="0"/>
              </a:spcAft>
              <a:defRPr/>
            </a:pPr>
            <a:fld id="{A011C22C-4FB5-47BA-8B43-B29CB4ACED99}" type="slidenum">
              <a:rPr lang="ru-RU" altLang="ru-RU"/>
              <a:pPr fontAlgn="base">
                <a:spcBef>
                  <a:spcPct val="0"/>
                </a:spcBef>
                <a:spcAft>
                  <a:spcPct val="0"/>
                </a:spcAft>
                <a:defRPr/>
              </a:pPr>
              <a:t>‹#›</a:t>
            </a:fld>
            <a:endParaRPr lang="ru-RU" alt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Tree>
    <p:extLst>
      <p:ext uri="{BB962C8B-B14F-4D97-AF65-F5344CB8AC3E}">
        <p14:creationId xmlns:p14="http://schemas.microsoft.com/office/powerpoint/2010/main" val="17969843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7255D85D-860F-44A5-8A86-E99F68EDDB23}" type="datetime1">
              <a:rPr lang="ru-RU">
                <a:solidFill>
                  <a:srgbClr val="F0A22E">
                    <a:shade val="75000"/>
                  </a:srgbClr>
                </a:solidFill>
              </a:rPr>
              <a:pPr>
                <a:defRPr/>
              </a:pPr>
              <a:t>25.08.2023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latin typeface="Franklin Gothic Book" pitchFamily="34" charset="0"/>
                <a:cs typeface="Arial" pitchFamily="34" charset="0"/>
              </a:defRPr>
            </a:lvl1pPr>
          </a:lstStyle>
          <a:p>
            <a:pPr fontAlgn="base">
              <a:spcBef>
                <a:spcPct val="0"/>
              </a:spcBef>
              <a:spcAft>
                <a:spcPct val="0"/>
              </a:spcAft>
              <a:defRPr/>
            </a:pPr>
            <a:fld id="{A011C22C-4FB5-47BA-8B43-B29CB4ACED99}" type="slidenum">
              <a:rPr lang="ru-RU" altLang="ru-RU"/>
              <a:pPr fontAlgn="base">
                <a:spcBef>
                  <a:spcPct val="0"/>
                </a:spcBef>
                <a:spcAft>
                  <a:spcPct val="0"/>
                </a:spcAft>
                <a:defRPr/>
              </a:pPr>
              <a:t>‹#›</a:t>
            </a:fld>
            <a:endParaRPr lang="ru-RU" alt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Tree>
    <p:extLst>
      <p:ext uri="{BB962C8B-B14F-4D97-AF65-F5344CB8AC3E}">
        <p14:creationId xmlns:p14="http://schemas.microsoft.com/office/powerpoint/2010/main" val="34423839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endParaRPr lang="ru-RU" altLang="ru-RU"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endParaRPr lang="ru-RU" altLang="ru-RU"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cs typeface="+mn-cs"/>
              </a:defRPr>
            </a:lvl1pPr>
          </a:lstStyle>
          <a:p>
            <a:pPr>
              <a:defRPr/>
            </a:pPr>
            <a:fld id="{358910EA-DBD6-41B8-B6E4-B7E84879F444}" type="datetime1">
              <a:rPr lang="ru-RU"/>
              <a:pPr>
                <a:defRPr/>
              </a:pPr>
              <a:t>25.08.2023</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itchFamily="34" charset="0"/>
                <a:cs typeface="Arial" pitchFamily="34" charset="0"/>
              </a:defRPr>
            </a:lvl1pPr>
          </a:lstStyle>
          <a:p>
            <a:pPr fontAlgn="base">
              <a:spcBef>
                <a:spcPct val="0"/>
              </a:spcBef>
              <a:spcAft>
                <a:spcPct val="0"/>
              </a:spcAft>
              <a:defRPr/>
            </a:pPr>
            <a:fld id="{3B1C3D35-1B1D-440E-8952-197ADF2F27B4}" type="slidenum">
              <a:rPr lang="ru-RU" altLang="ru-RU"/>
              <a:pPr fontAlgn="base">
                <a:spcBef>
                  <a:spcPct val="0"/>
                </a:spcBef>
                <a:spcAft>
                  <a:spcPct val="0"/>
                </a:spcAft>
                <a:defRPr/>
              </a:pPr>
              <a:t>‹#›</a:t>
            </a:fld>
            <a:endParaRPr lang="ru-RU" altLang="ru-RU"/>
          </a:p>
        </p:txBody>
      </p:sp>
    </p:spTree>
    <p:extLst>
      <p:ext uri="{BB962C8B-B14F-4D97-AF65-F5344CB8AC3E}">
        <p14:creationId xmlns:p14="http://schemas.microsoft.com/office/powerpoint/2010/main" val="383741734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63D013D0-F776-4BF9-82E8-206D2BAA568C}" type="datetime1">
              <a:rPr lang="ru-RU">
                <a:solidFill>
                  <a:srgbClr val="F0A22E">
                    <a:shade val="75000"/>
                  </a:srgbClr>
                </a:solidFill>
              </a:rPr>
              <a:pPr>
                <a:defRPr/>
              </a:pPr>
              <a:t>25.08.2023</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latin typeface="Franklin Gothic Book" pitchFamily="34" charset="0"/>
                <a:cs typeface="Arial" pitchFamily="34" charset="0"/>
              </a:defRPr>
            </a:lvl1pPr>
          </a:lstStyle>
          <a:p>
            <a:pPr fontAlgn="base">
              <a:spcBef>
                <a:spcPct val="0"/>
              </a:spcBef>
              <a:spcAft>
                <a:spcPct val="0"/>
              </a:spcAft>
              <a:defRPr/>
            </a:pPr>
            <a:fld id="{FD29C17E-5351-4AA4-9110-4D5E3DC2BD11}" type="slidenum">
              <a:rPr lang="ru-RU" altLang="ru-RU"/>
              <a:pPr fontAlgn="base">
                <a:spcBef>
                  <a:spcPct val="0"/>
                </a:spcBef>
                <a:spcAft>
                  <a:spcPct val="0"/>
                </a:spcAft>
                <a:defRPr/>
              </a:pPr>
              <a:t>‹#›</a:t>
            </a:fld>
            <a:endParaRPr lang="ru-RU" alt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Tree>
    <p:extLst>
      <p:ext uri="{BB962C8B-B14F-4D97-AF65-F5344CB8AC3E}">
        <p14:creationId xmlns:p14="http://schemas.microsoft.com/office/powerpoint/2010/main" val="80164973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egnum.ru/pictures/2188550/14.html" TargetMode="Externa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ereklichka.livejournal.com/1766837.html?ysclid=llovg8falh631636127"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Carl_Oglesby"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dzen.ru/a/ZKVrAEiOFXYB39r6" TargetMode="External"/><Relationship Id="rId5" Type="http://schemas.openxmlformats.org/officeDocument/2006/relationships/hyperlink" Target="https://en.wikipedia.org/wiki/Vietnam_War" TargetMode="External"/><Relationship Id="rId4" Type="http://schemas.openxmlformats.org/officeDocument/2006/relationships/hyperlink" Target="https://en.wikipedia.org/wiki/Commonweal_(magaz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g.ru/editorial/2023-03-30/2_8694_red.html?ysclid=llkia94zke782220454"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zen.ru/a/ZNPjMVkCCR4evnIa?utm_referer=ya.ru"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ia-ru.turbopages.org/turbo/ria.ru/s/20210520/shkola-1733101604.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zen.ru/a/Y5oT-WtvNHb_Tww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1.xml"/><Relationship Id="rId4" Type="http://schemas.openxmlformats.org/officeDocument/2006/relationships/hyperlink" Target="https://www.computerra.ru/241714/pretsessionnaya-tsiklichnaya-globalnaya-smena-klimata-na-zeml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omputerra.ru/241714/pretsessionnaya-tsiklichnaya-globalnaya-smena-klimata-na-zemle/" TargetMode="External"/><Relationship Id="rId2" Type="http://schemas.openxmlformats.org/officeDocument/2006/relationships/image" Target="../media/image6.png"/><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regnum.ru/pictures/2188550/10.html" TargetMode="Externa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regnum.ru/pictures/2188550/11.html" TargetMode="Externa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32770" name="Рисунок 9" descr="гайдбук.wmf"/>
          <p:cNvPicPr>
            <a:picLocks noChangeAspect="1"/>
          </p:cNvPicPr>
          <p:nvPr/>
        </p:nvPicPr>
        <p:blipFill>
          <a:blip r:embed="rId2"/>
          <a:srcRect/>
          <a:stretch>
            <a:fillRect/>
          </a:stretch>
        </p:blipFill>
        <p:spPr bwMode="auto">
          <a:xfrm>
            <a:off x="1835150" y="332656"/>
            <a:ext cx="5400675" cy="1338262"/>
          </a:xfrm>
          <a:prstGeom prst="rect">
            <a:avLst/>
          </a:prstGeom>
          <a:noFill/>
          <a:ln w="9525">
            <a:noFill/>
            <a:miter lim="800000"/>
            <a:headEnd/>
            <a:tailEnd/>
          </a:ln>
        </p:spPr>
      </p:pic>
      <p:sp>
        <p:nvSpPr>
          <p:cNvPr id="32771" name="Заголовок 1"/>
          <p:cNvSpPr txBox="1">
            <a:spLocks/>
          </p:cNvSpPr>
          <p:nvPr/>
        </p:nvSpPr>
        <p:spPr bwMode="auto">
          <a:xfrm>
            <a:off x="1763713" y="5157788"/>
            <a:ext cx="5472112" cy="431800"/>
          </a:xfrm>
          <a:prstGeom prst="rect">
            <a:avLst/>
          </a:prstGeom>
          <a:noFill/>
          <a:ln w="9525">
            <a:noFill/>
            <a:miter lim="800000"/>
            <a:headEnd/>
            <a:tailEnd/>
          </a:ln>
        </p:spPr>
        <p:txBody>
          <a:bodyPr/>
          <a:lstStyle/>
          <a:p>
            <a:pPr>
              <a:lnSpc>
                <a:spcPct val="90000"/>
              </a:lnSpc>
            </a:pPr>
            <a:endParaRPr lang="ru-RU" altLang="ru-RU" sz="1100">
              <a:solidFill>
                <a:srgbClr val="FFFFFF"/>
              </a:solidFill>
              <a:latin typeface="PermianSansTypeface" pitchFamily="48" charset="0"/>
            </a:endParaRPr>
          </a:p>
        </p:txBody>
      </p:sp>
      <p:sp>
        <p:nvSpPr>
          <p:cNvPr id="32772" name="Заголовок 1"/>
          <p:cNvSpPr txBox="1">
            <a:spLocks/>
          </p:cNvSpPr>
          <p:nvPr/>
        </p:nvSpPr>
        <p:spPr bwMode="auto">
          <a:xfrm>
            <a:off x="1871663" y="5776913"/>
            <a:ext cx="5472112" cy="431800"/>
          </a:xfrm>
          <a:prstGeom prst="rect">
            <a:avLst/>
          </a:prstGeom>
          <a:noFill/>
          <a:ln w="9525">
            <a:noFill/>
            <a:miter lim="800000"/>
            <a:headEnd/>
            <a:tailEnd/>
          </a:ln>
        </p:spPr>
        <p:txBody>
          <a:bodyPr/>
          <a:lstStyle/>
          <a:p>
            <a:pPr algn="ctr"/>
            <a:r>
              <a:rPr lang="ru-RU" altLang="ru-RU" sz="2000" dirty="0" smtClean="0">
                <a:solidFill>
                  <a:srgbClr val="FFFFFF"/>
                </a:solidFill>
              </a:rPr>
              <a:t>Добрянка, 25 августа 2023 г.</a:t>
            </a:r>
            <a:endParaRPr lang="ru-RU" altLang="ru-RU" sz="2000" dirty="0">
              <a:solidFill>
                <a:srgbClr val="FFFFFF"/>
              </a:solidFill>
            </a:endParaRPr>
          </a:p>
        </p:txBody>
      </p:sp>
      <p:cxnSp>
        <p:nvCxnSpPr>
          <p:cNvPr id="14" name="Прямая соединительная линия 13"/>
          <p:cNvCxnSpPr/>
          <p:nvPr/>
        </p:nvCxnSpPr>
        <p:spPr>
          <a:xfrm>
            <a:off x="1835150" y="1844824"/>
            <a:ext cx="55451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835150" y="5684838"/>
            <a:ext cx="55451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835150" y="6335713"/>
            <a:ext cx="55451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344" name="Text Box 9"/>
          <p:cNvSpPr txBox="1">
            <a:spLocks noChangeArrowheads="1"/>
          </p:cNvSpPr>
          <p:nvPr/>
        </p:nvSpPr>
        <p:spPr bwMode="auto">
          <a:xfrm>
            <a:off x="1474788" y="4665663"/>
            <a:ext cx="6437312" cy="1016000"/>
          </a:xfrm>
          <a:prstGeom prst="rect">
            <a:avLst/>
          </a:prstGeom>
          <a:noFill/>
          <a:ln>
            <a:noFill/>
          </a:ln>
          <a:effectLst/>
          <a:extLst/>
        </p:spPr>
        <p:txBody>
          <a:bodyPr>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defRPr/>
            </a:pPr>
            <a:r>
              <a:rPr lang="ru-RU" altLang="ru-RU" dirty="0" smtClean="0">
                <a:solidFill>
                  <a:prstClr val="white"/>
                </a:solidFill>
              </a:rPr>
              <a:t>Доцент кафедры государственного и муниципального управления ПГНИУ, кандидат экономических наук, </a:t>
            </a:r>
          </a:p>
          <a:p>
            <a:pPr>
              <a:defRPr/>
            </a:pPr>
            <a:r>
              <a:rPr lang="ru-RU" altLang="ru-RU" dirty="0" smtClean="0">
                <a:solidFill>
                  <a:prstClr val="white"/>
                </a:solidFill>
              </a:rPr>
              <a:t>Олег Борисович Ганин</a:t>
            </a:r>
          </a:p>
        </p:txBody>
      </p:sp>
      <p:sp>
        <p:nvSpPr>
          <p:cNvPr id="14345" name="Text Box 10"/>
          <p:cNvSpPr txBox="1">
            <a:spLocks noChangeArrowheads="1"/>
          </p:cNvSpPr>
          <p:nvPr/>
        </p:nvSpPr>
        <p:spPr bwMode="auto">
          <a:xfrm>
            <a:off x="900113" y="2984500"/>
            <a:ext cx="7488237" cy="1200329"/>
          </a:xfrm>
          <a:prstGeom prst="rect">
            <a:avLst/>
          </a:prstGeom>
          <a:noFill/>
          <a:ln>
            <a:noFill/>
          </a:ln>
          <a:effectLst/>
          <a:extLst/>
        </p:spPr>
        <p:txBody>
          <a:bodyPr>
            <a:spAutoFit/>
          </a:bodyPr>
          <a:lstStyle>
            <a:lvl1pPr>
              <a:defRPr sz="2000">
                <a:solidFill>
                  <a:schemeClr val="tx1"/>
                </a:solidFill>
                <a:latin typeface="Calibri" pitchFamily="34" charset="0"/>
              </a:defRPr>
            </a:lvl1pPr>
            <a:lvl2pPr marL="742950" indent="-285750">
              <a:defRPr sz="2000">
                <a:solidFill>
                  <a:schemeClr val="tx1"/>
                </a:solidFill>
                <a:latin typeface="Calibri" pitchFamily="34" charset="0"/>
              </a:defRPr>
            </a:lvl2pPr>
            <a:lvl3pPr marL="1143000" indent="-228600">
              <a:defRPr sz="2000">
                <a:solidFill>
                  <a:schemeClr val="tx1"/>
                </a:solidFill>
                <a:latin typeface="Calibri" pitchFamily="34" charset="0"/>
              </a:defRPr>
            </a:lvl3pPr>
            <a:lvl4pPr marL="1600200" indent="-228600">
              <a:defRPr sz="20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a:defRPr/>
            </a:pPr>
            <a:r>
              <a:rPr lang="ru-RU" altLang="ru-RU" sz="3600" b="1" dirty="0">
                <a:solidFill>
                  <a:prstClr val="white"/>
                </a:solidFill>
              </a:rPr>
              <a:t>Геополитическая и экономическая ситуация в мире. Россия </a:t>
            </a:r>
            <a:r>
              <a:rPr lang="ru-RU" altLang="ru-RU" sz="3600" b="1" dirty="0" smtClean="0">
                <a:solidFill>
                  <a:prstClr val="white"/>
                </a:solidFill>
              </a:rPr>
              <a:t>сегодня</a:t>
            </a:r>
            <a:endParaRPr lang="ru-RU" altLang="ru-RU" sz="3600" dirty="0" smtClean="0">
              <a:solidFill>
                <a:prstClr val="white"/>
              </a:solidFill>
            </a:endParaRPr>
          </a:p>
        </p:txBody>
      </p:sp>
      <p:sp>
        <p:nvSpPr>
          <p:cNvPr id="2" name="Прямоугольник 1"/>
          <p:cNvSpPr/>
          <p:nvPr/>
        </p:nvSpPr>
        <p:spPr>
          <a:xfrm>
            <a:off x="1043608" y="2132856"/>
            <a:ext cx="7920880" cy="369332"/>
          </a:xfrm>
          <a:prstGeom prst="rect">
            <a:avLst/>
          </a:prstGeom>
        </p:spPr>
        <p:txBody>
          <a:bodyPr wrap="square">
            <a:spAutoFit/>
          </a:bodyPr>
          <a:lstStyle/>
          <a:p>
            <a:pPr algn="ctr"/>
            <a:r>
              <a:rPr lang="ru-RU" b="1" dirty="0" smtClean="0">
                <a:solidFill>
                  <a:schemeClr val="bg1"/>
                </a:solidFill>
              </a:rPr>
              <a:t>Первый муниципальный патриотический форум «Мы вместе»</a:t>
            </a:r>
          </a:p>
        </p:txBody>
      </p:sp>
    </p:spTree>
    <p:extLst>
      <p:ext uri="{BB962C8B-B14F-4D97-AF65-F5344CB8AC3E}">
        <p14:creationId xmlns:p14="http://schemas.microsoft.com/office/powerpoint/2010/main" val="1536382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4800" y="404664"/>
            <a:ext cx="8686800" cy="648072"/>
          </a:xfrm>
        </p:spPr>
        <p:txBody>
          <a:bodyPr/>
          <a:lstStyle/>
          <a:p>
            <a:pPr>
              <a:defRPr/>
            </a:pPr>
            <a:r>
              <a:rPr lang="ru-RU">
                <a:solidFill>
                  <a:srgbClr val="4E3B30"/>
                </a:solidFill>
              </a:rPr>
              <a:t>ГДЕ МЫ </a:t>
            </a:r>
            <a:r>
              <a:rPr lang="ru-RU" smtClean="0">
                <a:solidFill>
                  <a:srgbClr val="4E3B30"/>
                </a:solidFill>
              </a:rPr>
              <a:t>будем НАХОДИтьсЯ</a:t>
            </a:r>
            <a:r>
              <a:rPr lang="ru-RU">
                <a:solidFill>
                  <a:srgbClr val="4E3B30"/>
                </a:solidFill>
              </a:rPr>
              <a:t>?</a:t>
            </a:r>
            <a:endParaRPr lang="ru-RU"/>
          </a:p>
        </p:txBody>
      </p:sp>
      <p:sp>
        <p:nvSpPr>
          <p:cNvPr id="45060" name="Прямоугольник 3"/>
          <p:cNvSpPr>
            <a:spLocks noChangeArrowheads="1"/>
          </p:cNvSpPr>
          <p:nvPr/>
        </p:nvSpPr>
        <p:spPr bwMode="auto">
          <a:xfrm>
            <a:off x="467544" y="5499809"/>
            <a:ext cx="85685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indent="360000" fontAlgn="base">
              <a:spcBef>
                <a:spcPct val="0"/>
              </a:spcBef>
              <a:spcAft>
                <a:spcPct val="0"/>
              </a:spcAft>
              <a:buClrTx/>
              <a:buSzTx/>
              <a:buFontTx/>
              <a:buNone/>
            </a:pPr>
            <a:r>
              <a:rPr lang="ru-RU" altLang="ru-RU" sz="1400" dirty="0">
                <a:solidFill>
                  <a:srgbClr val="000000"/>
                </a:solidFill>
                <a:latin typeface="Arial" charset="0"/>
                <a:cs typeface="Times New Roman" pitchFamily="18" charset="0"/>
              </a:rPr>
              <a:t>Из того, что мы добываем из земли, 98% идет либо в промежуточное потребление, либо хоронится. </a:t>
            </a:r>
            <a:r>
              <a:rPr lang="ru-RU" altLang="ru-RU" sz="1400" dirty="0" smtClean="0">
                <a:solidFill>
                  <a:srgbClr val="000000"/>
                </a:solidFill>
                <a:latin typeface="Arial" charset="0"/>
                <a:cs typeface="Times New Roman" pitchFamily="18" charset="0"/>
              </a:rPr>
              <a:t>Только 2% </a:t>
            </a:r>
            <a:r>
              <a:rPr lang="ru-RU" altLang="ru-RU" sz="1400" dirty="0">
                <a:solidFill>
                  <a:srgbClr val="000000"/>
                </a:solidFill>
                <a:latin typeface="Arial" charset="0"/>
                <a:cs typeface="Times New Roman" pitchFamily="18" charset="0"/>
              </a:rPr>
              <a:t>идет в </a:t>
            </a:r>
            <a:r>
              <a:rPr lang="ru-RU" altLang="ru-RU" sz="1400" dirty="0" smtClean="0">
                <a:solidFill>
                  <a:srgbClr val="000000"/>
                </a:solidFill>
                <a:latin typeface="Arial" charset="0"/>
                <a:cs typeface="Times New Roman" pitchFamily="18" charset="0"/>
              </a:rPr>
              <a:t>дело, т.е. </a:t>
            </a:r>
            <a:r>
              <a:rPr lang="ru-RU" altLang="ru-RU" sz="1400" dirty="0">
                <a:solidFill>
                  <a:srgbClr val="000000"/>
                </a:solidFill>
                <a:latin typeface="Arial" charset="0"/>
                <a:cs typeface="Times New Roman" pitchFamily="18" charset="0"/>
              </a:rPr>
              <a:t>мы живем безумно расточительно. Императивы новой </a:t>
            </a:r>
            <a:r>
              <a:rPr lang="ru-RU" altLang="ru-RU" sz="1400" dirty="0" smtClean="0">
                <a:solidFill>
                  <a:srgbClr val="000000"/>
                </a:solidFill>
                <a:latin typeface="Arial" charset="0"/>
                <a:cs typeface="Times New Roman" pitchFamily="18" charset="0"/>
              </a:rPr>
              <a:t>экономики </a:t>
            </a:r>
            <a:r>
              <a:rPr lang="ru-RU" altLang="ru-RU" sz="1400" dirty="0">
                <a:solidFill>
                  <a:srgbClr val="000000"/>
                </a:solidFill>
                <a:latin typeface="Arial" charset="0"/>
                <a:cs typeface="Times New Roman" pitchFamily="18" charset="0"/>
              </a:rPr>
              <a:t>— это не рост ВВП, а эффективное управление ресурсами. Принцип — не ремонтировать то, что не сломалось. И делать только то, что можно починить. И курс на создание очень долговременных вещей</a:t>
            </a:r>
            <a:r>
              <a:rPr lang="ru-RU" altLang="ru-RU" sz="1400" dirty="0" smtClean="0">
                <a:solidFill>
                  <a:srgbClr val="000000"/>
                </a:solidFill>
                <a:latin typeface="Arial" charset="0"/>
                <a:cs typeface="Times New Roman" pitchFamily="18" charset="0"/>
              </a:rPr>
              <a:t>.     </a:t>
            </a:r>
            <a:endParaRPr lang="ru-RU" altLang="ru-RU" sz="1400" dirty="0">
              <a:solidFill>
                <a:srgbClr val="000000"/>
              </a:solidFill>
              <a:latin typeface="Arial" charset="0"/>
              <a:cs typeface="Arial" charset="0"/>
            </a:endParaRPr>
          </a:p>
        </p:txBody>
      </p:sp>
      <p:pic>
        <p:nvPicPr>
          <p:cNvPr id="45061" name="Объект 7" descr="Слайд14">
            <a:hlinkClick r:id="rId2" tooltip="&quot;Посмотреть иллюстрацию&quot;"/>
          </p:cNvPr>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468760" y="1124744"/>
            <a:ext cx="5983560" cy="4302263"/>
          </a:xfrm>
        </p:spPr>
      </p:pic>
      <p:sp>
        <p:nvSpPr>
          <p:cNvPr id="45062" name="Прямоугольник 4"/>
          <p:cNvSpPr>
            <a:spLocks noChangeArrowheads="1"/>
          </p:cNvSpPr>
          <p:nvPr/>
        </p:nvSpPr>
        <p:spPr bwMode="auto">
          <a:xfrm>
            <a:off x="1619672" y="3356992"/>
            <a:ext cx="2376264"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fontAlgn="base">
              <a:spcBef>
                <a:spcPct val="0"/>
              </a:spcBef>
              <a:spcAft>
                <a:spcPct val="0"/>
              </a:spcAft>
              <a:buClrTx/>
              <a:buSzTx/>
              <a:buFontTx/>
              <a:buNone/>
            </a:pPr>
            <a:r>
              <a:rPr lang="ru-RU" altLang="ru-RU" sz="1600" b="1" dirty="0">
                <a:solidFill>
                  <a:srgbClr val="5F5F5F"/>
                </a:solidFill>
                <a:latin typeface="Arial" charset="0"/>
                <a:cs typeface="Times New Roman" pitchFamily="18" charset="0"/>
              </a:rPr>
              <a:t>Делать то, что </a:t>
            </a:r>
          </a:p>
          <a:p>
            <a:pPr fontAlgn="base">
              <a:spcBef>
                <a:spcPct val="0"/>
              </a:spcBef>
              <a:spcAft>
                <a:spcPct val="0"/>
              </a:spcAft>
              <a:buClrTx/>
              <a:buSzTx/>
              <a:buFontTx/>
              <a:buNone/>
            </a:pPr>
            <a:r>
              <a:rPr lang="ru-RU" altLang="ru-RU" sz="1600" b="1" dirty="0">
                <a:solidFill>
                  <a:srgbClr val="5F5F5F"/>
                </a:solidFill>
                <a:latin typeface="Arial" charset="0"/>
                <a:cs typeface="Times New Roman" pitchFamily="18" charset="0"/>
              </a:rPr>
              <a:t>можно починить </a:t>
            </a:r>
            <a:endParaRPr lang="ru-RU" altLang="ru-RU" sz="1600" b="1" dirty="0">
              <a:solidFill>
                <a:srgbClr val="5F5F5F"/>
              </a:solidFill>
              <a:latin typeface="Arial" charset="0"/>
              <a:cs typeface="Arial" charset="0"/>
            </a:endParaRPr>
          </a:p>
        </p:txBody>
      </p:sp>
      <p:sp>
        <p:nvSpPr>
          <p:cNvPr id="45063" name="Номер слайда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spcBef>
                <a:spcPct val="0"/>
              </a:spcBef>
              <a:buClrTx/>
              <a:buSzTx/>
              <a:buFontTx/>
              <a:buNone/>
            </a:pPr>
            <a:fld id="{46D049CF-75D2-4AC4-8CFA-A7BFEBF70A2B}" type="slidenum">
              <a:rPr lang="ru-RU" altLang="ru-RU" sz="1200" smtClean="0">
                <a:solidFill>
                  <a:srgbClr val="D38E27"/>
                </a:solidFill>
                <a:cs typeface="Arial" charset="0"/>
              </a:rPr>
              <a:pPr>
                <a:spcBef>
                  <a:spcPct val="0"/>
                </a:spcBef>
                <a:buClrTx/>
                <a:buSzTx/>
                <a:buFontTx/>
                <a:buNone/>
              </a:pPr>
              <a:t>10</a:t>
            </a:fld>
            <a:endParaRPr lang="ru-RU" altLang="ru-RU" sz="1200" smtClean="0">
              <a:solidFill>
                <a:srgbClr val="D38E27"/>
              </a:solidFill>
              <a:cs typeface="Arial" charset="0"/>
            </a:endParaRPr>
          </a:p>
        </p:txBody>
      </p:sp>
      <p:sp>
        <p:nvSpPr>
          <p:cNvPr id="45064" name="Прямоугольник 1"/>
          <p:cNvSpPr>
            <a:spLocks noChangeArrowheads="1"/>
          </p:cNvSpPr>
          <p:nvPr/>
        </p:nvSpPr>
        <p:spPr bwMode="auto">
          <a:xfrm>
            <a:off x="2195513" y="188913"/>
            <a:ext cx="6408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lvl="0" algn="ctr">
              <a:spcBef>
                <a:spcPts val="0"/>
              </a:spcBef>
              <a:buClrTx/>
              <a:buSzTx/>
              <a:buNone/>
            </a:pPr>
            <a:r>
              <a:rPr lang="ru-RU" altLang="ru-RU" sz="1600" b="1" dirty="0">
                <a:solidFill>
                  <a:srgbClr val="CC0000"/>
                </a:solidFill>
                <a:latin typeface="Calibri" panose="020F0502020204030204" pitchFamily="34" charset="0"/>
              </a:rPr>
              <a:t>Геополитическая и экономическая ситуация в мире. Россия сегодня</a:t>
            </a:r>
          </a:p>
        </p:txBody>
      </p:sp>
    </p:spTree>
    <p:extLst>
      <p:ext uri="{BB962C8B-B14F-4D97-AF65-F5344CB8AC3E}">
        <p14:creationId xmlns:p14="http://schemas.microsoft.com/office/powerpoint/2010/main" val="148018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11</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pic>
        <p:nvPicPr>
          <p:cNvPr id="1028" name="Picture 4" descr="Нажать левую кнопку мыши и двигать картинку в окне"/>
          <p:cNvPicPr>
            <a:picLocks noChangeAspect="1" noChangeArrowheads="1"/>
          </p:cNvPicPr>
          <p:nvPr/>
        </p:nvPicPr>
        <p:blipFill rotWithShape="1">
          <a:blip r:embed="rId3">
            <a:extLst>
              <a:ext uri="{28A0092B-C50C-407E-A947-70E740481C1C}">
                <a14:useLocalDpi xmlns:a14="http://schemas.microsoft.com/office/drawing/2010/main" val="0"/>
              </a:ext>
            </a:extLst>
          </a:blip>
          <a:srcRect l="2802" r="6401" b="68061"/>
          <a:stretch/>
        </p:blipFill>
        <p:spPr bwMode="auto">
          <a:xfrm>
            <a:off x="18796" y="1950242"/>
            <a:ext cx="9034176" cy="2198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Нажать левую кнопку мыши и двигать картинку в окне"/>
          <p:cNvPicPr>
            <a:picLocks noChangeAspect="1" noChangeArrowheads="1"/>
          </p:cNvPicPr>
          <p:nvPr/>
        </p:nvPicPr>
        <p:blipFill rotWithShape="1">
          <a:blip r:embed="rId3">
            <a:extLst>
              <a:ext uri="{28A0092B-C50C-407E-A947-70E740481C1C}">
                <a14:useLocalDpi xmlns:a14="http://schemas.microsoft.com/office/drawing/2010/main" val="0"/>
              </a:ext>
            </a:extLst>
          </a:blip>
          <a:srcRect l="11755" t="62575" r="6299"/>
          <a:stretch/>
        </p:blipFill>
        <p:spPr bwMode="auto">
          <a:xfrm>
            <a:off x="899592" y="4164893"/>
            <a:ext cx="8153380" cy="25764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796" y="850057"/>
            <a:ext cx="9034175" cy="923330"/>
          </a:xfrm>
          <a:prstGeom prst="rect">
            <a:avLst/>
          </a:prstGeom>
        </p:spPr>
        <p:txBody>
          <a:bodyPr wrap="square">
            <a:spAutoFit/>
          </a:bodyPr>
          <a:lstStyle/>
          <a:p>
            <a:pPr algn="ctr"/>
            <a:r>
              <a:rPr lang="ru-RU" dirty="0"/>
              <a:t>В 90-х годах XX-</a:t>
            </a:r>
            <a:r>
              <a:rPr lang="ru-RU" dirty="0" err="1"/>
              <a:t>го</a:t>
            </a:r>
            <a:r>
              <a:rPr lang="ru-RU" dirty="0"/>
              <a:t> века </a:t>
            </a:r>
            <a:r>
              <a:rPr lang="ru-RU" b="1" dirty="0" smtClean="0"/>
              <a:t>Джованни </a:t>
            </a:r>
            <a:r>
              <a:rPr lang="ru-RU" b="1" dirty="0" err="1"/>
              <a:t>Арриги</a:t>
            </a:r>
            <a:r>
              <a:rPr lang="ru-RU" b="1" dirty="0"/>
              <a:t> </a:t>
            </a:r>
            <a:r>
              <a:rPr lang="ru-RU" dirty="0"/>
              <a:t>(1937 - 2009) - социолог и экономист итальянского </a:t>
            </a:r>
            <a:r>
              <a:rPr lang="ru-RU" dirty="0" smtClean="0"/>
              <a:t>происхождения, разработал </a:t>
            </a:r>
            <a:r>
              <a:rPr lang="ru-RU" dirty="0"/>
              <a:t>теорию </a:t>
            </a:r>
            <a:r>
              <a:rPr lang="ru-RU" b="1" i="1" dirty="0"/>
              <a:t>системных циклов накопления капитала. </a:t>
            </a:r>
          </a:p>
        </p:txBody>
      </p:sp>
    </p:spTree>
    <p:extLst>
      <p:ext uri="{BB962C8B-B14F-4D97-AF65-F5344CB8AC3E}">
        <p14:creationId xmlns:p14="http://schemas.microsoft.com/office/powerpoint/2010/main" val="301978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12</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pic>
        <p:nvPicPr>
          <p:cNvPr id="8" name="Picture 4" descr="Нажать левую кнопку мыши и двигать картинку в окне"/>
          <p:cNvPicPr/>
          <p:nvPr/>
        </p:nvPicPr>
        <p:blipFill rotWithShape="1">
          <a:blip r:embed="rId3">
            <a:extLst>
              <a:ext uri="{28A0092B-C50C-407E-A947-70E740481C1C}">
                <a14:useLocalDpi xmlns:a14="http://schemas.microsoft.com/office/drawing/2010/main" val="0"/>
              </a:ext>
            </a:extLst>
          </a:blip>
          <a:srcRect l="2802" t="5755" r="85774" b="68062"/>
          <a:stretch/>
        </p:blipFill>
        <p:spPr bwMode="auto">
          <a:xfrm>
            <a:off x="62959" y="1772816"/>
            <a:ext cx="2132554" cy="3470756"/>
          </a:xfrm>
          <a:prstGeom prst="rect">
            <a:avLst/>
          </a:prstGeom>
          <a:noFill/>
          <a:ln>
            <a:noFill/>
          </a:ln>
          <a:extLst>
            <a:ext uri="{53640926-AAD7-44D8-BBD7-CCE9431645EC}">
              <a14:shadowObscured xmlns:a14="http://schemas.microsoft.com/office/drawing/2010/main"/>
            </a:ext>
          </a:extLst>
        </p:spPr>
      </p:pic>
      <p:pic>
        <p:nvPicPr>
          <p:cNvPr id="9" name="Picture 4" descr="Нажать левую кнопку мыши и двигать картинку в окне"/>
          <p:cNvPicPr/>
          <p:nvPr/>
        </p:nvPicPr>
        <p:blipFill rotWithShape="1">
          <a:blip r:embed="rId3">
            <a:extLst>
              <a:ext uri="{28A0092B-C50C-407E-A947-70E740481C1C}">
                <a14:useLocalDpi xmlns:a14="http://schemas.microsoft.com/office/drawing/2010/main" val="0"/>
              </a:ext>
            </a:extLst>
          </a:blip>
          <a:srcRect l="59573" t="5752" r="6401" b="68061"/>
          <a:stretch/>
        </p:blipFill>
        <p:spPr bwMode="auto">
          <a:xfrm>
            <a:off x="2195513" y="1808447"/>
            <a:ext cx="6768975" cy="3420754"/>
          </a:xfrm>
          <a:prstGeom prst="rect">
            <a:avLst/>
          </a:prstGeom>
          <a:noFill/>
          <a:ln>
            <a:noFill/>
          </a:ln>
          <a:extLst>
            <a:ext uri="{53640926-AAD7-44D8-BBD7-CCE9431645EC}">
              <a14:shadowObscured xmlns:a14="http://schemas.microsoft.com/office/drawing/2010/main"/>
            </a:ext>
          </a:extLst>
        </p:spPr>
      </p:pic>
      <p:sp>
        <p:nvSpPr>
          <p:cNvPr id="3" name="Прямоугольник 2"/>
          <p:cNvSpPr/>
          <p:nvPr/>
        </p:nvSpPr>
        <p:spPr>
          <a:xfrm>
            <a:off x="1619672" y="1046460"/>
            <a:ext cx="6696744" cy="369332"/>
          </a:xfrm>
          <a:prstGeom prst="rect">
            <a:avLst/>
          </a:prstGeom>
        </p:spPr>
        <p:txBody>
          <a:bodyPr wrap="square">
            <a:spAutoFit/>
          </a:bodyPr>
          <a:lstStyle/>
          <a:p>
            <a:pPr algn="ctr"/>
            <a:r>
              <a:rPr lang="ru-RU" b="1" dirty="0" smtClean="0">
                <a:solidFill>
                  <a:prstClr val="black"/>
                </a:solidFill>
                <a:latin typeface="Arial" panose="020B0604020202020204" pitchFamily="34" charset="0"/>
                <a:cs typeface="Arial" panose="020B0604020202020204" pitchFamily="34" charset="0"/>
              </a:rPr>
              <a:t>Системные циклы </a:t>
            </a:r>
            <a:r>
              <a:rPr lang="ru-RU" b="1" dirty="0">
                <a:solidFill>
                  <a:prstClr val="black"/>
                </a:solidFill>
                <a:latin typeface="Arial" panose="020B0604020202020204" pitchFamily="34" charset="0"/>
                <a:cs typeface="Arial" panose="020B0604020202020204" pitchFamily="34" charset="0"/>
              </a:rPr>
              <a:t>накопления </a:t>
            </a:r>
            <a:r>
              <a:rPr lang="ru-RU" b="1" dirty="0" err="1" smtClean="0">
                <a:solidFill>
                  <a:prstClr val="black"/>
                </a:solidFill>
                <a:latin typeface="Arial" panose="020B0604020202020204" pitchFamily="34" charset="0"/>
                <a:cs typeface="Arial" panose="020B0604020202020204" pitchFamily="34" charset="0"/>
              </a:rPr>
              <a:t>капитала.Дж.Арриги</a:t>
            </a:r>
            <a:r>
              <a:rPr lang="ru-RU" b="1" dirty="0">
                <a:solidFill>
                  <a:prstClr val="black"/>
                </a:solidFill>
                <a:latin typeface="Arial" panose="020B0604020202020204" pitchFamily="34" charset="0"/>
                <a:cs typeface="Arial" panose="020B0604020202020204" pitchFamily="34" charset="0"/>
              </a:rPr>
              <a:t> </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71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13</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pic>
        <p:nvPicPr>
          <p:cNvPr id="737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43" t="45733" r="23305" b="15036"/>
          <a:stretch/>
        </p:blipFill>
        <p:spPr bwMode="auto">
          <a:xfrm>
            <a:off x="827584" y="1043188"/>
            <a:ext cx="7527235" cy="28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9388" y="4045128"/>
            <a:ext cx="8785100" cy="2585323"/>
          </a:xfrm>
          <a:prstGeom prst="rect">
            <a:avLst/>
          </a:prstGeom>
        </p:spPr>
        <p:txBody>
          <a:bodyPr wrap="square">
            <a:spAutoFit/>
          </a:bodyPr>
          <a:lstStyle/>
          <a:p>
            <a:pPr indent="457200"/>
            <a:r>
              <a:rPr lang="ru-RU" b="1" i="1" dirty="0" smtClean="0"/>
              <a:t>Англосаксонская социально-политическая философия </a:t>
            </a:r>
            <a:r>
              <a:rPr lang="ru-RU" dirty="0" smtClean="0"/>
              <a:t>– это целостная система, по сути, теория, которая опирается на несколько базовых аксиом. Юнг называл такую теорию коллективным бессознательным. Эти аксиомы оперируют на уровне подсознания и не </a:t>
            </a:r>
            <a:r>
              <a:rPr lang="ru-RU" dirty="0" err="1" smtClean="0"/>
              <a:t>вербализуются</a:t>
            </a:r>
            <a:r>
              <a:rPr lang="ru-RU" dirty="0" smtClean="0"/>
              <a:t>, поскольку считаются самоочевидными истинами. Коллективное бессознательное – это почва, из которой произрастает та или иная модель цивилизации. Некоторые самоочевидные истины коллективного бессознательного англосаксов отражены в обиходном языке – «человек человеку волк», «жизнь – это жестокая борьба за существование», «своя рубашка ближе к телу»…</a:t>
            </a:r>
            <a:endParaRPr lang="ru-RU" dirty="0"/>
          </a:p>
        </p:txBody>
      </p:sp>
    </p:spTree>
    <p:extLst>
      <p:ext uri="{BB962C8B-B14F-4D97-AF65-F5344CB8AC3E}">
        <p14:creationId xmlns:p14="http://schemas.microsoft.com/office/powerpoint/2010/main" val="149443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14</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sp>
        <p:nvSpPr>
          <p:cNvPr id="2" name="Прямоугольник 1"/>
          <p:cNvSpPr/>
          <p:nvPr/>
        </p:nvSpPr>
        <p:spPr>
          <a:xfrm>
            <a:off x="179388" y="1772816"/>
            <a:ext cx="8785100" cy="4647426"/>
          </a:xfrm>
          <a:prstGeom prst="rect">
            <a:avLst/>
          </a:prstGeom>
        </p:spPr>
        <p:txBody>
          <a:bodyPr wrap="square">
            <a:spAutoFit/>
          </a:bodyPr>
          <a:lstStyle/>
          <a:p>
            <a:pPr indent="457200"/>
            <a:r>
              <a:rPr lang="ru-RU" dirty="0">
                <a:solidFill>
                  <a:prstClr val="black"/>
                </a:solidFill>
              </a:rPr>
              <a:t>Россия должна не просто противостоять господству англосаксов. Она может и должна </a:t>
            </a:r>
            <a:r>
              <a:rPr lang="ru-RU" b="1" i="1" dirty="0">
                <a:solidFill>
                  <a:prstClr val="black"/>
                </a:solidFill>
              </a:rPr>
              <a:t>предложить миру альтернативную и гораздо более привлекательную цивилизационную модель</a:t>
            </a:r>
            <a:r>
              <a:rPr lang="ru-RU" dirty="0">
                <a:solidFill>
                  <a:prstClr val="black"/>
                </a:solidFill>
              </a:rPr>
              <a:t>. </a:t>
            </a:r>
            <a:r>
              <a:rPr lang="ru-RU" b="1" i="1" dirty="0">
                <a:solidFill>
                  <a:prstClr val="black"/>
                </a:solidFill>
              </a:rPr>
              <a:t>Она коренится в наших традициях, религии, мифах, фольклоре и литературе</a:t>
            </a:r>
            <a:r>
              <a:rPr lang="ru-RU" dirty="0">
                <a:solidFill>
                  <a:prstClr val="black"/>
                </a:solidFill>
              </a:rPr>
              <a:t>. Вместо расово-культурной иерархии – равноценность всех рас и культур. Вместо социального дарвинизма с его борьбой за ресурсы и господство – сотрудничество и взаимное обогащение. Вместо крайнего индивидуализма – идея самореализации личности в коллективе. Вместо неограниченного имущественного неравенства – относительное равенство, социальная забота и поддержка слабых. Обусловленному альтруизму англосаксов, когда человек жертвует свои силы и средства в расчете на взаимность, противопоставляется безусловный альтруизм славяно-православной культуры. Наш идеал и главная ценность – гармония с людьми и природой</a:t>
            </a:r>
            <a:r>
              <a:rPr lang="ru-RU" dirty="0" smtClean="0">
                <a:solidFill>
                  <a:prstClr val="black"/>
                </a:solidFill>
              </a:rPr>
              <a:t>.</a:t>
            </a:r>
          </a:p>
          <a:p>
            <a:pPr indent="457200" algn="r"/>
            <a:r>
              <a:rPr lang="ru-RU" sz="1600" i="1" dirty="0" smtClean="0">
                <a:solidFill>
                  <a:prstClr val="black"/>
                </a:solidFill>
              </a:rPr>
              <a:t>Дмитрий Михеев,  ученый – физик, публицист, преподаватель, </a:t>
            </a:r>
          </a:p>
          <a:p>
            <a:pPr indent="457200" algn="r"/>
            <a:r>
              <a:rPr lang="ru-RU" sz="1600" i="1" dirty="0" smtClean="0">
                <a:solidFill>
                  <a:prstClr val="black"/>
                </a:solidFill>
              </a:rPr>
              <a:t> советский диссидент реэмигрант,  специалист – консультант </a:t>
            </a:r>
          </a:p>
          <a:p>
            <a:pPr indent="457200" algn="r"/>
            <a:r>
              <a:rPr lang="ru-RU" sz="1600" i="1" dirty="0" smtClean="0">
                <a:solidFill>
                  <a:prstClr val="black"/>
                </a:solidFill>
              </a:rPr>
              <a:t>администраций президентов США </a:t>
            </a:r>
            <a:r>
              <a:rPr lang="ru-RU" sz="1600" i="1" dirty="0" err="1" smtClean="0">
                <a:solidFill>
                  <a:prstClr val="black"/>
                </a:solidFill>
              </a:rPr>
              <a:t>Р.Рейгана</a:t>
            </a:r>
            <a:r>
              <a:rPr lang="ru-RU" sz="1600" i="1" dirty="0" smtClean="0">
                <a:solidFill>
                  <a:prstClr val="black"/>
                </a:solidFill>
              </a:rPr>
              <a:t> и </a:t>
            </a:r>
            <a:r>
              <a:rPr lang="ru-RU" sz="1600" i="1" dirty="0" err="1" smtClean="0">
                <a:solidFill>
                  <a:prstClr val="black"/>
                </a:solidFill>
              </a:rPr>
              <a:t>Д.Буша</a:t>
            </a:r>
            <a:endParaRPr lang="ru-RU" sz="1600" i="1" dirty="0" smtClean="0">
              <a:solidFill>
                <a:prstClr val="black"/>
              </a:solidFill>
            </a:endParaRPr>
          </a:p>
          <a:p>
            <a:pPr indent="457200" algn="r"/>
            <a:r>
              <a:rPr lang="ru-RU" sz="1600" i="1" dirty="0" smtClean="0">
                <a:solidFill>
                  <a:prstClr val="black"/>
                </a:solidFill>
              </a:rPr>
              <a:t> по Советскому Союзу</a:t>
            </a:r>
          </a:p>
          <a:p>
            <a:pPr indent="457200" algn="r"/>
            <a:r>
              <a:rPr lang="en-US" sz="1600" i="1" dirty="0">
                <a:solidFill>
                  <a:prstClr val="black"/>
                </a:solidFill>
                <a:hlinkClick r:id="rId3"/>
              </a:rPr>
              <a:t>https://</a:t>
            </a:r>
            <a:r>
              <a:rPr lang="en-US" sz="1600" i="1" dirty="0" smtClean="0">
                <a:solidFill>
                  <a:prstClr val="black"/>
                </a:solidFill>
                <a:hlinkClick r:id="rId3"/>
              </a:rPr>
              <a:t>pereklichka.livejournal.com/1766837.html?ysclid=llovg8falh631636127</a:t>
            </a:r>
            <a:r>
              <a:rPr lang="ru-RU" sz="1600" i="1" dirty="0" smtClean="0">
                <a:solidFill>
                  <a:prstClr val="black"/>
                </a:solidFill>
              </a:rPr>
              <a:t> </a:t>
            </a:r>
            <a:endParaRPr lang="ru-RU" sz="1600" i="1" dirty="0">
              <a:solidFill>
                <a:prstClr val="black"/>
              </a:solidFill>
            </a:endParaRPr>
          </a:p>
        </p:txBody>
      </p:sp>
      <p:sp>
        <p:nvSpPr>
          <p:cNvPr id="3" name="Прямоугольник 2"/>
          <p:cNvSpPr/>
          <p:nvPr/>
        </p:nvSpPr>
        <p:spPr>
          <a:xfrm>
            <a:off x="683568" y="908720"/>
            <a:ext cx="7920682" cy="830997"/>
          </a:xfrm>
          <a:prstGeom prst="rect">
            <a:avLst/>
          </a:prstGeom>
        </p:spPr>
        <p:txBody>
          <a:bodyPr wrap="square">
            <a:spAutoFit/>
          </a:bodyPr>
          <a:lstStyle/>
          <a:p>
            <a:pPr algn="ctr"/>
            <a:r>
              <a:rPr lang="ru-RU" sz="2400" b="1" i="1" dirty="0" smtClean="0"/>
              <a:t>Англосаксонская модель мира и ее возможные альтернативы</a:t>
            </a:r>
            <a:endParaRPr lang="ru-RU" sz="2400" b="1" i="1" dirty="0"/>
          </a:p>
        </p:txBody>
      </p:sp>
    </p:spTree>
    <p:extLst>
      <p:ext uri="{BB962C8B-B14F-4D97-AF65-F5344CB8AC3E}">
        <p14:creationId xmlns:p14="http://schemas.microsoft.com/office/powerpoint/2010/main" val="4096884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15</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pic>
        <p:nvPicPr>
          <p:cNvPr id="747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42" t="22283" r="20453" b="13768"/>
          <a:stretch/>
        </p:blipFill>
        <p:spPr bwMode="auto">
          <a:xfrm>
            <a:off x="179388" y="1196752"/>
            <a:ext cx="876824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43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pic>
        <p:nvPicPr>
          <p:cNvPr id="757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31" t="20471" r="20046" b="12319"/>
          <a:stretch/>
        </p:blipFill>
        <p:spPr bwMode="auto">
          <a:xfrm>
            <a:off x="152234" y="1124744"/>
            <a:ext cx="8922494" cy="546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21" name="Номер слайда 6"/>
          <p:cNvSpPr>
            <a:spLocks noGrp="1"/>
          </p:cNvSpPr>
          <p:nvPr>
            <p:ph type="sldNum" sz="quarter" idx="12"/>
          </p:nvPr>
        </p:nvSpPr>
        <p:spPr bwMode="auto">
          <a:xfrm>
            <a:off x="8090048" y="6309320"/>
            <a:ext cx="874440" cy="385018"/>
          </a:xfrm>
          <a:solidFill>
            <a:schemeClr val="bg1"/>
          </a:solidFill>
          <a:ln>
            <a:miter lim="800000"/>
            <a:headEnd/>
            <a:tailEnd/>
          </a:ln>
        </p:spPr>
        <p:txBody>
          <a:bodyPr/>
          <a:lstStyle/>
          <a:p>
            <a:fld id="{CEC77511-C769-456A-BF0E-5ED2D8DC1A5B}" type="slidenum">
              <a:rPr lang="ru-RU" altLang="ru-RU" smtClean="0">
                <a:solidFill>
                  <a:prstClr val="black">
                    <a:tint val="75000"/>
                  </a:prstClr>
                </a:solidFill>
                <a:cs typeface="Arial" charset="0"/>
              </a:rPr>
              <a:pPr/>
              <a:t>16</a:t>
            </a:fld>
            <a:endParaRPr lang="ru-RU" altLang="ru-RU" dirty="0" smtClean="0">
              <a:solidFill>
                <a:prstClr val="black">
                  <a:tint val="75000"/>
                </a:prstClr>
              </a:solidFill>
              <a:cs typeface="Arial" charset="0"/>
            </a:endParaRPr>
          </a:p>
        </p:txBody>
      </p:sp>
    </p:spTree>
    <p:extLst>
      <p:ext uri="{BB962C8B-B14F-4D97-AF65-F5344CB8AC3E}">
        <p14:creationId xmlns:p14="http://schemas.microsoft.com/office/powerpoint/2010/main" val="149443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pic>
        <p:nvPicPr>
          <p:cNvPr id="76802" name="Picture 2" descr="https://upload.wikimedia.org/wikipedia/commons/2/2c/The_Brandt_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76" y="1556792"/>
            <a:ext cx="8793112" cy="5112568"/>
          </a:xfrm>
          <a:prstGeom prst="rect">
            <a:avLst/>
          </a:prstGeom>
          <a:noFill/>
          <a:extLst>
            <a:ext uri="{909E8E84-426E-40DD-AFC4-6F175D3DCCD1}">
              <a14:hiddenFill xmlns:a14="http://schemas.microsoft.com/office/drawing/2010/main">
                <a:solidFill>
                  <a:srgbClr val="FFFFFF"/>
                </a:solidFill>
              </a14:hiddenFill>
            </a:ext>
          </a:extLst>
        </p:spPr>
      </p:pic>
      <p:sp>
        <p:nvSpPr>
          <p:cNvPr id="60421" name="Номер слайда 6"/>
          <p:cNvSpPr>
            <a:spLocks noGrp="1"/>
          </p:cNvSpPr>
          <p:nvPr>
            <p:ph type="sldNum" sz="quarter" idx="12"/>
          </p:nvPr>
        </p:nvSpPr>
        <p:spPr bwMode="auto">
          <a:xfrm>
            <a:off x="6553200" y="6356350"/>
            <a:ext cx="2133600" cy="385018"/>
          </a:xfrm>
          <a:noFill/>
          <a:ln>
            <a:miter lim="800000"/>
            <a:headEnd/>
            <a:tailEnd/>
          </a:ln>
        </p:spPr>
        <p:txBody>
          <a:bodyPr/>
          <a:lstStyle/>
          <a:p>
            <a:fld id="{CEC77511-C769-456A-BF0E-5ED2D8DC1A5B}" type="slidenum">
              <a:rPr lang="ru-RU" altLang="ru-RU" smtClean="0">
                <a:solidFill>
                  <a:prstClr val="black">
                    <a:tint val="75000"/>
                  </a:prstClr>
                </a:solidFill>
                <a:cs typeface="Arial" charset="0"/>
              </a:rPr>
              <a:pPr/>
              <a:t>17</a:t>
            </a:fld>
            <a:endParaRPr lang="ru-RU" altLang="ru-RU" smtClean="0">
              <a:solidFill>
                <a:prstClr val="black">
                  <a:tint val="75000"/>
                </a:prstClr>
              </a:solidFill>
              <a:cs typeface="Arial" charset="0"/>
            </a:endParaRPr>
          </a:p>
        </p:txBody>
      </p:sp>
      <p:sp>
        <p:nvSpPr>
          <p:cNvPr id="2" name="Прямоугольник 1"/>
          <p:cNvSpPr/>
          <p:nvPr/>
        </p:nvSpPr>
        <p:spPr>
          <a:xfrm>
            <a:off x="3068675" y="850057"/>
            <a:ext cx="2998513" cy="523220"/>
          </a:xfrm>
          <a:prstGeom prst="rect">
            <a:avLst/>
          </a:prstGeom>
        </p:spPr>
        <p:txBody>
          <a:bodyPr wrap="none">
            <a:spAutoFit/>
          </a:bodyPr>
          <a:lstStyle/>
          <a:p>
            <a:r>
              <a:rPr lang="ru-RU" sz="2800" b="1" dirty="0" smtClean="0">
                <a:solidFill>
                  <a:prstClr val="black"/>
                </a:solidFill>
              </a:rPr>
              <a:t>«Глобальный Юг»</a:t>
            </a:r>
            <a:endParaRPr lang="ru-RU" sz="2800" b="1" dirty="0"/>
          </a:p>
        </p:txBody>
      </p:sp>
    </p:spTree>
    <p:extLst>
      <p:ext uri="{BB962C8B-B14F-4D97-AF65-F5344CB8AC3E}">
        <p14:creationId xmlns:p14="http://schemas.microsoft.com/office/powerpoint/2010/main" val="64818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18</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sp>
        <p:nvSpPr>
          <p:cNvPr id="2" name="Прямоугольник 1"/>
          <p:cNvSpPr/>
          <p:nvPr/>
        </p:nvSpPr>
        <p:spPr>
          <a:xfrm>
            <a:off x="179388" y="1196752"/>
            <a:ext cx="8569076" cy="5355312"/>
          </a:xfrm>
          <a:prstGeom prst="rect">
            <a:avLst/>
          </a:prstGeom>
        </p:spPr>
        <p:txBody>
          <a:bodyPr wrap="square">
            <a:spAutoFit/>
          </a:bodyPr>
          <a:lstStyle/>
          <a:p>
            <a:pPr indent="457200"/>
            <a:r>
              <a:rPr lang="ru-RU" dirty="0" smtClean="0"/>
              <a:t>Впервые термин "Глобальный Юг" в современном политическом смысле был использован в 1969 году </a:t>
            </a:r>
            <a:r>
              <a:rPr lang="ru-RU" b="0" i="0" u="none" strike="noStrike" dirty="0" smtClean="0">
                <a:solidFill>
                  <a:srgbClr val="3366CC"/>
                </a:solidFill>
                <a:effectLst/>
                <a:latin typeface="Arial"/>
                <a:hlinkClick r:id="rId3" tooltip="Карл Оглсби"/>
              </a:rPr>
              <a:t>Карлом </a:t>
            </a:r>
            <a:r>
              <a:rPr lang="ru-RU" b="0" i="0" u="none" strike="noStrike" dirty="0" err="1" smtClean="0">
                <a:solidFill>
                  <a:srgbClr val="3366CC"/>
                </a:solidFill>
                <a:effectLst/>
                <a:latin typeface="Arial"/>
                <a:hlinkClick r:id="rId3" tooltip="Карл Оглсби"/>
              </a:rPr>
              <a:t>Оглсби</a:t>
            </a:r>
            <a:r>
              <a:rPr lang="ru-RU" dirty="0" smtClean="0"/>
              <a:t> в статье для католического журнала "</a:t>
            </a:r>
            <a:r>
              <a:rPr lang="ru-RU" b="0" i="1" u="none" strike="noStrike" dirty="0" err="1" smtClean="0">
                <a:solidFill>
                  <a:srgbClr val="3366CC"/>
                </a:solidFill>
                <a:effectLst/>
                <a:latin typeface="Arial"/>
                <a:hlinkClick r:id="rId4" tooltip="Общее благо (журнал)"/>
              </a:rPr>
              <a:t>Commonweal</a:t>
            </a:r>
            <a:r>
              <a:rPr lang="ru-RU" dirty="0" smtClean="0"/>
              <a:t>" в специальном выпуске, посвященном </a:t>
            </a:r>
            <a:r>
              <a:rPr lang="ru-RU" b="0" i="0" u="none" strike="noStrike" dirty="0" smtClean="0">
                <a:solidFill>
                  <a:srgbClr val="3366CC"/>
                </a:solidFill>
                <a:effectLst/>
                <a:latin typeface="Arial"/>
                <a:hlinkClick r:id="rId5" tooltip="Война во Вьетнаме"/>
              </a:rPr>
              <a:t>войне во Вьетнаме</a:t>
            </a:r>
            <a:r>
              <a:rPr lang="ru-RU" dirty="0" smtClean="0"/>
              <a:t>. </a:t>
            </a:r>
          </a:p>
          <a:p>
            <a:pPr indent="457200"/>
            <a:r>
              <a:rPr lang="ru-RU" dirty="0" err="1" smtClean="0"/>
              <a:t>Оглсби</a:t>
            </a:r>
            <a:r>
              <a:rPr lang="ru-RU" dirty="0" smtClean="0"/>
              <a:t> утверждал, что столетия северного "</a:t>
            </a:r>
            <a:r>
              <a:rPr lang="ru-RU" b="1" i="1" dirty="0" smtClean="0"/>
              <a:t>господства над глобальным югом [...] [сошлись] [...], чтобы создать невыносимый социальный порядок</a:t>
            </a:r>
            <a:r>
              <a:rPr lang="ru-RU" dirty="0" smtClean="0"/>
              <a:t>». </a:t>
            </a:r>
          </a:p>
          <a:p>
            <a:pPr indent="457200"/>
            <a:r>
              <a:rPr lang="ru-RU" dirty="0" smtClean="0"/>
              <a:t>К 2030 году прогнозируется, что три из четырех крупнейших экономик будут находиться на Глобальном Юге — в следующем порядке: Китай, Индия, США и Индонезия. Уже сейчас ВВП с точки зрения покупательной способности стран БРИКС, где доминирует глобальный Юг – Бразилия, Россия, Индия, Китай и Южная Африка – превосходит ВВП членов группы «Семерка» Глобального Севера.</a:t>
            </a:r>
          </a:p>
          <a:p>
            <a:pPr indent="457200"/>
            <a:r>
              <a:rPr lang="ru-RU" dirty="0" smtClean="0"/>
              <a:t>Глобальный Юг на марше. Этот экономический сдвиг шел рука об руку с усилением политического влияния. Страны Глобального Юга все больше заявляют о себе на мировой арене — будь то посредничество Китая в сближении Ирана и Саудовской Аравии или попытка Бразилии протолкнуть мирный план по прекращению войны в Украине. Этот сдвиг в экономической и политической власти побудил таких экспертов в области геополитики, как </a:t>
            </a:r>
            <a:r>
              <a:rPr lang="ru-RU" dirty="0" err="1" smtClean="0"/>
              <a:t>Параг</a:t>
            </a:r>
            <a:r>
              <a:rPr lang="ru-RU" dirty="0" smtClean="0"/>
              <a:t> </a:t>
            </a:r>
            <a:r>
              <a:rPr lang="ru-RU" dirty="0" err="1" smtClean="0"/>
              <a:t>Кханна</a:t>
            </a:r>
            <a:r>
              <a:rPr lang="ru-RU" dirty="0" smtClean="0"/>
              <a:t> и </a:t>
            </a:r>
            <a:r>
              <a:rPr lang="ru-RU" dirty="0" err="1" smtClean="0"/>
              <a:t>Кишоре</a:t>
            </a:r>
            <a:r>
              <a:rPr lang="ru-RU" dirty="0" smtClean="0"/>
              <a:t> </a:t>
            </a:r>
            <a:r>
              <a:rPr lang="ru-RU" dirty="0" err="1" smtClean="0"/>
              <a:t>Махбубани</a:t>
            </a:r>
            <a:r>
              <a:rPr lang="ru-RU" dirty="0" smtClean="0"/>
              <a:t>, написать о наступлении «азиатского века».</a:t>
            </a:r>
          </a:p>
          <a:p>
            <a:pPr indent="457200" algn="r"/>
            <a:r>
              <a:rPr lang="ru-RU" i="1" dirty="0" smtClean="0"/>
              <a:t>Хорхе ХАЙНЕ</a:t>
            </a:r>
          </a:p>
          <a:p>
            <a:pPr indent="457200" algn="r"/>
            <a:r>
              <a:rPr lang="en-US" i="1" dirty="0" smtClean="0">
                <a:hlinkClick r:id="rId6"/>
              </a:rPr>
              <a:t>https://dzen.ru/a/ZKVrAEiOFXYB39r6</a:t>
            </a:r>
            <a:r>
              <a:rPr lang="ru-RU" i="1" dirty="0" smtClean="0"/>
              <a:t> </a:t>
            </a:r>
            <a:endParaRPr lang="ru-RU" i="1" dirty="0"/>
          </a:p>
        </p:txBody>
      </p:sp>
    </p:spTree>
    <p:extLst>
      <p:ext uri="{BB962C8B-B14F-4D97-AF65-F5344CB8AC3E}">
        <p14:creationId xmlns:p14="http://schemas.microsoft.com/office/powerpoint/2010/main" val="1494437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19</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sp>
        <p:nvSpPr>
          <p:cNvPr id="3" name="Прямоугольник 2"/>
          <p:cNvSpPr/>
          <p:nvPr/>
        </p:nvSpPr>
        <p:spPr>
          <a:xfrm>
            <a:off x="1475532" y="857878"/>
            <a:ext cx="6984900" cy="410882"/>
          </a:xfrm>
          <a:prstGeom prst="rect">
            <a:avLst/>
          </a:prstGeom>
        </p:spPr>
        <p:txBody>
          <a:bodyPr wrap="square">
            <a:spAutoFit/>
          </a:bodyPr>
          <a:lstStyle/>
          <a:p>
            <a:pPr>
              <a:lnSpc>
                <a:spcPct val="115000"/>
              </a:lnSpc>
              <a:spcAft>
                <a:spcPts val="1000"/>
              </a:spcAft>
            </a:pPr>
            <a:r>
              <a:rPr lang="ru-RU" b="1" dirty="0">
                <a:ea typeface="Calibri"/>
                <a:cs typeface="Times New Roman"/>
              </a:rPr>
              <a:t>Геополитика и «русский ответ» Путина на «русский вопрос»</a:t>
            </a:r>
            <a:endParaRPr lang="ru-RU" dirty="0">
              <a:ea typeface="Calibri"/>
              <a:cs typeface="Times New Roman"/>
            </a:endParaRPr>
          </a:p>
        </p:txBody>
      </p:sp>
      <p:pic>
        <p:nvPicPr>
          <p:cNvPr id="7" name="Рисунок 6" descr="https://upload.wikimedia.org/wikipedia/commons/6/68/George_Friedma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340768"/>
            <a:ext cx="2376388" cy="2736304"/>
          </a:xfrm>
          <a:prstGeom prst="rect">
            <a:avLst/>
          </a:prstGeom>
          <a:noFill/>
          <a:ln>
            <a:noFill/>
          </a:ln>
        </p:spPr>
      </p:pic>
      <p:sp>
        <p:nvSpPr>
          <p:cNvPr id="4" name="Прямоугольник 3"/>
          <p:cNvSpPr/>
          <p:nvPr/>
        </p:nvSpPr>
        <p:spPr>
          <a:xfrm>
            <a:off x="2627784" y="1268760"/>
            <a:ext cx="6480720" cy="3139321"/>
          </a:xfrm>
          <a:prstGeom prst="rect">
            <a:avLst/>
          </a:prstGeom>
        </p:spPr>
        <p:txBody>
          <a:bodyPr wrap="square">
            <a:spAutoFit/>
          </a:bodyPr>
          <a:lstStyle/>
          <a:p>
            <a:pPr indent="457200"/>
            <a:r>
              <a:rPr lang="ru-RU" dirty="0">
                <a:ea typeface="Calibri"/>
                <a:cs typeface="Times New Roman"/>
              </a:rPr>
              <a:t>Джордж Фридман, руководитель одного из центров стратегического планирования США </a:t>
            </a:r>
            <a:r>
              <a:rPr lang="ru-RU" dirty="0" err="1">
                <a:ea typeface="Calibri"/>
                <a:cs typeface="Times New Roman"/>
              </a:rPr>
              <a:t>Stratfor</a:t>
            </a:r>
            <a:r>
              <a:rPr lang="ru-RU" dirty="0">
                <a:ea typeface="Calibri"/>
                <a:cs typeface="Times New Roman"/>
              </a:rPr>
              <a:t> (роль которого столь велика, что порой его называют частным ЦРУ):</a:t>
            </a:r>
          </a:p>
          <a:p>
            <a:pPr indent="457200"/>
            <a:r>
              <a:rPr lang="ru-RU" dirty="0">
                <a:ea typeface="Calibri"/>
                <a:cs typeface="Times New Roman"/>
              </a:rPr>
              <a:t>«Оранжевая революция в Украине в декабре 2004 – январе 2005 года означала, что система отношений, сложившихся после прекращения холодной войны, окончательно перестала действовать для России. Российские руководители видели в событиях в Украине попытку США сделать Украину членом НАТО и тем самым подготовить почву для распада России. Откровенно говоря, в этой точке зрения есть немалая доля правды</a:t>
            </a:r>
            <a:r>
              <a:rPr lang="ru-RU" dirty="0" smtClean="0">
                <a:ea typeface="Calibri"/>
                <a:cs typeface="Times New Roman"/>
              </a:rPr>
              <a:t>.</a:t>
            </a:r>
            <a:r>
              <a:rPr lang="ru-RU" dirty="0">
                <a:ea typeface="Calibri"/>
                <a:cs typeface="Times New Roman"/>
              </a:rPr>
              <a:t> </a:t>
            </a:r>
          </a:p>
        </p:txBody>
      </p:sp>
      <p:sp>
        <p:nvSpPr>
          <p:cNvPr id="5" name="Прямоугольник 4"/>
          <p:cNvSpPr/>
          <p:nvPr/>
        </p:nvSpPr>
        <p:spPr>
          <a:xfrm>
            <a:off x="467544" y="4437112"/>
            <a:ext cx="8352928" cy="923330"/>
          </a:xfrm>
          <a:prstGeom prst="rect">
            <a:avLst/>
          </a:prstGeom>
        </p:spPr>
        <p:txBody>
          <a:bodyPr wrap="square">
            <a:spAutoFit/>
          </a:bodyPr>
          <a:lstStyle/>
          <a:p>
            <a:pPr indent="457200"/>
            <a:r>
              <a:rPr lang="ru-RU" b="1" i="1" dirty="0" smtClean="0"/>
              <a:t>Если бы Западу удалось установить контроль над Украиной, Россию уже ничто не защищало бы от нападения. Южная граница Беларуси и юго-западные рубежи России стали бы открыты для удара».</a:t>
            </a:r>
            <a:endParaRPr lang="ru-RU" b="1" i="1" dirty="0"/>
          </a:p>
        </p:txBody>
      </p:sp>
      <p:sp>
        <p:nvSpPr>
          <p:cNvPr id="6" name="Прямоугольник 5"/>
          <p:cNvSpPr/>
          <p:nvPr/>
        </p:nvSpPr>
        <p:spPr>
          <a:xfrm>
            <a:off x="179388" y="5457998"/>
            <a:ext cx="8641084" cy="923330"/>
          </a:xfrm>
          <a:prstGeom prst="rect">
            <a:avLst/>
          </a:prstGeom>
        </p:spPr>
        <p:txBody>
          <a:bodyPr wrap="square">
            <a:spAutoFit/>
          </a:bodyPr>
          <a:lstStyle/>
          <a:p>
            <a:pPr indent="457200"/>
            <a:r>
              <a:rPr lang="ru-RU" dirty="0" smtClean="0"/>
              <a:t>«Русский вопрос» по Фридману должен быть решен в ХХI веке окончательно. На языке действующих политиков Запада это означает нанесение стратегического поражения России.</a:t>
            </a:r>
            <a:endParaRPr lang="ru-RU" dirty="0"/>
          </a:p>
        </p:txBody>
      </p:sp>
    </p:spTree>
    <p:extLst>
      <p:ext uri="{BB962C8B-B14F-4D97-AF65-F5344CB8AC3E}">
        <p14:creationId xmlns:p14="http://schemas.microsoft.com/office/powerpoint/2010/main" val="308260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2123" t="38000" r="14008" b="33339"/>
          <a:stretch>
            <a:fillRect/>
          </a:stretch>
        </p:blipFill>
        <p:spPr bwMode="auto">
          <a:xfrm>
            <a:off x="179388" y="188913"/>
            <a:ext cx="18716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8BB0216-9646-4036-9ACF-9373F62E65FA}" type="slidenum">
              <a:rPr lang="ru-RU" altLang="ru-RU" smtClean="0">
                <a:solidFill>
                  <a:srgbClr val="898989"/>
                </a:solidFill>
                <a:latin typeface="Calibri" pitchFamily="34" charset="0"/>
              </a:rPr>
              <a:pPr/>
              <a:t>2</a:t>
            </a:fld>
            <a:endParaRPr lang="ru-RU" altLang="ru-RU" smtClean="0">
              <a:solidFill>
                <a:srgbClr val="898989"/>
              </a:solidFill>
              <a:latin typeface="Calibri" pitchFamily="34" charset="0"/>
            </a:endParaRPr>
          </a:p>
        </p:txBody>
      </p:sp>
      <p:sp>
        <p:nvSpPr>
          <p:cNvPr id="59396" name="Прямоугольник 1"/>
          <p:cNvSpPr>
            <a:spLocks noChangeArrowheads="1"/>
          </p:cNvSpPr>
          <p:nvPr/>
        </p:nvSpPr>
        <p:spPr bwMode="auto">
          <a:xfrm>
            <a:off x="2195513" y="188913"/>
            <a:ext cx="6408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a:r>
              <a:rPr lang="ru-RU" altLang="ru-RU" sz="1600" b="1" dirty="0">
                <a:solidFill>
                  <a:srgbClr val="CC0000"/>
                </a:solidFill>
                <a:latin typeface="Calibri"/>
                <a:cs typeface="+mn-cs"/>
              </a:rPr>
              <a:t>Геополитическая и экономическая ситуация в мире. Россия сегодня</a:t>
            </a:r>
          </a:p>
        </p:txBody>
      </p:sp>
      <p:sp>
        <p:nvSpPr>
          <p:cNvPr id="59397" name="Прямоугольник 1"/>
          <p:cNvSpPr>
            <a:spLocks noChangeArrowheads="1"/>
          </p:cNvSpPr>
          <p:nvPr/>
        </p:nvSpPr>
        <p:spPr bwMode="auto">
          <a:xfrm>
            <a:off x="2484438" y="598488"/>
            <a:ext cx="626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ru-RU" altLang="ru-RU" b="1">
                <a:solidFill>
                  <a:srgbClr val="000000"/>
                </a:solidFill>
              </a:rPr>
              <a:t>Мировые климатические циклы</a:t>
            </a:r>
          </a:p>
        </p:txBody>
      </p:sp>
      <p:pic>
        <p:nvPicPr>
          <p:cNvPr id="59398" name="Picture 2" descr="https://lebed.com/wp-content/uploads/2019/05/earth-temp-2500-bc-to-20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993775"/>
            <a:ext cx="8353425"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82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20</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sp>
        <p:nvSpPr>
          <p:cNvPr id="3" name="Прямоугольник 2"/>
          <p:cNvSpPr/>
          <p:nvPr/>
        </p:nvSpPr>
        <p:spPr>
          <a:xfrm>
            <a:off x="1403524" y="1505950"/>
            <a:ext cx="6984900" cy="410882"/>
          </a:xfrm>
          <a:prstGeom prst="rect">
            <a:avLst/>
          </a:prstGeom>
        </p:spPr>
        <p:txBody>
          <a:bodyPr wrap="square">
            <a:spAutoFit/>
          </a:bodyPr>
          <a:lstStyle/>
          <a:p>
            <a:pPr>
              <a:lnSpc>
                <a:spcPct val="115000"/>
              </a:lnSpc>
              <a:spcAft>
                <a:spcPts val="1000"/>
              </a:spcAft>
            </a:pPr>
            <a:r>
              <a:rPr lang="ru-RU" b="1" dirty="0">
                <a:solidFill>
                  <a:prstClr val="black"/>
                </a:solidFill>
                <a:ea typeface="Calibri"/>
                <a:cs typeface="Times New Roman"/>
              </a:rPr>
              <a:t>Геополитика и «русский ответ» Путина на «русский вопрос»</a:t>
            </a:r>
            <a:endParaRPr lang="ru-RU" dirty="0">
              <a:solidFill>
                <a:prstClr val="black"/>
              </a:solidFill>
              <a:ea typeface="Calibri"/>
              <a:cs typeface="Times New Roman"/>
            </a:endParaRPr>
          </a:p>
        </p:txBody>
      </p:sp>
      <p:sp>
        <p:nvSpPr>
          <p:cNvPr id="4" name="Прямоугольник 3"/>
          <p:cNvSpPr/>
          <p:nvPr/>
        </p:nvSpPr>
        <p:spPr>
          <a:xfrm>
            <a:off x="3183849" y="2643877"/>
            <a:ext cx="5204575" cy="2585323"/>
          </a:xfrm>
          <a:prstGeom prst="rect">
            <a:avLst/>
          </a:prstGeom>
        </p:spPr>
        <p:txBody>
          <a:bodyPr wrap="square">
            <a:spAutoFit/>
          </a:bodyPr>
          <a:lstStyle/>
          <a:p>
            <a:pPr indent="457200"/>
            <a:r>
              <a:rPr lang="ru-RU" dirty="0">
                <a:ea typeface="Calibri"/>
                <a:cs typeface="Times New Roman"/>
              </a:rPr>
              <a:t>Генри Киссинджер: «Сегодня у системы, «основанной на правилах», возникли проблемы. За пределами западного мира регионы, которые принимали минимальное участие в выработке нынешних правил, ставят под сомнение эффективность данных правил в их текущих формулировках и ясно демонстрируют готовность приложить все усилия, чтобы изменить упомянутые правила».</a:t>
            </a:r>
          </a:p>
        </p:txBody>
      </p:sp>
      <p:pic>
        <p:nvPicPr>
          <p:cNvPr id="8" name="Рисунок 7" descr="https://avatars.dzeninfra.ru/get-zen_doc/1247665/pub_623ddca76d803f1ed9091bcb_623ddcf558e11e4f7b5f795f/scale_12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618268"/>
            <a:ext cx="2376264" cy="2538924"/>
          </a:xfrm>
          <a:prstGeom prst="rect">
            <a:avLst/>
          </a:prstGeom>
          <a:noFill/>
          <a:ln>
            <a:noFill/>
          </a:ln>
        </p:spPr>
      </p:pic>
    </p:spTree>
    <p:extLst>
      <p:ext uri="{BB962C8B-B14F-4D97-AF65-F5344CB8AC3E}">
        <p14:creationId xmlns:p14="http://schemas.microsoft.com/office/powerpoint/2010/main" val="1517307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21</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sp>
        <p:nvSpPr>
          <p:cNvPr id="3" name="Прямоугольник 2"/>
          <p:cNvSpPr/>
          <p:nvPr/>
        </p:nvSpPr>
        <p:spPr>
          <a:xfrm>
            <a:off x="1331516" y="836712"/>
            <a:ext cx="6984900" cy="410882"/>
          </a:xfrm>
          <a:prstGeom prst="rect">
            <a:avLst/>
          </a:prstGeom>
        </p:spPr>
        <p:txBody>
          <a:bodyPr wrap="square">
            <a:spAutoFit/>
          </a:bodyPr>
          <a:lstStyle/>
          <a:p>
            <a:pPr>
              <a:lnSpc>
                <a:spcPct val="115000"/>
              </a:lnSpc>
              <a:spcAft>
                <a:spcPts val="1000"/>
              </a:spcAft>
            </a:pPr>
            <a:r>
              <a:rPr lang="ru-RU" b="1" dirty="0">
                <a:solidFill>
                  <a:prstClr val="black"/>
                </a:solidFill>
                <a:ea typeface="Calibri"/>
                <a:cs typeface="Times New Roman"/>
              </a:rPr>
              <a:t>Геополитика и «русский ответ» Путина на «русский вопрос»</a:t>
            </a:r>
            <a:endParaRPr lang="ru-RU" dirty="0">
              <a:solidFill>
                <a:prstClr val="black"/>
              </a:solidFill>
              <a:ea typeface="Calibri"/>
              <a:cs typeface="Times New Roman"/>
            </a:endParaRPr>
          </a:p>
        </p:txBody>
      </p:sp>
      <p:sp>
        <p:nvSpPr>
          <p:cNvPr id="4" name="Прямоугольник 3"/>
          <p:cNvSpPr/>
          <p:nvPr/>
        </p:nvSpPr>
        <p:spPr>
          <a:xfrm>
            <a:off x="3183849" y="1502782"/>
            <a:ext cx="5708631" cy="2862322"/>
          </a:xfrm>
          <a:prstGeom prst="rect">
            <a:avLst/>
          </a:prstGeom>
        </p:spPr>
        <p:txBody>
          <a:bodyPr wrap="square">
            <a:spAutoFit/>
          </a:bodyPr>
          <a:lstStyle/>
          <a:p>
            <a:pPr indent="457200"/>
            <a:r>
              <a:rPr lang="ru-RU" b="1" i="1" dirty="0">
                <a:ea typeface="Calibri"/>
                <a:cs typeface="Times New Roman"/>
              </a:rPr>
              <a:t>Нормальная жизнь русских на своих исторических землях, право на культурную и языковую автономию, воспроизводство бытовых и досуговых традиций миллионами этнических русских и православных людей в Украине не волнует никого, абсолютно никого в мире.</a:t>
            </a:r>
            <a:endParaRPr lang="ru-RU" dirty="0">
              <a:ea typeface="Calibri"/>
              <a:cs typeface="Times New Roman"/>
            </a:endParaRPr>
          </a:p>
          <a:p>
            <a:pPr indent="457200"/>
            <a:r>
              <a:rPr lang="ru-RU" b="1" i="1" dirty="0">
                <a:ea typeface="Calibri"/>
                <a:cs typeface="Times New Roman"/>
              </a:rPr>
              <a:t>Владимир Путин взбунтовался против такого мирового порядка.</a:t>
            </a:r>
            <a:endParaRPr lang="ru-RU" dirty="0">
              <a:ea typeface="Calibri"/>
              <a:cs typeface="Times New Roman"/>
            </a:endParaRPr>
          </a:p>
          <a:p>
            <a:pPr indent="457200"/>
            <a:r>
              <a:rPr lang="ru-RU" b="1" i="1" dirty="0">
                <a:ea typeface="Calibri"/>
                <a:cs typeface="Times New Roman"/>
              </a:rPr>
              <a:t>Так или иначе, Россия стала во весь рост против «американского однополярного мира».</a:t>
            </a:r>
            <a:endParaRPr lang="ru-RU" dirty="0">
              <a:ea typeface="Calibri"/>
              <a:cs typeface="Times New Roman"/>
            </a:endParaRPr>
          </a:p>
        </p:txBody>
      </p:sp>
      <p:sp>
        <p:nvSpPr>
          <p:cNvPr id="2" name="Прямоугольник 1"/>
          <p:cNvSpPr/>
          <p:nvPr/>
        </p:nvSpPr>
        <p:spPr>
          <a:xfrm>
            <a:off x="308151" y="4760565"/>
            <a:ext cx="8352928" cy="1908215"/>
          </a:xfrm>
          <a:prstGeom prst="rect">
            <a:avLst/>
          </a:prstGeom>
        </p:spPr>
        <p:txBody>
          <a:bodyPr wrap="square">
            <a:spAutoFit/>
          </a:bodyPr>
          <a:lstStyle/>
          <a:p>
            <a:pPr indent="457200"/>
            <a:r>
              <a:rPr lang="ru-RU" dirty="0" smtClean="0"/>
              <a:t>Путин понимает реальную картину и не имеет иллюзий относительно безболезненности процесса развода с Западом. «Это надолго, и здесь нам нужна твердость, уверенность в себе, целенаправленность и единение вокруг президента», – отмечает пресс-секретарь Владимира Путина, имея в виду гибридную войну с враждебными государствами.</a:t>
            </a:r>
            <a:r>
              <a:rPr lang="en-US" dirty="0" smtClean="0"/>
              <a:t> </a:t>
            </a:r>
            <a:endParaRPr lang="ru-RU" dirty="0" smtClean="0"/>
          </a:p>
          <a:p>
            <a:pPr indent="457200" algn="r"/>
            <a:r>
              <a:rPr lang="ru-RU" sz="1400" dirty="0" smtClean="0">
                <a:hlinkClick r:id="rId3"/>
              </a:rPr>
              <a:t>Независимая газета. Редакционная статья. </a:t>
            </a:r>
            <a:r>
              <a:rPr lang="en-US" sz="1400" dirty="0" smtClean="0">
                <a:hlinkClick r:id="rId3"/>
              </a:rPr>
              <a:t>https://www.ng.ru/editorial/2023-03-30/2_8694_red.html?ysclid=llkia94zke782220454</a:t>
            </a:r>
            <a:r>
              <a:rPr lang="ru-RU" sz="1400" dirty="0" smtClean="0"/>
              <a:t> </a:t>
            </a:r>
            <a:r>
              <a:rPr lang="en-US" sz="1400" dirty="0" smtClean="0"/>
              <a:t> </a:t>
            </a:r>
            <a:r>
              <a:rPr lang="ru-RU" sz="1400" dirty="0" smtClean="0"/>
              <a:t> </a:t>
            </a:r>
            <a:endParaRPr lang="ru-RU" sz="1400" dirty="0"/>
          </a:p>
        </p:txBody>
      </p:sp>
      <p:pic>
        <p:nvPicPr>
          <p:cNvPr id="9" name="Рисунок 8" descr="http://static.kremlin.ru/media/events/press-photos/orig/jZLnaO60tUCfOBbB16AccjZVlpnhAZyn.jpg?kremlin-ru_photo-4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555" y="1247594"/>
            <a:ext cx="2560278" cy="3333534"/>
          </a:xfrm>
          <a:prstGeom prst="rect">
            <a:avLst/>
          </a:prstGeom>
          <a:noFill/>
          <a:ln>
            <a:noFill/>
          </a:ln>
        </p:spPr>
      </p:pic>
    </p:spTree>
    <p:extLst>
      <p:ext uri="{BB962C8B-B14F-4D97-AF65-F5344CB8AC3E}">
        <p14:creationId xmlns:p14="http://schemas.microsoft.com/office/powerpoint/2010/main" val="172232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ъект 2"/>
          <p:cNvSpPr>
            <a:spLocks noGrp="1"/>
          </p:cNvSpPr>
          <p:nvPr>
            <p:ph idx="1"/>
          </p:nvPr>
        </p:nvSpPr>
        <p:spPr>
          <a:xfrm>
            <a:off x="179388" y="1143000"/>
            <a:ext cx="8821737" cy="5000625"/>
          </a:xfrm>
        </p:spPr>
        <p:txBody>
          <a:bodyPr/>
          <a:lstStyle/>
          <a:p>
            <a:pPr>
              <a:spcBef>
                <a:spcPct val="0"/>
              </a:spcBef>
            </a:pPr>
            <a:r>
              <a:rPr lang="ru-RU" altLang="ru-RU" sz="1600" dirty="0" smtClean="0">
                <a:solidFill>
                  <a:schemeClr val="tx1"/>
                </a:solidFill>
                <a:latin typeface="Arial" pitchFamily="34" charset="0"/>
                <a:cs typeface="Arial" pitchFamily="34" charset="0"/>
              </a:rPr>
              <a:t>Переход мировой  экономики к 6 технологическому укладу - от индустриальной экономики (рынка) к экономике хозяйств; </a:t>
            </a:r>
          </a:p>
          <a:p>
            <a:pPr>
              <a:spcBef>
                <a:spcPct val="0"/>
              </a:spcBef>
            </a:pPr>
            <a:r>
              <a:rPr lang="ru-RU" altLang="ru-RU" sz="1600" dirty="0" smtClean="0">
                <a:solidFill>
                  <a:schemeClr val="tx1"/>
                </a:solidFill>
                <a:latin typeface="Arial" pitchFamily="34" charset="0"/>
                <a:cs typeface="Arial" pitchFamily="34" charset="0"/>
              </a:rPr>
              <a:t>Кризис концепции глобального мира и Болонской системы образования; </a:t>
            </a:r>
          </a:p>
          <a:p>
            <a:pPr>
              <a:spcBef>
                <a:spcPct val="0"/>
              </a:spcBef>
            </a:pPr>
            <a:r>
              <a:rPr lang="ru-RU" altLang="ru-RU" sz="1600" dirty="0" smtClean="0">
                <a:solidFill>
                  <a:schemeClr val="tx1"/>
                </a:solidFill>
                <a:latin typeface="Arial" pitchFamily="34" charset="0"/>
                <a:cs typeface="Arial" pitchFamily="34" charset="0"/>
              </a:rPr>
              <a:t>Сокращение человеческой емкости экономики, риск масштабной безработицы;</a:t>
            </a:r>
          </a:p>
          <a:p>
            <a:pPr>
              <a:spcBef>
                <a:spcPct val="0"/>
              </a:spcBef>
            </a:pPr>
            <a:r>
              <a:rPr lang="ru-RU" altLang="ru-RU" sz="1600" dirty="0" smtClean="0">
                <a:solidFill>
                  <a:schemeClr val="tx1"/>
                </a:solidFill>
                <a:latin typeface="Arial" pitchFamily="34" charset="0"/>
                <a:cs typeface="Arial" pitchFamily="34" charset="0"/>
              </a:rPr>
              <a:t>«Санкции» и </a:t>
            </a:r>
            <a:r>
              <a:rPr lang="ru-RU" altLang="ru-RU" sz="1600" dirty="0" err="1" smtClean="0">
                <a:solidFill>
                  <a:schemeClr val="tx1"/>
                </a:solidFill>
                <a:latin typeface="Arial" pitchFamily="34" charset="0"/>
                <a:cs typeface="Arial" pitchFamily="34" charset="0"/>
              </a:rPr>
              <a:t>импортозамещение</a:t>
            </a:r>
            <a:r>
              <a:rPr lang="ru-RU" altLang="ru-RU" sz="1600" dirty="0" smtClean="0">
                <a:solidFill>
                  <a:schemeClr val="tx1"/>
                </a:solidFill>
                <a:latin typeface="Arial" pitchFamily="34" charset="0"/>
                <a:cs typeface="Arial" pitchFamily="34" charset="0"/>
              </a:rPr>
              <a:t>, </a:t>
            </a:r>
            <a:r>
              <a:rPr lang="ru-RU" altLang="ru-RU" sz="1600" dirty="0" err="1" smtClean="0">
                <a:solidFill>
                  <a:schemeClr val="tx1"/>
                </a:solidFill>
                <a:latin typeface="Arial" pitchFamily="34" charset="0"/>
                <a:cs typeface="Arial" pitchFamily="34" charset="0"/>
              </a:rPr>
              <a:t>инфодемия</a:t>
            </a:r>
            <a:r>
              <a:rPr lang="ru-RU" altLang="ru-RU" sz="1600" dirty="0" smtClean="0">
                <a:solidFill>
                  <a:schemeClr val="tx1"/>
                </a:solidFill>
                <a:latin typeface="Arial" pitchFamily="34" charset="0"/>
                <a:cs typeface="Arial" pitchFamily="34" charset="0"/>
              </a:rPr>
              <a:t>, «закрытие» государственных границ;</a:t>
            </a:r>
          </a:p>
          <a:p>
            <a:pPr>
              <a:spcBef>
                <a:spcPct val="0"/>
              </a:spcBef>
            </a:pPr>
            <a:r>
              <a:rPr lang="ru-RU" altLang="ru-RU" sz="1600" dirty="0" smtClean="0">
                <a:solidFill>
                  <a:schemeClr val="tx1"/>
                </a:solidFill>
                <a:latin typeface="Arial" pitchFamily="34" charset="0"/>
                <a:cs typeface="Arial" pitchFamily="34" charset="0"/>
              </a:rPr>
              <a:t>Борьба «</a:t>
            </a:r>
            <a:r>
              <a:rPr lang="ru-RU" altLang="ru-RU" sz="1600" dirty="0" err="1" smtClean="0">
                <a:solidFill>
                  <a:schemeClr val="tx1"/>
                </a:solidFill>
                <a:latin typeface="Arial" pitchFamily="34" charset="0"/>
                <a:cs typeface="Arial" pitchFamily="34" charset="0"/>
              </a:rPr>
              <a:t>монетаристов</a:t>
            </a:r>
            <a:r>
              <a:rPr lang="ru-RU" altLang="ru-RU" sz="1600" dirty="0" smtClean="0">
                <a:solidFill>
                  <a:schemeClr val="tx1"/>
                </a:solidFill>
                <a:latin typeface="Arial" pitchFamily="34" charset="0"/>
                <a:cs typeface="Arial" pitchFamily="34" charset="0"/>
              </a:rPr>
              <a:t>» и «государственников»;</a:t>
            </a:r>
          </a:p>
          <a:p>
            <a:pPr>
              <a:spcBef>
                <a:spcPct val="0"/>
              </a:spcBef>
            </a:pPr>
            <a:r>
              <a:rPr lang="ru-RU" altLang="ru-RU" sz="1600" dirty="0" smtClean="0">
                <a:solidFill>
                  <a:schemeClr val="tx1"/>
                </a:solidFill>
                <a:latin typeface="Arial" pitchFamily="34" charset="0"/>
                <a:cs typeface="Arial" pitchFamily="34" charset="0"/>
              </a:rPr>
              <a:t>Воздействие </a:t>
            </a:r>
            <a:r>
              <a:rPr lang="ru-RU" altLang="ru-RU" sz="1600" dirty="0" err="1" smtClean="0">
                <a:solidFill>
                  <a:schemeClr val="tx1"/>
                </a:solidFill>
                <a:latin typeface="Arial" pitchFamily="34" charset="0"/>
                <a:cs typeface="Arial" pitchFamily="34" charset="0"/>
              </a:rPr>
              <a:t>инфодемии</a:t>
            </a:r>
            <a:r>
              <a:rPr lang="ru-RU" altLang="ru-RU" sz="1600" dirty="0" smtClean="0">
                <a:solidFill>
                  <a:schemeClr val="tx1"/>
                </a:solidFill>
                <a:latin typeface="Arial" pitchFamily="34" charset="0"/>
                <a:cs typeface="Arial" pitchFamily="34" charset="0"/>
              </a:rPr>
              <a:t> 2020 года на имущественные классы российского населения (кризис «среднего класса», кризис «</a:t>
            </a:r>
            <a:r>
              <a:rPr lang="ru-RU" altLang="ru-RU" sz="1600" dirty="0" err="1" smtClean="0">
                <a:solidFill>
                  <a:schemeClr val="tx1"/>
                </a:solidFill>
                <a:latin typeface="Arial" pitchFamily="34" charset="0"/>
                <a:cs typeface="Arial" pitchFamily="34" charset="0"/>
              </a:rPr>
              <a:t>самозанятых</a:t>
            </a:r>
            <a:r>
              <a:rPr lang="ru-RU" altLang="ru-RU" sz="1600" dirty="0" smtClean="0">
                <a:solidFill>
                  <a:schemeClr val="tx1"/>
                </a:solidFill>
                <a:latin typeface="Arial" pitchFamily="34" charset="0"/>
                <a:cs typeface="Arial" pitchFamily="34" charset="0"/>
              </a:rPr>
              <a:t>», «цифровой феодализм» и «</a:t>
            </a:r>
            <a:r>
              <a:rPr lang="ru-RU" altLang="ru-RU" sz="1600" dirty="0" err="1" smtClean="0">
                <a:solidFill>
                  <a:schemeClr val="tx1"/>
                </a:solidFill>
                <a:latin typeface="Arial" pitchFamily="34" charset="0"/>
                <a:cs typeface="Arial" pitchFamily="34" charset="0"/>
              </a:rPr>
              <a:t>двухклассовая</a:t>
            </a:r>
            <a:r>
              <a:rPr lang="ru-RU" altLang="ru-RU" sz="1600" dirty="0" smtClean="0">
                <a:solidFill>
                  <a:schemeClr val="tx1"/>
                </a:solidFill>
                <a:latin typeface="Arial" pitchFamily="34" charset="0"/>
                <a:cs typeface="Arial" pitchFamily="34" charset="0"/>
              </a:rPr>
              <a:t>» социальная модель);</a:t>
            </a:r>
          </a:p>
          <a:p>
            <a:pPr>
              <a:spcBef>
                <a:spcPct val="0"/>
              </a:spcBef>
            </a:pPr>
            <a:r>
              <a:rPr lang="ru-RU" altLang="ru-RU" sz="1600" dirty="0" smtClean="0">
                <a:solidFill>
                  <a:schemeClr val="tx1"/>
                </a:solidFill>
                <a:latin typeface="Arial" pitchFamily="34" charset="0"/>
                <a:cs typeface="Arial" pitchFamily="34" charset="0"/>
              </a:rPr>
              <a:t>Проекты по объединению действующих субъектов федерации в «макрорегионы», и по созданию промежуточных «центров макрорегионов», так же как концепт «городских агломераций», приведет к ускорению миграционных процессов с территорий, их </a:t>
            </a:r>
            <a:r>
              <a:rPr lang="ru-RU" altLang="ru-RU" sz="1600" dirty="0" err="1" smtClean="0">
                <a:solidFill>
                  <a:schemeClr val="tx1"/>
                </a:solidFill>
                <a:latin typeface="Arial" pitchFamily="34" charset="0"/>
                <a:cs typeface="Arial" pitchFamily="34" charset="0"/>
              </a:rPr>
              <a:t>обезлюживанию</a:t>
            </a:r>
            <a:r>
              <a:rPr lang="ru-RU" altLang="ru-RU" sz="1600" dirty="0" smtClean="0">
                <a:solidFill>
                  <a:schemeClr val="tx1"/>
                </a:solidFill>
                <a:latin typeface="Arial" pitchFamily="34" charset="0"/>
                <a:cs typeface="Arial" pitchFamily="34" charset="0"/>
              </a:rPr>
              <a:t>, в том числе, как следствие уменьшения федерального финансирования «регионов» при увеличении финансирования «макрорегиональных центров»;</a:t>
            </a:r>
          </a:p>
          <a:p>
            <a:pPr>
              <a:spcBef>
                <a:spcPct val="0"/>
              </a:spcBef>
            </a:pPr>
            <a:r>
              <a:rPr lang="ru-RU" altLang="ru-RU" sz="1600" dirty="0" smtClean="0">
                <a:solidFill>
                  <a:schemeClr val="tx1"/>
                </a:solidFill>
                <a:latin typeface="Arial" pitchFamily="34" charset="0"/>
                <a:cs typeface="Arial" pitchFamily="34" charset="0"/>
              </a:rPr>
              <a:t>Отсутствие стратегии социально – экономического развития России, Пермского края;</a:t>
            </a:r>
          </a:p>
          <a:p>
            <a:pPr>
              <a:spcBef>
                <a:spcPct val="0"/>
              </a:spcBef>
            </a:pPr>
            <a:r>
              <a:rPr lang="ru-RU" altLang="ru-RU" sz="1600" dirty="0" smtClean="0">
                <a:solidFill>
                  <a:schemeClr val="tx1"/>
                </a:solidFill>
                <a:latin typeface="Arial" pitchFamily="34" charset="0"/>
                <a:cs typeface="Arial" pitchFamily="34" charset="0"/>
              </a:rPr>
              <a:t>В России идет сжатие обитаемого и экономического пространства на фоне депопуляции. Россия вымирает* (</a:t>
            </a:r>
            <a:r>
              <a:rPr lang="ru-RU" altLang="ru-RU" sz="1600" dirty="0" err="1" smtClean="0">
                <a:solidFill>
                  <a:schemeClr val="tx1"/>
                </a:solidFill>
                <a:latin typeface="Arial" pitchFamily="34" charset="0"/>
                <a:cs typeface="Arial" pitchFamily="34" charset="0"/>
              </a:rPr>
              <a:t>Н.Зубаревич</a:t>
            </a:r>
            <a:r>
              <a:rPr lang="ru-RU" altLang="ru-RU" sz="1600" dirty="0" smtClean="0">
                <a:solidFill>
                  <a:schemeClr val="tx1"/>
                </a:solidFill>
                <a:latin typeface="Arial" pitchFamily="34" charset="0"/>
                <a:cs typeface="Arial" pitchFamily="34" charset="0"/>
              </a:rPr>
              <a:t>) и др.</a:t>
            </a:r>
          </a:p>
          <a:p>
            <a:pPr>
              <a:spcBef>
                <a:spcPct val="0"/>
              </a:spcBef>
            </a:pPr>
            <a:endParaRPr lang="ru-RU" altLang="ru-RU" sz="1600" dirty="0" smtClean="0">
              <a:solidFill>
                <a:schemeClr val="tx1"/>
              </a:solidFill>
              <a:latin typeface="Arial" pitchFamily="34" charset="0"/>
              <a:cs typeface="Arial" pitchFamily="34" charset="0"/>
            </a:endParaRPr>
          </a:p>
          <a:p>
            <a:pPr>
              <a:spcBef>
                <a:spcPct val="0"/>
              </a:spcBef>
            </a:pPr>
            <a:r>
              <a:rPr lang="ru-RU" altLang="ru-RU" sz="1200" dirty="0" smtClean="0">
                <a:solidFill>
                  <a:schemeClr val="tx1"/>
                </a:solidFill>
              </a:rPr>
              <a:t>* </a:t>
            </a:r>
            <a:r>
              <a:rPr lang="en-US" altLang="ru-RU" sz="1200" dirty="0" smtClean="0">
                <a:solidFill>
                  <a:schemeClr val="tx1"/>
                </a:solidFill>
              </a:rPr>
              <a:t>https://www.rbc.ru/spb_sz/10/01/2020/5e1856009a794710ca6d2a87</a:t>
            </a:r>
            <a:r>
              <a:rPr lang="ru-RU" altLang="ru-RU" sz="1600" dirty="0" smtClean="0">
                <a:solidFill>
                  <a:schemeClr val="tx1"/>
                </a:solidFill>
              </a:rPr>
              <a:t>)</a:t>
            </a:r>
            <a:r>
              <a:rPr lang="ru-RU" altLang="ru-RU" sz="1600" dirty="0" smtClean="0"/>
              <a:t/>
            </a:r>
            <a:br>
              <a:rPr lang="ru-RU" altLang="ru-RU" sz="1600" dirty="0" smtClean="0"/>
            </a:br>
            <a:r>
              <a:rPr lang="ru-RU" altLang="ru-RU" sz="1200" dirty="0" smtClean="0">
                <a:solidFill>
                  <a:schemeClr val="tx1"/>
                </a:solidFill>
              </a:rPr>
              <a:t>См.  Стратегический сценарный прогноз Пермский край, Россия и мир — 2030. Под общей редакцией </a:t>
            </a:r>
            <a:r>
              <a:rPr lang="ru-RU" altLang="ru-RU" sz="1200" dirty="0" err="1" smtClean="0">
                <a:solidFill>
                  <a:schemeClr val="tx1"/>
                </a:solidFill>
              </a:rPr>
              <a:t>д.э.н</a:t>
            </a:r>
            <a:r>
              <a:rPr lang="ru-RU" altLang="ru-RU" sz="1200" dirty="0" smtClean="0">
                <a:solidFill>
                  <a:schemeClr val="tx1"/>
                </a:solidFill>
              </a:rPr>
              <a:t>, профессора А.И. Агеева. Москва Институт экономических стратегий РАН РУБИН. 2016.</a:t>
            </a:r>
            <a:endParaRPr lang="ru-RU" altLang="ru-RU" sz="1600" dirty="0" smtClean="0">
              <a:solidFill>
                <a:schemeClr val="tx1"/>
              </a:solidFill>
              <a:latin typeface="Arial" pitchFamily="34" charset="0"/>
              <a:cs typeface="Arial" pitchFamily="34" charset="0"/>
            </a:endParaRPr>
          </a:p>
        </p:txBody>
      </p:sp>
      <p:sp>
        <p:nvSpPr>
          <p:cNvPr id="5" name="Заголовок 1"/>
          <p:cNvSpPr>
            <a:spLocks noGrp="1"/>
          </p:cNvSpPr>
          <p:nvPr>
            <p:ph type="title"/>
          </p:nvPr>
        </p:nvSpPr>
        <p:spPr>
          <a:xfrm>
            <a:off x="304800" y="571480"/>
            <a:ext cx="8686800" cy="423252"/>
          </a:xfrm>
        </p:spPr>
        <p:txBody>
          <a:bodyPr>
            <a:normAutofit fontScale="90000"/>
          </a:bodyPr>
          <a:lstStyle/>
          <a:p>
            <a:pPr algn="ctr">
              <a:defRPr/>
            </a:pPr>
            <a:r>
              <a:rPr lang="ru-RU" sz="2400" b="1" dirty="0" smtClean="0">
                <a:latin typeface="Arial" pitchFamily="34" charset="0"/>
                <a:cs typeface="Arial" pitchFamily="34" charset="0"/>
              </a:rPr>
              <a:t>Внешние вызовы</a:t>
            </a:r>
            <a:endParaRPr lang="ru-RU" sz="2400" b="1" dirty="0">
              <a:latin typeface="Arial" pitchFamily="34" charset="0"/>
              <a:cs typeface="Arial" pitchFamily="34" charset="0"/>
            </a:endParaRPr>
          </a:p>
        </p:txBody>
      </p:sp>
      <p:pic>
        <p:nvPicPr>
          <p:cNvPr id="706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2123" t="38000" r="14008" b="33339"/>
          <a:stretch>
            <a:fillRect/>
          </a:stretch>
        </p:blipFill>
        <p:spPr bwMode="auto">
          <a:xfrm>
            <a:off x="179388" y="188913"/>
            <a:ext cx="18716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spcBef>
                <a:spcPct val="0"/>
              </a:spcBef>
              <a:buClrTx/>
              <a:buSzTx/>
              <a:buFontTx/>
              <a:buNone/>
            </a:pPr>
            <a:fld id="{D278E5C1-6A38-4921-83A6-DBC5257A0F00}" type="slidenum">
              <a:rPr lang="ru-RU" altLang="ru-RU" sz="1200" smtClean="0">
                <a:solidFill>
                  <a:srgbClr val="D38E27"/>
                </a:solidFill>
              </a:rPr>
              <a:pPr>
                <a:spcBef>
                  <a:spcPct val="0"/>
                </a:spcBef>
                <a:buClrTx/>
                <a:buSzTx/>
                <a:buFontTx/>
                <a:buNone/>
              </a:pPr>
              <a:t>22</a:t>
            </a:fld>
            <a:endParaRPr lang="ru-RU" altLang="ru-RU" sz="1200" smtClean="0">
              <a:solidFill>
                <a:srgbClr val="D38E27"/>
              </a:solidFill>
            </a:endParaRPr>
          </a:p>
        </p:txBody>
      </p:sp>
      <p:sp>
        <p:nvSpPr>
          <p:cNvPr id="70662" name="Прямоугольник 1"/>
          <p:cNvSpPr>
            <a:spLocks noChangeArrowheads="1"/>
          </p:cNvSpPr>
          <p:nvPr/>
        </p:nvSpPr>
        <p:spPr bwMode="auto">
          <a:xfrm>
            <a:off x="2195513" y="188913"/>
            <a:ext cx="6408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lvl="0" algn="ctr">
              <a:spcBef>
                <a:spcPts val="0"/>
              </a:spcBef>
              <a:buClrTx/>
              <a:buSzTx/>
              <a:buNone/>
            </a:pPr>
            <a:r>
              <a:rPr lang="ru-RU" altLang="ru-RU" sz="1600" b="1" dirty="0">
                <a:solidFill>
                  <a:srgbClr val="CC0000"/>
                </a:solidFill>
                <a:latin typeface="Calibri"/>
              </a:rPr>
              <a:t>Геополитическая и экономическая ситуация в мире. Россия сегодня</a:t>
            </a:r>
          </a:p>
        </p:txBody>
      </p:sp>
    </p:spTree>
    <p:extLst>
      <p:ext uri="{BB962C8B-B14F-4D97-AF65-F5344CB8AC3E}">
        <p14:creationId xmlns:p14="http://schemas.microsoft.com/office/powerpoint/2010/main" val="264377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23</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pic>
        <p:nvPicPr>
          <p:cNvPr id="5" name="Рисунок 4" descr="Все мы понимаем, что живем в переломное время."/>
          <p:cNvPicPr/>
          <p:nvPr/>
        </p:nvPicPr>
        <p:blipFill rotWithShape="1">
          <a:blip r:embed="rId3">
            <a:extLst>
              <a:ext uri="{28A0092B-C50C-407E-A947-70E740481C1C}">
                <a14:useLocalDpi xmlns:a14="http://schemas.microsoft.com/office/drawing/2010/main" val="0"/>
              </a:ext>
            </a:extLst>
          </a:blip>
          <a:srcRect l="24418" r="26369"/>
          <a:stretch/>
        </p:blipFill>
        <p:spPr bwMode="auto">
          <a:xfrm>
            <a:off x="323528" y="1196752"/>
            <a:ext cx="2635472" cy="3168352"/>
          </a:xfrm>
          <a:prstGeom prst="rect">
            <a:avLst/>
          </a:prstGeom>
          <a:noFill/>
          <a:ln>
            <a:noFill/>
          </a:ln>
        </p:spPr>
      </p:pic>
      <p:sp>
        <p:nvSpPr>
          <p:cNvPr id="2" name="Прямоугольник 1"/>
          <p:cNvSpPr/>
          <p:nvPr/>
        </p:nvSpPr>
        <p:spPr>
          <a:xfrm>
            <a:off x="3131840" y="1268760"/>
            <a:ext cx="5832648" cy="2800767"/>
          </a:xfrm>
          <a:prstGeom prst="rect">
            <a:avLst/>
          </a:prstGeom>
        </p:spPr>
        <p:txBody>
          <a:bodyPr wrap="square">
            <a:spAutoFit/>
          </a:bodyPr>
          <a:lstStyle/>
          <a:p>
            <a:pPr indent="457200"/>
            <a:r>
              <a:rPr lang="ru-RU" sz="1600" dirty="0" smtClean="0">
                <a:latin typeface="Helvetica" panose="020B0604020202020204" pitchFamily="34" charset="0"/>
                <a:ea typeface="Calibri"/>
                <a:cs typeface="Helvetica" panose="020B0604020202020204" pitchFamily="34" charset="0"/>
              </a:rPr>
              <a:t>Сегодня </a:t>
            </a:r>
            <a:r>
              <a:rPr lang="ru-RU" sz="1600" dirty="0">
                <a:latin typeface="Helvetica" panose="020B0604020202020204" pitchFamily="34" charset="0"/>
                <a:ea typeface="Calibri"/>
                <a:cs typeface="Helvetica" panose="020B0604020202020204" pitchFamily="34" charset="0"/>
              </a:rPr>
              <a:t>мы наблюдаем глобальный кризис, характеризующийся естественным закатом западной цивилизации. Это политический кризис и потеря влияния запада на остальной мир. И запад пытается всеми способами остановить этот процесс, сохранив свое доминирование. Ведь на кону стоит его благосостояние, а для капиталистов деньги дороже жизни.</a:t>
            </a:r>
          </a:p>
          <a:p>
            <a:pPr indent="457200"/>
            <a:r>
              <a:rPr lang="ru-RU" sz="1600" dirty="0" smtClean="0">
                <a:latin typeface="Helvetica" panose="020B0604020202020204" pitchFamily="34" charset="0"/>
                <a:ea typeface="Calibri"/>
                <a:cs typeface="Helvetica" panose="020B0604020202020204" pitchFamily="34" charset="0"/>
              </a:rPr>
              <a:t>Поздний </a:t>
            </a:r>
            <a:r>
              <a:rPr lang="ru-RU" sz="1600" dirty="0">
                <a:latin typeface="Helvetica" panose="020B0604020202020204" pitchFamily="34" charset="0"/>
                <a:ea typeface="Calibri"/>
                <a:cs typeface="Helvetica" panose="020B0604020202020204" pitchFamily="34" charset="0"/>
              </a:rPr>
              <a:t>СССР был предан ее элитой, которая поставила свои личные интересы выше интересов государства. Завершил развал страны Горбачев, мечтающий понравиться западу</a:t>
            </a:r>
            <a:r>
              <a:rPr lang="ru-RU" sz="1600" dirty="0" smtClean="0">
                <a:latin typeface="Helvetica" panose="020B0604020202020204" pitchFamily="34" charset="0"/>
                <a:ea typeface="Calibri"/>
                <a:cs typeface="Helvetica" panose="020B0604020202020204" pitchFamily="34" charset="0"/>
              </a:rPr>
              <a:t>.</a:t>
            </a:r>
            <a:endParaRPr lang="ru-RU" sz="1600" dirty="0">
              <a:latin typeface="Helvetica" panose="020B0604020202020204" pitchFamily="34" charset="0"/>
              <a:ea typeface="Calibri"/>
              <a:cs typeface="Helvetica" panose="020B0604020202020204" pitchFamily="34" charset="0"/>
            </a:endParaRPr>
          </a:p>
        </p:txBody>
      </p:sp>
      <p:sp>
        <p:nvSpPr>
          <p:cNvPr id="3" name="Прямоугольник 2"/>
          <p:cNvSpPr/>
          <p:nvPr/>
        </p:nvSpPr>
        <p:spPr>
          <a:xfrm>
            <a:off x="2430016" y="548680"/>
            <a:ext cx="6318448" cy="646331"/>
          </a:xfrm>
          <a:prstGeom prst="rect">
            <a:avLst/>
          </a:prstGeom>
        </p:spPr>
        <p:txBody>
          <a:bodyPr wrap="square">
            <a:spAutoFit/>
          </a:bodyPr>
          <a:lstStyle/>
          <a:p>
            <a:pPr algn="ctr"/>
            <a:r>
              <a:rPr lang="ru-RU" b="1" i="0" dirty="0" smtClean="0">
                <a:solidFill>
                  <a:srgbClr val="000000"/>
                </a:solidFill>
                <a:effectLst/>
                <a:latin typeface="-apple-system"/>
              </a:rPr>
              <a:t>Разведчик Андрей Безруков о том, что ждет Россию в ближайшие годы</a:t>
            </a:r>
            <a:endParaRPr lang="ru-RU" b="1" i="0" dirty="0">
              <a:solidFill>
                <a:srgbClr val="000000"/>
              </a:solidFill>
              <a:effectLst/>
              <a:latin typeface="-apple-system"/>
            </a:endParaRPr>
          </a:p>
        </p:txBody>
      </p:sp>
      <p:sp>
        <p:nvSpPr>
          <p:cNvPr id="4" name="Прямоугольник 3"/>
          <p:cNvSpPr/>
          <p:nvPr/>
        </p:nvSpPr>
        <p:spPr>
          <a:xfrm>
            <a:off x="179388" y="4437112"/>
            <a:ext cx="8569076" cy="2062103"/>
          </a:xfrm>
          <a:prstGeom prst="rect">
            <a:avLst/>
          </a:prstGeom>
        </p:spPr>
        <p:txBody>
          <a:bodyPr wrap="square">
            <a:spAutoFit/>
          </a:bodyPr>
          <a:lstStyle/>
          <a:p>
            <a:pPr indent="457200"/>
            <a:r>
              <a:rPr lang="ru-RU" sz="1600" dirty="0" smtClean="0">
                <a:latin typeface="Helvetica" panose="020B0604020202020204" pitchFamily="34" charset="0"/>
                <a:cs typeface="Helvetica" panose="020B0604020202020204" pitchFamily="34" charset="0"/>
              </a:rPr>
              <a:t>И новую Россию ждала участь колонии, от которой господам за океаном были нужны </a:t>
            </a:r>
            <a:r>
              <a:rPr lang="ru-RU" sz="1600" b="1" i="1" dirty="0" smtClean="0">
                <a:latin typeface="Helvetica" panose="020B0604020202020204" pitchFamily="34" charset="0"/>
                <a:cs typeface="Helvetica" panose="020B0604020202020204" pitchFamily="34" charset="0"/>
              </a:rPr>
              <a:t>ресурсы и талантливые дети</a:t>
            </a:r>
            <a:r>
              <a:rPr lang="ru-RU" sz="1600" dirty="0" smtClean="0">
                <a:latin typeface="Helvetica" panose="020B0604020202020204" pitchFamily="34" charset="0"/>
                <a:cs typeface="Helvetica" panose="020B0604020202020204" pitchFamily="34" charset="0"/>
              </a:rPr>
              <a:t>. России тогда было навязано «колониальное иго»: правовое, экономическое, культурное. А ее управленческая элита была сама вписана в западный истеблишмент, подчиняясь ему на правах вассалов.</a:t>
            </a:r>
          </a:p>
          <a:p>
            <a:pPr indent="457200"/>
            <a:r>
              <a:rPr lang="ru-RU" sz="1600" dirty="0" smtClean="0">
                <a:latin typeface="Helvetica" panose="020B0604020202020204" pitchFamily="34" charset="0"/>
                <a:cs typeface="Helvetica" panose="020B0604020202020204" pitchFamily="34" charset="0"/>
              </a:rPr>
              <a:t>И сейчас мы военным путем освобождаемся от этой зависимости, которая на нас была наброшена как сеть. Но есть противостояние внутри нашей страны между людьми, поддерживающими решение об освобождении России от этого ига, и теми, кого предыдущий порядок полностью устраивал.</a:t>
            </a:r>
            <a:endParaRPr lang="ru-RU"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1566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24</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sp>
        <p:nvSpPr>
          <p:cNvPr id="2" name="Прямоугольник 1"/>
          <p:cNvSpPr/>
          <p:nvPr/>
        </p:nvSpPr>
        <p:spPr>
          <a:xfrm>
            <a:off x="323404" y="1052736"/>
            <a:ext cx="8641084" cy="5391732"/>
          </a:xfrm>
          <a:prstGeom prst="rect">
            <a:avLst/>
          </a:prstGeom>
        </p:spPr>
        <p:txBody>
          <a:bodyPr wrap="square">
            <a:spAutoFit/>
          </a:bodyPr>
          <a:lstStyle/>
          <a:p>
            <a:pPr algn="ctr">
              <a:lnSpc>
                <a:spcPts val="2100"/>
              </a:lnSpc>
              <a:spcBef>
                <a:spcPts val="2550"/>
              </a:spcBef>
              <a:spcAft>
                <a:spcPts val="450"/>
              </a:spcAft>
            </a:pPr>
            <a:r>
              <a:rPr lang="ru-RU" sz="2400" b="1" dirty="0" smtClean="0">
                <a:solidFill>
                  <a:srgbClr val="000000"/>
                </a:solidFill>
                <a:effectLst/>
                <a:latin typeface="Helvetica"/>
                <a:ea typeface="Times New Roman"/>
                <a:cs typeface="Times New Roman"/>
              </a:rPr>
              <a:t>Что ждать молодежи? К чему готовиться?</a:t>
            </a:r>
            <a:endParaRPr lang="ru-RU" sz="1400" dirty="0">
              <a:ea typeface="Calibri"/>
              <a:cs typeface="Times New Roman"/>
            </a:endParaRPr>
          </a:p>
          <a:p>
            <a:pPr indent="457200">
              <a:spcBef>
                <a:spcPts val="450"/>
              </a:spcBef>
              <a:spcAft>
                <a:spcPts val="1500"/>
              </a:spcAft>
            </a:pPr>
            <a:r>
              <a:rPr lang="ru-RU" dirty="0" smtClean="0">
                <a:solidFill>
                  <a:srgbClr val="000000"/>
                </a:solidFill>
                <a:effectLst/>
                <a:latin typeface="Helvetica"/>
                <a:ea typeface="Times New Roman"/>
                <a:cs typeface="Times New Roman"/>
              </a:rPr>
              <a:t>По суждению </a:t>
            </a:r>
            <a:r>
              <a:rPr lang="ru-RU" dirty="0" err="1" smtClean="0">
                <a:solidFill>
                  <a:srgbClr val="000000"/>
                </a:solidFill>
                <a:effectLst/>
                <a:latin typeface="Helvetica"/>
                <a:ea typeface="Times New Roman"/>
                <a:cs typeface="Times New Roman"/>
              </a:rPr>
              <a:t>А.Безрукова</a:t>
            </a:r>
            <a:r>
              <a:rPr lang="ru-RU" dirty="0" smtClean="0">
                <a:solidFill>
                  <a:srgbClr val="000000"/>
                </a:solidFill>
                <a:effectLst/>
                <a:latin typeface="Helvetica"/>
                <a:ea typeface="Times New Roman"/>
                <a:cs typeface="Times New Roman"/>
              </a:rPr>
              <a:t>, для предыдущих поколений молодых людей после 1991 года главной целью было выживание. Молодежь отчасти была вынуждена плыть по течению, потреблять блага по мере возможности, делать деньги.</a:t>
            </a:r>
            <a:endParaRPr lang="ru-RU" sz="1400" dirty="0">
              <a:ea typeface="Calibri"/>
              <a:cs typeface="Times New Roman"/>
            </a:endParaRPr>
          </a:p>
          <a:p>
            <a:pPr indent="457200">
              <a:spcBef>
                <a:spcPts val="450"/>
              </a:spcBef>
              <a:spcAft>
                <a:spcPts val="1500"/>
              </a:spcAft>
            </a:pPr>
            <a:r>
              <a:rPr lang="ru-RU" dirty="0" smtClean="0">
                <a:solidFill>
                  <a:srgbClr val="000000"/>
                </a:solidFill>
                <a:effectLst/>
                <a:latin typeface="Helvetica"/>
                <a:ea typeface="Times New Roman"/>
                <a:cs typeface="Times New Roman"/>
              </a:rPr>
              <a:t>Нынешние молодые должны понять, что их судьбы тесно связаны с судьбой страны. Сохранится Россия – сохранят и они свои жизни, нет, п0гибнем мы все.</a:t>
            </a:r>
            <a:endParaRPr lang="ru-RU" sz="1400" dirty="0">
              <a:ea typeface="Calibri"/>
              <a:cs typeface="Times New Roman"/>
            </a:endParaRPr>
          </a:p>
          <a:p>
            <a:pPr indent="457200">
              <a:spcBef>
                <a:spcPts val="450"/>
              </a:spcBef>
              <a:spcAft>
                <a:spcPts val="1500"/>
              </a:spcAft>
            </a:pPr>
            <a:r>
              <a:rPr lang="ru-RU" dirty="0" smtClean="0">
                <a:solidFill>
                  <a:srgbClr val="000000"/>
                </a:solidFill>
                <a:effectLst/>
                <a:latin typeface="Helvetica"/>
                <a:ea typeface="Times New Roman"/>
                <a:cs typeface="Times New Roman"/>
              </a:rPr>
              <a:t>А это обстоятельство требует от людей изменения себя изнутри, </a:t>
            </a:r>
            <a:r>
              <a:rPr lang="ru-RU" b="1" i="1" dirty="0" smtClean="0">
                <a:solidFill>
                  <a:srgbClr val="000000"/>
                </a:solidFill>
                <a:effectLst/>
                <a:latin typeface="Helvetica"/>
                <a:ea typeface="Times New Roman"/>
                <a:cs typeface="Times New Roman"/>
              </a:rPr>
              <a:t>изменения структуры ценностей и смыслов</a:t>
            </a:r>
            <a:r>
              <a:rPr lang="ru-RU" dirty="0" smtClean="0">
                <a:solidFill>
                  <a:srgbClr val="000000"/>
                </a:solidFill>
                <a:effectLst/>
                <a:latin typeface="Helvetica"/>
                <a:ea typeface="Times New Roman"/>
                <a:cs typeface="Times New Roman"/>
              </a:rPr>
              <a:t>.</a:t>
            </a:r>
            <a:endParaRPr lang="ru-RU" sz="1400" dirty="0">
              <a:ea typeface="Calibri"/>
              <a:cs typeface="Times New Roman"/>
            </a:endParaRPr>
          </a:p>
          <a:p>
            <a:pPr indent="457200">
              <a:spcAft>
                <a:spcPts val="0"/>
              </a:spcAft>
            </a:pPr>
            <a:r>
              <a:rPr lang="ru-RU" i="1" dirty="0" smtClean="0">
                <a:solidFill>
                  <a:srgbClr val="000000"/>
                </a:solidFill>
                <a:effectLst/>
                <a:latin typeface="Helvetica"/>
                <a:ea typeface="Times New Roman"/>
                <a:cs typeface="Times New Roman"/>
              </a:rPr>
              <a:t>Будущее понятно. Нам нужно опять строить великую страну с суверенной экономикой, передовыми технологиями, </a:t>
            </a:r>
            <a:r>
              <a:rPr lang="ru-RU" b="1" i="1" dirty="0" smtClean="0">
                <a:solidFill>
                  <a:srgbClr val="000000"/>
                </a:solidFill>
                <a:effectLst/>
                <a:latin typeface="Helvetica"/>
                <a:ea typeface="Times New Roman"/>
                <a:cs typeface="Times New Roman"/>
              </a:rPr>
              <a:t>сильной системой образования.</a:t>
            </a:r>
            <a:endParaRPr lang="ru-RU" sz="1400" b="1" dirty="0">
              <a:ea typeface="Calibri"/>
              <a:cs typeface="Times New Roman"/>
            </a:endParaRPr>
          </a:p>
          <a:p>
            <a:pPr indent="457200"/>
            <a:r>
              <a:rPr lang="ru-RU" dirty="0" smtClean="0">
                <a:solidFill>
                  <a:srgbClr val="000000"/>
                </a:solidFill>
                <a:effectLst/>
                <a:latin typeface="Helvetica"/>
                <a:ea typeface="Times New Roman"/>
                <a:cs typeface="Times New Roman"/>
              </a:rPr>
              <a:t>Но это будущее возрождение страны никто кроме нас самих не сделает. Поэтому впереди нас ждет только трудная работа</a:t>
            </a:r>
          </a:p>
          <a:p>
            <a:pPr algn="r">
              <a:lnSpc>
                <a:spcPct val="115000"/>
              </a:lnSpc>
              <a:spcAft>
                <a:spcPts val="1000"/>
              </a:spcAft>
            </a:pPr>
            <a:r>
              <a:rPr lang="ru-RU" u="sng" dirty="0">
                <a:solidFill>
                  <a:srgbClr val="0000FF"/>
                </a:solidFill>
                <a:ea typeface="Calibri"/>
                <a:cs typeface="Times New Roman"/>
                <a:hlinkClick r:id="rId3"/>
              </a:rPr>
              <a:t>https://</a:t>
            </a:r>
            <a:r>
              <a:rPr lang="ru-RU" u="sng" dirty="0" smtClean="0">
                <a:solidFill>
                  <a:srgbClr val="0000FF"/>
                </a:solidFill>
                <a:ea typeface="Calibri"/>
                <a:cs typeface="Times New Roman"/>
                <a:hlinkClick r:id="rId3"/>
              </a:rPr>
              <a:t>dzen.ru/a/ZNPjMVkCCR4evnIa?utm_referer=ya.ru</a:t>
            </a:r>
            <a:endParaRPr lang="ru-RU" dirty="0"/>
          </a:p>
        </p:txBody>
      </p:sp>
    </p:spTree>
    <p:extLst>
      <p:ext uri="{BB962C8B-B14F-4D97-AF65-F5344CB8AC3E}">
        <p14:creationId xmlns:p14="http://schemas.microsoft.com/office/powerpoint/2010/main" val="340603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25</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sp>
        <p:nvSpPr>
          <p:cNvPr id="2" name="Прямоугольник 1"/>
          <p:cNvSpPr/>
          <p:nvPr/>
        </p:nvSpPr>
        <p:spPr>
          <a:xfrm>
            <a:off x="323404" y="1052736"/>
            <a:ext cx="8641084" cy="5134739"/>
          </a:xfrm>
          <a:prstGeom prst="rect">
            <a:avLst/>
          </a:prstGeom>
        </p:spPr>
        <p:txBody>
          <a:bodyPr wrap="square">
            <a:spAutoFit/>
          </a:bodyPr>
          <a:lstStyle/>
          <a:p>
            <a:pPr algn="ctr">
              <a:lnSpc>
                <a:spcPts val="2100"/>
              </a:lnSpc>
              <a:spcBef>
                <a:spcPts val="2550"/>
              </a:spcBef>
              <a:spcAft>
                <a:spcPts val="450"/>
              </a:spcAft>
            </a:pPr>
            <a:r>
              <a:rPr lang="ru-RU" sz="2400" b="1" dirty="0" smtClean="0">
                <a:solidFill>
                  <a:srgbClr val="000000"/>
                </a:solidFill>
                <a:latin typeface="Helvetica"/>
                <a:ea typeface="Times New Roman"/>
                <a:cs typeface="Times New Roman"/>
              </a:rPr>
              <a:t>Четыре главные проблемы РФ</a:t>
            </a:r>
          </a:p>
          <a:p>
            <a:pPr indent="457200"/>
            <a:r>
              <a:rPr lang="ru-RU" b="1" dirty="0" smtClean="0">
                <a:solidFill>
                  <a:srgbClr val="000000"/>
                </a:solidFill>
                <a:latin typeface="Helvetica"/>
                <a:ea typeface="Times New Roman"/>
                <a:cs typeface="Times New Roman"/>
              </a:rPr>
              <a:t>1. Отсутствие национальной элиты в стране</a:t>
            </a:r>
          </a:p>
          <a:p>
            <a:pPr indent="457200"/>
            <a:endParaRPr lang="ru-RU" dirty="0" smtClean="0">
              <a:solidFill>
                <a:srgbClr val="000000"/>
              </a:solidFill>
              <a:latin typeface="Helvetica"/>
              <a:ea typeface="Times New Roman"/>
              <a:cs typeface="Times New Roman"/>
            </a:endParaRPr>
          </a:p>
          <a:p>
            <a:pPr indent="457200"/>
            <a:r>
              <a:rPr lang="ru-RU" dirty="0" smtClean="0">
                <a:solidFill>
                  <a:srgbClr val="000000"/>
                </a:solidFill>
                <a:latin typeface="Helvetica"/>
                <a:ea typeface="Times New Roman"/>
                <a:cs typeface="Times New Roman"/>
              </a:rPr>
              <a:t>Национальная элита на первое место ставит интересы страны, под которыми понимаются интересы народа. Единственным подтверждением национального характера элиты являются действия, улучшающие положение граждан.</a:t>
            </a:r>
          </a:p>
          <a:p>
            <a:pPr indent="457200"/>
            <a:r>
              <a:rPr lang="ru-RU" dirty="0" smtClean="0">
                <a:solidFill>
                  <a:srgbClr val="000000"/>
                </a:solidFill>
                <a:latin typeface="Helvetica"/>
                <a:ea typeface="Times New Roman"/>
                <a:cs typeface="Times New Roman"/>
              </a:rPr>
              <a:t>Экономически – через повышение благосостояния. Политически – через развитие представительства граждан во власти, воплощающее понимание «демократии» как власти народа. Социально – через создание системы социальных лифтов, через продвижение наиболее талантливых на все ключевые должности в государстве и постоянное обновление управленческих кадров. Это привело бы к ограничению кумовства, блата и коррупции – трех бичей российского общества на протяжении столетий.</a:t>
            </a:r>
          </a:p>
          <a:p>
            <a:pPr indent="457200"/>
            <a:r>
              <a:rPr lang="ru-RU" b="1" i="1" dirty="0" smtClean="0">
                <a:solidFill>
                  <a:srgbClr val="000000"/>
                </a:solidFill>
                <a:latin typeface="Helvetica"/>
                <a:ea typeface="Times New Roman"/>
                <a:cs typeface="Times New Roman"/>
              </a:rPr>
              <a:t>В современной России проблема отсутствия национальной элиты является наиболее болезненной</a:t>
            </a:r>
            <a:r>
              <a:rPr lang="ru-RU" dirty="0" smtClean="0">
                <a:solidFill>
                  <a:srgbClr val="000000"/>
                </a:solidFill>
                <a:latin typeface="Helvetica"/>
                <a:ea typeface="Times New Roman"/>
                <a:cs typeface="Times New Roman"/>
              </a:rPr>
              <a:t>. Правящий класс не решает ключевые проблемы народа, зачастую ограничиваясь имитацией деятельности или простой риторикой.</a:t>
            </a:r>
          </a:p>
        </p:txBody>
      </p:sp>
    </p:spTree>
    <p:extLst>
      <p:ext uri="{BB962C8B-B14F-4D97-AF65-F5344CB8AC3E}">
        <p14:creationId xmlns:p14="http://schemas.microsoft.com/office/powerpoint/2010/main" val="2380458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26</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sp>
        <p:nvSpPr>
          <p:cNvPr id="2" name="Прямоугольник 1"/>
          <p:cNvSpPr/>
          <p:nvPr/>
        </p:nvSpPr>
        <p:spPr>
          <a:xfrm>
            <a:off x="179388" y="620688"/>
            <a:ext cx="8785100" cy="5413277"/>
          </a:xfrm>
          <a:prstGeom prst="rect">
            <a:avLst/>
          </a:prstGeom>
        </p:spPr>
        <p:txBody>
          <a:bodyPr wrap="square">
            <a:spAutoFit/>
          </a:bodyPr>
          <a:lstStyle/>
          <a:p>
            <a:pPr algn="ctr">
              <a:lnSpc>
                <a:spcPct val="90000"/>
              </a:lnSpc>
              <a:spcBef>
                <a:spcPts val="2550"/>
              </a:spcBef>
              <a:spcAft>
                <a:spcPts val="450"/>
              </a:spcAft>
            </a:pPr>
            <a:r>
              <a:rPr lang="ru-RU" sz="2000" b="1" dirty="0">
                <a:solidFill>
                  <a:srgbClr val="000000"/>
                </a:solidFill>
                <a:latin typeface="Helvetica" panose="020B0604020202020204" pitchFamily="34" charset="0"/>
                <a:ea typeface="Times New Roman"/>
                <a:cs typeface="Helvetica" panose="020B0604020202020204" pitchFamily="34" charset="0"/>
              </a:rPr>
              <a:t>Четыре главные проблемы РФ</a:t>
            </a:r>
          </a:p>
          <a:p>
            <a:pPr indent="457200">
              <a:lnSpc>
                <a:spcPct val="90000"/>
              </a:lnSpc>
            </a:pPr>
            <a:r>
              <a:rPr lang="ru-RU" sz="1600" b="1" dirty="0" smtClean="0">
                <a:solidFill>
                  <a:srgbClr val="000000"/>
                </a:solidFill>
                <a:latin typeface="Helvetica" panose="020B0604020202020204" pitchFamily="34" charset="0"/>
                <a:ea typeface="Times New Roman"/>
                <a:cs typeface="Helvetica" panose="020B0604020202020204" pitchFamily="34" charset="0"/>
              </a:rPr>
              <a:t>2. Отсутствие </a:t>
            </a:r>
            <a:r>
              <a:rPr lang="ru-RU" sz="1600" b="1" dirty="0">
                <a:solidFill>
                  <a:srgbClr val="000000"/>
                </a:solidFill>
                <a:latin typeface="Helvetica" panose="020B0604020202020204" pitchFamily="34" charset="0"/>
                <a:ea typeface="Times New Roman"/>
                <a:cs typeface="Helvetica" panose="020B0604020202020204" pitchFamily="34" charset="0"/>
              </a:rPr>
              <a:t>реального представительства народа и отсутствие единения народа и </a:t>
            </a:r>
            <a:r>
              <a:rPr lang="ru-RU" sz="1600" b="1" dirty="0" smtClean="0">
                <a:solidFill>
                  <a:srgbClr val="000000"/>
                </a:solidFill>
                <a:latin typeface="Helvetica" panose="020B0604020202020204" pitchFamily="34" charset="0"/>
                <a:ea typeface="Times New Roman"/>
                <a:cs typeface="Helvetica" panose="020B0604020202020204" pitchFamily="34" charset="0"/>
              </a:rPr>
              <a:t>власти</a:t>
            </a:r>
          </a:p>
          <a:p>
            <a:pPr indent="457200">
              <a:lnSpc>
                <a:spcPct val="90000"/>
              </a:lnSpc>
            </a:pPr>
            <a:endParaRPr lang="ru-RU" sz="1600" b="1" dirty="0" smtClean="0">
              <a:solidFill>
                <a:srgbClr val="000000"/>
              </a:solidFill>
              <a:effectLst/>
              <a:latin typeface="Helvetica" panose="020B0604020202020204" pitchFamily="34" charset="0"/>
              <a:ea typeface="Times New Roman"/>
              <a:cs typeface="Helvetica" panose="020B0604020202020204" pitchFamily="34" charset="0"/>
            </a:endParaRPr>
          </a:p>
          <a:p>
            <a:pPr indent="457200">
              <a:lnSpc>
                <a:spcPct val="90000"/>
              </a:lnSpc>
            </a:pPr>
            <a:r>
              <a:rPr lang="ru-RU" sz="1600" b="1" dirty="0" smtClean="0">
                <a:solidFill>
                  <a:srgbClr val="000000"/>
                </a:solidFill>
                <a:effectLst/>
                <a:latin typeface="Helvetica" panose="020B0604020202020204" pitchFamily="34" charset="0"/>
                <a:ea typeface="Times New Roman"/>
                <a:cs typeface="Helvetica" panose="020B0604020202020204" pitchFamily="34" charset="0"/>
              </a:rPr>
              <a:t>3. Отсутствие реальной идеологии в стране</a:t>
            </a:r>
          </a:p>
          <a:p>
            <a:pPr indent="457200"/>
            <a:r>
              <a:rPr lang="ru-RU" sz="1400" dirty="0" smtClean="0">
                <a:solidFill>
                  <a:srgbClr val="000000"/>
                </a:solidFill>
                <a:effectLst/>
                <a:latin typeface="Helvetica" panose="020B0604020202020204" pitchFamily="34" charset="0"/>
                <a:ea typeface="Calibri"/>
                <a:cs typeface="Helvetica" panose="020B0604020202020204" pitchFamily="34" charset="0"/>
              </a:rPr>
              <a:t>Особенно сильно отсутствие идеологии проявилось в Первой мировой войне. Известный генерал Брусилов писал в своих воспоминаниях, что солдаты просто не понимали, за что воюют: «…австрияки хотели обидеть сербов. Но кто же такие сербы — не знал почти никто, что такое славяне — было также темно, а почему немцы из-за Сербии вздумали воевать — было совершенно неизвестно». Сказалось </a:t>
            </a:r>
            <a:r>
              <a:rPr lang="ru-RU" sz="1400" b="1" i="1" dirty="0" smtClean="0">
                <a:solidFill>
                  <a:srgbClr val="000000"/>
                </a:solidFill>
                <a:effectLst/>
                <a:latin typeface="Helvetica" panose="020B0604020202020204" pitchFamily="34" charset="0"/>
                <a:ea typeface="Calibri"/>
                <a:cs typeface="Helvetica" panose="020B0604020202020204" pitchFamily="34" charset="0"/>
              </a:rPr>
              <a:t>отсутствие полноценных идеологии и образования</a:t>
            </a:r>
            <a:r>
              <a:rPr lang="ru-RU" sz="1400" dirty="0" smtClean="0">
                <a:solidFill>
                  <a:srgbClr val="000000"/>
                </a:solidFill>
                <a:effectLst/>
                <a:latin typeface="Helvetica" panose="020B0604020202020204" pitchFamily="34" charset="0"/>
                <a:ea typeface="Calibri"/>
                <a:cs typeface="Helvetica" panose="020B0604020202020204" pitchFamily="34" charset="0"/>
              </a:rPr>
              <a:t>. А при таком подходе проигрыш Российской империи был предопределен.</a:t>
            </a:r>
            <a:r>
              <a:rPr lang="ru-RU" sz="1400" dirty="0">
                <a:latin typeface="Helvetica" panose="020B0604020202020204" pitchFamily="34" charset="0"/>
                <a:ea typeface="Calibri"/>
                <a:cs typeface="Helvetica" panose="020B0604020202020204" pitchFamily="34" charset="0"/>
              </a:rPr>
              <a:t> </a:t>
            </a:r>
            <a:endParaRPr lang="ru-RU" sz="1400" dirty="0" smtClean="0">
              <a:latin typeface="Helvetica" panose="020B0604020202020204" pitchFamily="34" charset="0"/>
              <a:ea typeface="Calibri"/>
              <a:cs typeface="Helvetica" panose="020B0604020202020204" pitchFamily="34" charset="0"/>
            </a:endParaRPr>
          </a:p>
          <a:p>
            <a:pPr indent="457200"/>
            <a:r>
              <a:rPr lang="ru-RU" sz="1400" b="1" i="1" dirty="0" smtClean="0">
                <a:solidFill>
                  <a:srgbClr val="000000"/>
                </a:solidFill>
                <a:effectLst/>
                <a:latin typeface="Helvetica" panose="020B0604020202020204" pitchFamily="34" charset="0"/>
                <a:ea typeface="Calibri"/>
                <a:cs typeface="Helvetica" panose="020B0604020202020204" pitchFamily="34" charset="0"/>
              </a:rPr>
              <a:t>В современной России ситуация с идеологией еще хуже. Официально в Конституции прописано отсутствие идеологии. Тем не менее, на практике господствует неолиберальная идеология – обогащение для избранных</a:t>
            </a:r>
            <a:r>
              <a:rPr lang="ru-RU" sz="1400" dirty="0" smtClean="0">
                <a:solidFill>
                  <a:srgbClr val="000000"/>
                </a:solidFill>
                <a:effectLst/>
                <a:latin typeface="Helvetica" panose="020B0604020202020204" pitchFamily="34" charset="0"/>
                <a:ea typeface="Calibri"/>
                <a:cs typeface="Helvetica" panose="020B0604020202020204" pitchFamily="34" charset="0"/>
              </a:rPr>
              <a:t>. Народу же по факту внедрялась </a:t>
            </a:r>
            <a:r>
              <a:rPr lang="ru-RU" sz="1400" b="1" i="1" dirty="0" smtClean="0">
                <a:solidFill>
                  <a:srgbClr val="000000"/>
                </a:solidFill>
                <a:effectLst/>
                <a:latin typeface="Helvetica" panose="020B0604020202020204" pitchFamily="34" charset="0"/>
                <a:ea typeface="Calibri"/>
                <a:cs typeface="Helvetica" panose="020B0604020202020204" pitchFamily="34" charset="0"/>
              </a:rPr>
              <a:t>идеология </a:t>
            </a:r>
            <a:r>
              <a:rPr lang="ru-RU" sz="1400" b="1" i="1" dirty="0" err="1" smtClean="0">
                <a:solidFill>
                  <a:srgbClr val="000000"/>
                </a:solidFill>
                <a:effectLst/>
                <a:latin typeface="Helvetica" panose="020B0604020202020204" pitchFamily="34" charset="0"/>
                <a:ea typeface="Calibri"/>
                <a:cs typeface="Helvetica" panose="020B0604020202020204" pitchFamily="34" charset="0"/>
              </a:rPr>
              <a:t>потребительства</a:t>
            </a:r>
            <a:r>
              <a:rPr lang="ru-RU" sz="1400" dirty="0" smtClean="0">
                <a:solidFill>
                  <a:srgbClr val="000000"/>
                </a:solidFill>
                <a:effectLst/>
                <a:latin typeface="Helvetica" panose="020B0604020202020204" pitchFamily="34" charset="0"/>
                <a:ea typeface="Calibri"/>
                <a:cs typeface="Helvetica" panose="020B0604020202020204" pitchFamily="34" charset="0"/>
              </a:rPr>
              <a:t>, которую можно выразить </a:t>
            </a:r>
            <a:r>
              <a:rPr lang="ru-RU" sz="1400" u="none" strike="noStrike" dirty="0" smtClean="0">
                <a:solidFill>
                  <a:srgbClr val="0000FF"/>
                </a:solidFill>
                <a:effectLst/>
                <a:latin typeface="Helvetica" panose="020B0604020202020204" pitchFamily="34" charset="0"/>
                <a:ea typeface="Calibri"/>
                <a:cs typeface="Helvetica" panose="020B0604020202020204" pitchFamily="34" charset="0"/>
                <a:hlinkClick r:id="rId3"/>
              </a:rPr>
              <a:t>словами</a:t>
            </a:r>
            <a:r>
              <a:rPr lang="ru-RU" sz="1400" dirty="0" smtClean="0">
                <a:solidFill>
                  <a:srgbClr val="000000"/>
                </a:solidFill>
                <a:effectLst/>
                <a:latin typeface="Helvetica" panose="020B0604020202020204" pitchFamily="34" charset="0"/>
                <a:ea typeface="Calibri"/>
                <a:cs typeface="Helvetica" panose="020B0604020202020204" pitchFamily="34" charset="0"/>
              </a:rPr>
              <a:t> министра образования и науки на тот момент Андрея Фурсенко: «Главная ошибка советской школы в том, что она растила человека-творца, а задача современной школы в том, чтобы вырастить квалифицированного потребителя».</a:t>
            </a:r>
          </a:p>
          <a:p>
            <a:pPr indent="457200"/>
            <a:r>
              <a:rPr lang="ru-RU" sz="1400" dirty="0" smtClean="0">
                <a:solidFill>
                  <a:srgbClr val="000000"/>
                </a:solidFill>
                <a:effectLst/>
                <a:latin typeface="Helvetica" panose="020B0604020202020204" pitchFamily="34" charset="0"/>
                <a:ea typeface="Times New Roman"/>
                <a:cs typeface="Helvetica" panose="020B0604020202020204" pitchFamily="34" charset="0"/>
              </a:rPr>
              <a:t>При этом на официальном уровне транслируется утверждение, что в России есть идеология - </a:t>
            </a:r>
            <a:r>
              <a:rPr lang="ru-RU" sz="1400" b="1" i="1" dirty="0" smtClean="0">
                <a:solidFill>
                  <a:srgbClr val="000000"/>
                </a:solidFill>
                <a:effectLst/>
                <a:latin typeface="Helvetica" panose="020B0604020202020204" pitchFamily="34" charset="0"/>
                <a:ea typeface="Times New Roman"/>
                <a:cs typeface="Helvetica" panose="020B0604020202020204" pitchFamily="34" charset="0"/>
              </a:rPr>
              <a:t>идеология патриотизма.</a:t>
            </a:r>
          </a:p>
          <a:p>
            <a:pPr indent="457200"/>
            <a:r>
              <a:rPr lang="ru-RU" sz="1400" dirty="0" smtClean="0">
                <a:solidFill>
                  <a:srgbClr val="000000"/>
                </a:solidFill>
                <a:effectLst/>
                <a:latin typeface="Helvetica" panose="020B0604020202020204" pitchFamily="34" charset="0"/>
                <a:ea typeface="Times New Roman"/>
                <a:cs typeface="Helvetica" panose="020B0604020202020204" pitchFamily="34" charset="0"/>
              </a:rPr>
              <a:t>Однако патриотизм не может быть идеологией России, так как он свойственен гражданам множества стран. К тому же люди мало верят лозунгам, а проявлений реального патриотизма со стороны правящего класса они почти не видят.</a:t>
            </a:r>
            <a:endParaRPr lang="ru-RU" sz="1400" dirty="0" smtClean="0">
              <a:effectLst/>
              <a:latin typeface="Helvetica" panose="020B0604020202020204" pitchFamily="34" charset="0"/>
              <a:ea typeface="Times New Roman"/>
              <a:cs typeface="Helvetica" panose="020B0604020202020204" pitchFamily="34" charset="0"/>
            </a:endParaRPr>
          </a:p>
        </p:txBody>
      </p:sp>
    </p:spTree>
    <p:extLst>
      <p:ext uri="{BB962C8B-B14F-4D97-AF65-F5344CB8AC3E}">
        <p14:creationId xmlns:p14="http://schemas.microsoft.com/office/powerpoint/2010/main" val="181448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27</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sp>
        <p:nvSpPr>
          <p:cNvPr id="2" name="Прямоугольник 1"/>
          <p:cNvSpPr/>
          <p:nvPr/>
        </p:nvSpPr>
        <p:spPr>
          <a:xfrm>
            <a:off x="323404" y="1052736"/>
            <a:ext cx="8641084" cy="5332229"/>
          </a:xfrm>
          <a:prstGeom prst="rect">
            <a:avLst/>
          </a:prstGeom>
        </p:spPr>
        <p:txBody>
          <a:bodyPr wrap="square">
            <a:spAutoFit/>
          </a:bodyPr>
          <a:lstStyle/>
          <a:p>
            <a:pPr algn="ctr">
              <a:lnSpc>
                <a:spcPts val="2100"/>
              </a:lnSpc>
              <a:spcBef>
                <a:spcPts val="2550"/>
              </a:spcBef>
              <a:spcAft>
                <a:spcPts val="450"/>
              </a:spcAft>
            </a:pPr>
            <a:r>
              <a:rPr lang="ru-RU" sz="2000" b="1" dirty="0">
                <a:solidFill>
                  <a:srgbClr val="000000"/>
                </a:solidFill>
                <a:latin typeface="Helvetica" panose="020B0604020202020204" pitchFamily="34" charset="0"/>
                <a:ea typeface="Times New Roman"/>
                <a:cs typeface="Helvetica" panose="020B0604020202020204" pitchFamily="34" charset="0"/>
              </a:rPr>
              <a:t>Четыре главные проблемы РФ</a:t>
            </a:r>
          </a:p>
          <a:p>
            <a:pPr indent="457200">
              <a:spcBef>
                <a:spcPts val="2550"/>
              </a:spcBef>
              <a:spcAft>
                <a:spcPts val="450"/>
              </a:spcAft>
            </a:pPr>
            <a:r>
              <a:rPr lang="ru-RU" sz="1600" b="1" dirty="0" smtClean="0">
                <a:solidFill>
                  <a:srgbClr val="000000"/>
                </a:solidFill>
                <a:latin typeface="Helvetica" panose="020B0604020202020204" pitchFamily="34" charset="0"/>
                <a:ea typeface="Times New Roman"/>
                <a:cs typeface="Helvetica" panose="020B0604020202020204" pitchFamily="34" charset="0"/>
              </a:rPr>
              <a:t>4. Олигархическая </a:t>
            </a:r>
            <a:r>
              <a:rPr lang="ru-RU" sz="1600" b="1" dirty="0">
                <a:solidFill>
                  <a:srgbClr val="000000"/>
                </a:solidFill>
                <a:latin typeface="Helvetica" panose="020B0604020202020204" pitchFamily="34" charset="0"/>
                <a:ea typeface="Times New Roman"/>
                <a:cs typeface="Helvetica" panose="020B0604020202020204" pitchFamily="34" charset="0"/>
              </a:rPr>
              <a:t>модель экономики</a:t>
            </a:r>
            <a:endParaRPr lang="ru-RU" sz="1600" dirty="0">
              <a:solidFill>
                <a:prstClr val="black"/>
              </a:solidFill>
              <a:latin typeface="Helvetica" panose="020B0604020202020204" pitchFamily="34" charset="0"/>
              <a:ea typeface="Calibri"/>
              <a:cs typeface="Helvetica" panose="020B0604020202020204" pitchFamily="34" charset="0"/>
            </a:endParaRPr>
          </a:p>
          <a:p>
            <a:pPr indent="457200">
              <a:spcAft>
                <a:spcPts val="1000"/>
              </a:spcAft>
            </a:pPr>
            <a:r>
              <a:rPr lang="ru-RU" sz="1600" dirty="0">
                <a:solidFill>
                  <a:srgbClr val="000000"/>
                </a:solidFill>
                <a:latin typeface="Helvetica" panose="020B0604020202020204" pitchFamily="34" charset="0"/>
                <a:ea typeface="Calibri"/>
                <a:cs typeface="Helvetica" panose="020B0604020202020204" pitchFamily="34" charset="0"/>
              </a:rPr>
              <a:t>Современная экономика России также носит выраженный олигархический характер. К этому привела как передача в 1990-е гг. крупнейших активов страны в руки частных лиц, так и создание этим частным лицам идеальных условий для обогащения. Также стоит отметить крайне высокое участие иностранного капитала в российской экономике. Даже в таких ключевых государственных компаниях, как «Роснефть», «Газпром», «Сбербанк», доля иностранного капитала приближается к 50%, причем преимущественно это англо-американские собственники. В то же время, значительная часть «частных» компаний зарегистрирована в «офшорных» юрисдикциях.</a:t>
            </a:r>
            <a:endParaRPr lang="ru-RU" sz="1200" dirty="0">
              <a:solidFill>
                <a:prstClr val="black"/>
              </a:solidFill>
              <a:latin typeface="Helvetica" panose="020B0604020202020204" pitchFamily="34" charset="0"/>
              <a:ea typeface="Calibri"/>
              <a:cs typeface="Helvetica" panose="020B0604020202020204" pitchFamily="34" charset="0"/>
            </a:endParaRPr>
          </a:p>
          <a:p>
            <a:pPr indent="457200">
              <a:spcAft>
                <a:spcPts val="1000"/>
              </a:spcAft>
            </a:pPr>
            <a:r>
              <a:rPr lang="ru-RU" sz="1600" dirty="0">
                <a:solidFill>
                  <a:srgbClr val="000000"/>
                </a:solidFill>
                <a:latin typeface="Helvetica" panose="020B0604020202020204" pitchFamily="34" charset="0"/>
                <a:ea typeface="Calibri"/>
                <a:cs typeface="Helvetica" panose="020B0604020202020204" pitchFamily="34" charset="0"/>
              </a:rPr>
              <a:t> </a:t>
            </a:r>
            <a:endParaRPr lang="ru-RU" sz="1200" dirty="0">
              <a:solidFill>
                <a:prstClr val="black"/>
              </a:solidFill>
              <a:latin typeface="Helvetica" panose="020B0604020202020204" pitchFamily="34" charset="0"/>
              <a:ea typeface="Calibri"/>
              <a:cs typeface="Helvetica" panose="020B0604020202020204" pitchFamily="34" charset="0"/>
            </a:endParaRPr>
          </a:p>
          <a:p>
            <a:pPr indent="457200">
              <a:spcAft>
                <a:spcPts val="1000"/>
              </a:spcAft>
            </a:pPr>
            <a:r>
              <a:rPr lang="ru-RU" sz="1600" b="1" i="1" dirty="0">
                <a:solidFill>
                  <a:srgbClr val="000000"/>
                </a:solidFill>
                <a:latin typeface="Helvetica" panose="020B0604020202020204" pitchFamily="34" charset="0"/>
                <a:ea typeface="Calibri"/>
                <a:cs typeface="Helvetica" panose="020B0604020202020204" pitchFamily="34" charset="0"/>
              </a:rPr>
              <a:t>В то же время есть и повод для сдержанного оптимизма: на протяжении истории наша страна менялась именно тогда, когда возникали тяжелые проблемы и для того, чтобы решить эти проблемы. И судя по тому, что Россия до сих пор существует, эти проблемы в прошлом всегда удавалось решить</a:t>
            </a:r>
            <a:r>
              <a:rPr lang="ru-RU" sz="1600" b="1" i="1" dirty="0" smtClean="0">
                <a:solidFill>
                  <a:srgbClr val="000000"/>
                </a:solidFill>
                <a:latin typeface="Helvetica" panose="020B0604020202020204" pitchFamily="34" charset="0"/>
                <a:ea typeface="Calibri"/>
                <a:cs typeface="Helvetica" panose="020B0604020202020204" pitchFamily="34" charset="0"/>
              </a:rPr>
              <a:t>.</a:t>
            </a:r>
          </a:p>
          <a:p>
            <a:pPr indent="457200" algn="r">
              <a:spcAft>
                <a:spcPts val="1000"/>
              </a:spcAft>
            </a:pPr>
            <a:r>
              <a:rPr lang="en-US" sz="1200" b="1" i="1" dirty="0">
                <a:solidFill>
                  <a:prstClr val="black"/>
                </a:solidFill>
                <a:latin typeface="Helvetica" panose="020B0604020202020204" pitchFamily="34" charset="0"/>
                <a:ea typeface="Calibri"/>
                <a:cs typeface="Helvetica" panose="020B0604020202020204" pitchFamily="34" charset="0"/>
                <a:hlinkClick r:id="rId3"/>
              </a:rPr>
              <a:t>https://</a:t>
            </a:r>
            <a:r>
              <a:rPr lang="en-US" sz="1200" b="1" i="1" dirty="0" smtClean="0">
                <a:solidFill>
                  <a:prstClr val="black"/>
                </a:solidFill>
                <a:latin typeface="Helvetica" panose="020B0604020202020204" pitchFamily="34" charset="0"/>
                <a:ea typeface="Calibri"/>
                <a:cs typeface="Helvetica" panose="020B0604020202020204" pitchFamily="34" charset="0"/>
                <a:hlinkClick r:id="rId3"/>
              </a:rPr>
              <a:t>dzen.ru/a/Y5oT-WtvNHb_Tww6</a:t>
            </a:r>
            <a:r>
              <a:rPr lang="ru-RU" sz="1200" b="1" i="1" dirty="0" smtClean="0">
                <a:solidFill>
                  <a:prstClr val="black"/>
                </a:solidFill>
                <a:latin typeface="Helvetica" panose="020B0604020202020204" pitchFamily="34" charset="0"/>
                <a:ea typeface="Calibri"/>
                <a:cs typeface="Helvetica" panose="020B0604020202020204" pitchFamily="34" charset="0"/>
              </a:rPr>
              <a:t> </a:t>
            </a:r>
            <a:endParaRPr lang="ru-RU" sz="1200" b="1" i="1" dirty="0">
              <a:solidFill>
                <a:prstClr val="black"/>
              </a:solidFill>
              <a:latin typeface="Helvetica" panose="020B0604020202020204" pitchFamily="34" charset="0"/>
              <a:ea typeface="Calibri"/>
              <a:cs typeface="Helvetica" panose="020B0604020202020204" pitchFamily="34" charset="0"/>
            </a:endParaRPr>
          </a:p>
        </p:txBody>
      </p:sp>
    </p:spTree>
    <p:extLst>
      <p:ext uri="{BB962C8B-B14F-4D97-AF65-F5344CB8AC3E}">
        <p14:creationId xmlns:p14="http://schemas.microsoft.com/office/powerpoint/2010/main" val="356604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txBox="1">
            <a:spLocks/>
          </p:cNvSpPr>
          <p:nvPr/>
        </p:nvSpPr>
        <p:spPr bwMode="auto">
          <a:xfrm>
            <a:off x="927100" y="-6350"/>
            <a:ext cx="815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ru-RU" altLang="ru-RU" sz="2400" b="1">
                <a:solidFill>
                  <a:srgbClr val="000000"/>
                </a:solidFill>
                <a:latin typeface="Franklin Gothic Book" pitchFamily="34" charset="0"/>
              </a:rPr>
              <a:t>Управление сложным обществом должно осуществляться на новых (сетевых) принципах</a:t>
            </a:r>
            <a:endParaRPr lang="en-US" altLang="ru-RU" sz="2400" b="1">
              <a:solidFill>
                <a:srgbClr val="000000"/>
              </a:solidFill>
              <a:latin typeface="Franklin Gothic Book" pitchFamily="34" charset="0"/>
            </a:endParaRPr>
          </a:p>
        </p:txBody>
      </p:sp>
      <p:grpSp>
        <p:nvGrpSpPr>
          <p:cNvPr id="37891" name="Группа 3"/>
          <p:cNvGrpSpPr>
            <a:grpSpLocks/>
          </p:cNvGrpSpPr>
          <p:nvPr/>
        </p:nvGrpSpPr>
        <p:grpSpPr bwMode="auto">
          <a:xfrm>
            <a:off x="1014413" y="928688"/>
            <a:ext cx="6057900" cy="5868987"/>
            <a:chOff x="7046435" y="298151"/>
            <a:chExt cx="4820356" cy="4784059"/>
          </a:xfrm>
        </p:grpSpPr>
        <p:pic>
          <p:nvPicPr>
            <p:cNvPr id="37895" name="Рисунок 4"/>
            <p:cNvPicPr>
              <a:picLocks noChangeAspect="1"/>
            </p:cNvPicPr>
            <p:nvPr/>
          </p:nvPicPr>
          <p:blipFill>
            <a:blip r:embed="rId2">
              <a:extLst>
                <a:ext uri="{28A0092B-C50C-407E-A947-70E740481C1C}">
                  <a14:useLocalDpi xmlns:a14="http://schemas.microsoft.com/office/drawing/2010/main" val="0"/>
                </a:ext>
              </a:extLst>
            </a:blip>
            <a:srcRect t="76437"/>
            <a:stretch>
              <a:fillRect/>
            </a:stretch>
          </p:blipFill>
          <p:spPr bwMode="auto">
            <a:xfrm>
              <a:off x="7067140" y="3466247"/>
              <a:ext cx="4799651" cy="16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Рисунок 5"/>
            <p:cNvPicPr>
              <a:picLocks noChangeAspect="1"/>
            </p:cNvPicPr>
            <p:nvPr/>
          </p:nvPicPr>
          <p:blipFill>
            <a:blip r:embed="rId2">
              <a:extLst>
                <a:ext uri="{28A0092B-C50C-407E-A947-70E740481C1C}">
                  <a14:useLocalDpi xmlns:a14="http://schemas.microsoft.com/office/drawing/2010/main" val="0"/>
                </a:ext>
              </a:extLst>
            </a:blip>
            <a:srcRect b="53171"/>
            <a:stretch>
              <a:fillRect/>
            </a:stretch>
          </p:blipFill>
          <p:spPr bwMode="auto">
            <a:xfrm>
              <a:off x="7046435" y="298151"/>
              <a:ext cx="4799651" cy="321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Облачко с текстом: прямоугольное 6">
            <a:extLst>
              <a:ext uri="{FF2B5EF4-FFF2-40B4-BE49-F238E27FC236}"/>
            </a:extLst>
          </p:cNvPr>
          <p:cNvSpPr/>
          <p:nvPr/>
        </p:nvSpPr>
        <p:spPr>
          <a:xfrm>
            <a:off x="7261225" y="1855788"/>
            <a:ext cx="1762125" cy="3273425"/>
          </a:xfrm>
          <a:prstGeom prst="wedgeRectCallout">
            <a:avLst>
              <a:gd name="adj1" fmla="val -85286"/>
              <a:gd name="adj2" fmla="val -20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ru-RU" sz="1600" dirty="0">
                <a:solidFill>
                  <a:prstClr val="white"/>
                </a:solidFill>
              </a:rPr>
              <a:t>Возникающая сложная цивилизация требует новых моделей управления, способных справляться со сложностью – и это сетевые модели</a:t>
            </a:r>
          </a:p>
        </p:txBody>
      </p:sp>
      <p:pic>
        <p:nvPicPr>
          <p:cNvPr id="37893" name="Рисунок 7"/>
          <p:cNvPicPr>
            <a:picLocks noChangeAspect="1"/>
          </p:cNvPicPr>
          <p:nvPr/>
        </p:nvPicPr>
        <p:blipFill>
          <a:blip r:embed="rId3">
            <a:extLst>
              <a:ext uri="{28A0092B-C50C-407E-A947-70E740481C1C}">
                <a14:useLocalDpi xmlns:a14="http://schemas.microsoft.com/office/drawing/2010/main" val="0"/>
              </a:ext>
            </a:extLst>
          </a:blip>
          <a:srcRect l="4950" t="11578" r="57797" b="18182"/>
          <a:stretch>
            <a:fillRect/>
          </a:stretch>
        </p:blipFill>
        <p:spPr bwMode="auto">
          <a:xfrm>
            <a:off x="6350" y="6350"/>
            <a:ext cx="88423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2"/>
          <p:cNvSpPr txBox="1">
            <a:spLocks noChangeArrowheads="1"/>
          </p:cNvSpPr>
          <p:nvPr/>
        </p:nvSpPr>
        <p:spPr bwMode="auto">
          <a:xfrm>
            <a:off x="7072313" y="6292850"/>
            <a:ext cx="184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0" fontAlgn="base" hangingPunct="0">
              <a:spcBef>
                <a:spcPct val="0"/>
              </a:spcBef>
              <a:spcAft>
                <a:spcPct val="0"/>
              </a:spcAft>
              <a:buClrTx/>
              <a:buSzTx/>
              <a:buFontTx/>
              <a:buNone/>
            </a:pPr>
            <a:r>
              <a:rPr lang="ru-RU" altLang="ru-RU" sz="1400" i="1">
                <a:solidFill>
                  <a:srgbClr val="000000"/>
                </a:solidFill>
                <a:latin typeface="Arial" pitchFamily="34" charset="0"/>
                <a:cs typeface="Arial" pitchFamily="34" charset="0"/>
              </a:rPr>
              <a:t>Источник</a:t>
            </a:r>
            <a:r>
              <a:rPr lang="en-US" altLang="ru-RU" sz="1400" i="1">
                <a:solidFill>
                  <a:srgbClr val="000000"/>
                </a:solidFill>
                <a:latin typeface="Arial" pitchFamily="34" charset="0"/>
                <a:cs typeface="Arial" pitchFamily="34" charset="0"/>
              </a:rPr>
              <a:t>: </a:t>
            </a:r>
            <a:br>
              <a:rPr lang="en-US" altLang="ru-RU" sz="1400" i="1">
                <a:solidFill>
                  <a:srgbClr val="000000"/>
                </a:solidFill>
                <a:latin typeface="Arial" pitchFamily="34" charset="0"/>
                <a:cs typeface="Arial" pitchFamily="34" charset="0"/>
              </a:rPr>
            </a:br>
            <a:r>
              <a:rPr lang="en-US" altLang="ru-RU" sz="1400" i="1">
                <a:solidFill>
                  <a:srgbClr val="000000"/>
                </a:solidFill>
                <a:latin typeface="Arial" pitchFamily="34" charset="0"/>
                <a:cs typeface="Arial" pitchFamily="34" charset="0"/>
              </a:rPr>
              <a:t>Yaneer Bar-Yam (1997)</a:t>
            </a:r>
            <a:endParaRPr lang="ru-RU" altLang="ru-RU" sz="1400" i="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00509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29</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196" t="13949" r="4666" b="14130"/>
          <a:stretch/>
        </p:blipFill>
        <p:spPr bwMode="auto">
          <a:xfrm>
            <a:off x="107504" y="1591358"/>
            <a:ext cx="8912155" cy="399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32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2123" t="38000" r="14008" b="33339"/>
          <a:stretch>
            <a:fillRect/>
          </a:stretch>
        </p:blipFill>
        <p:spPr bwMode="auto">
          <a:xfrm>
            <a:off x="179388" y="188913"/>
            <a:ext cx="18716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AF5ADBC-B8F9-4ED9-9470-7BA97A0D7A90}" type="slidenum">
              <a:rPr lang="ru-RU" altLang="ru-RU" smtClean="0">
                <a:solidFill>
                  <a:srgbClr val="898989"/>
                </a:solidFill>
                <a:latin typeface="Calibri" pitchFamily="34" charset="0"/>
              </a:rPr>
              <a:pPr/>
              <a:t>3</a:t>
            </a:fld>
            <a:endParaRPr lang="ru-RU" altLang="ru-RU" smtClean="0">
              <a:solidFill>
                <a:srgbClr val="898989"/>
              </a:solidFill>
              <a:latin typeface="Calibri" pitchFamily="34" charset="0"/>
            </a:endParaRPr>
          </a:p>
        </p:txBody>
      </p:sp>
      <p:sp>
        <p:nvSpPr>
          <p:cNvPr id="60420" name="Прямоугольник 1"/>
          <p:cNvSpPr>
            <a:spLocks noChangeArrowheads="1"/>
          </p:cNvSpPr>
          <p:nvPr/>
        </p:nvSpPr>
        <p:spPr bwMode="auto">
          <a:xfrm>
            <a:off x="2195513" y="188913"/>
            <a:ext cx="6408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a:r>
              <a:rPr lang="ru-RU" altLang="ru-RU" sz="1600" b="1" dirty="0">
                <a:solidFill>
                  <a:srgbClr val="CC0000"/>
                </a:solidFill>
                <a:latin typeface="Calibri"/>
                <a:cs typeface="+mn-cs"/>
              </a:rPr>
              <a:t>Геополитическая и экономическая ситуация в мире. Россия сегодня</a:t>
            </a:r>
          </a:p>
        </p:txBody>
      </p:sp>
      <p:sp>
        <p:nvSpPr>
          <p:cNvPr id="60421" name="Прямоугольник 1"/>
          <p:cNvSpPr>
            <a:spLocks noChangeArrowheads="1"/>
          </p:cNvSpPr>
          <p:nvPr/>
        </p:nvSpPr>
        <p:spPr bwMode="auto">
          <a:xfrm>
            <a:off x="2484438" y="598488"/>
            <a:ext cx="626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ru-RU" altLang="ru-RU" b="1">
                <a:solidFill>
                  <a:srgbClr val="000000"/>
                </a:solidFill>
              </a:rPr>
              <a:t>Мировые климатические циклы</a:t>
            </a:r>
          </a:p>
        </p:txBody>
      </p:sp>
      <p:sp>
        <p:nvSpPr>
          <p:cNvPr id="60422" name="Прямоугольник 2"/>
          <p:cNvSpPr>
            <a:spLocks noChangeArrowheads="1"/>
          </p:cNvSpPr>
          <p:nvPr/>
        </p:nvSpPr>
        <p:spPr bwMode="auto">
          <a:xfrm>
            <a:off x="395288" y="1447800"/>
            <a:ext cx="83534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952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ru-RU" altLang="ru-RU" dirty="0">
                <a:solidFill>
                  <a:prstClr val="black"/>
                </a:solidFill>
              </a:rPr>
              <a:t>Лауреат Нобелевской премии мира, профессор кафедры климатологии и мониторинга окружающей среды СПбГУ Геннадий </a:t>
            </a:r>
            <a:r>
              <a:rPr lang="ru-RU" altLang="ru-RU" dirty="0" err="1">
                <a:solidFill>
                  <a:prstClr val="black"/>
                </a:solidFill>
              </a:rPr>
              <a:t>Менжулин</a:t>
            </a:r>
            <a:r>
              <a:rPr lang="ru-RU" altLang="ru-RU" dirty="0">
                <a:solidFill>
                  <a:prstClr val="black"/>
                </a:solidFill>
              </a:rPr>
              <a:t>:</a:t>
            </a:r>
          </a:p>
          <a:p>
            <a:pPr eaLnBrk="0" fontAlgn="base" hangingPunct="0">
              <a:spcBef>
                <a:spcPct val="0"/>
              </a:spcBef>
              <a:spcAft>
                <a:spcPct val="0"/>
              </a:spcAft>
            </a:pPr>
            <a:endParaRPr lang="ru-RU" altLang="ru-RU" dirty="0">
              <a:solidFill>
                <a:prstClr val="black"/>
              </a:solidFill>
            </a:endParaRPr>
          </a:p>
          <a:p>
            <a:pPr eaLnBrk="0" fontAlgn="base" hangingPunct="0">
              <a:spcBef>
                <a:spcPct val="0"/>
              </a:spcBef>
              <a:spcAft>
                <a:spcPct val="0"/>
              </a:spcAft>
            </a:pPr>
            <a:r>
              <a:rPr lang="ru-RU" altLang="ru-RU" dirty="0">
                <a:solidFill>
                  <a:prstClr val="black"/>
                </a:solidFill>
              </a:rPr>
              <a:t>Чем бы политические дитяти ни тешились, лишь бы не плакали. С начала 1990-х годов они говорят о необходимости снижать объемы выбросов парниковых газов в атмосферу. Но так называемая «кривая Киллинга» упорно «ползет вверх», то есть выбросы только увеличиваются. Киотский протокол, отвечающий за решение этой задачи, провалился полностью. Нынешнее Парижское соглашение ждет такая же участь. Некоторые политики с легкостью соглашаются на предложенные условия, так как думают: «Подпишем, а потом не будем исполнять». Президент США Дональд Трамп объявил о выходе Америки из Парижского соглашения. Он мне далеко не симпатичен, но по-своему прав. Его поступок лишит финансирования множество бездельников, которые занимаются бессмысленными исследованиями. </a:t>
            </a:r>
            <a:r>
              <a:rPr lang="ru-RU" altLang="ru-RU" b="1" i="1" dirty="0">
                <a:solidFill>
                  <a:prstClr val="black"/>
                </a:solidFill>
              </a:rPr>
              <a:t>За последние 30 лет существенных продвижений в вопросе об ограничении выброса парниковых газов нет. Нет и научного скачка в прогнозировании будущего.</a:t>
            </a:r>
          </a:p>
          <a:p>
            <a:pPr eaLnBrk="0" fontAlgn="base" hangingPunct="0">
              <a:spcBef>
                <a:spcPct val="0"/>
              </a:spcBef>
              <a:spcAft>
                <a:spcPct val="0"/>
              </a:spcAft>
            </a:pPr>
            <a:endParaRPr lang="ru-RU" altLang="ru-RU" sz="1200" dirty="0">
              <a:solidFill>
                <a:prstClr val="black"/>
              </a:solidFill>
            </a:endParaRPr>
          </a:p>
          <a:p>
            <a:pPr eaLnBrk="0" fontAlgn="base" hangingPunct="0">
              <a:spcBef>
                <a:spcPct val="0"/>
              </a:spcBef>
              <a:spcAft>
                <a:spcPct val="0"/>
              </a:spcAft>
            </a:pPr>
            <a:r>
              <a:rPr lang="ru-RU" altLang="ru-RU" sz="1200" dirty="0">
                <a:solidFill>
                  <a:prstClr val="black"/>
                </a:solidFill>
              </a:rPr>
              <a:t>        Лебедев В., Сергеев А. Нервный разговор о потеплении. 06-05-2019. </a:t>
            </a:r>
            <a:r>
              <a:rPr lang="en-US" altLang="ru-RU" sz="1200" dirty="0">
                <a:solidFill>
                  <a:prstClr val="black"/>
                </a:solidFill>
              </a:rPr>
              <a:t>https://lebed.com/2019/7571.htm</a:t>
            </a:r>
            <a:endParaRPr lang="ru-RU" altLang="ru-RU" sz="1200" dirty="0">
              <a:solidFill>
                <a:prstClr val="black"/>
              </a:solidFill>
            </a:endParaRPr>
          </a:p>
        </p:txBody>
      </p:sp>
    </p:spTree>
    <p:extLst>
      <p:ext uri="{BB962C8B-B14F-4D97-AF65-F5344CB8AC3E}">
        <p14:creationId xmlns:p14="http://schemas.microsoft.com/office/powerpoint/2010/main" val="1605539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30</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67" t="18116" r="16583" b="13768"/>
          <a:stretch/>
        </p:blipFill>
        <p:spPr bwMode="auto">
          <a:xfrm>
            <a:off x="107504" y="1325216"/>
            <a:ext cx="8945218" cy="498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989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31</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16" t="13294" r="17278" b="6547"/>
          <a:stretch/>
        </p:blipFill>
        <p:spPr bwMode="auto">
          <a:xfrm>
            <a:off x="0" y="949605"/>
            <a:ext cx="9108504" cy="586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07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altLang="ru-RU" sz="1600" b="1" i="0" u="none" strike="noStrike" kern="0" cap="none" spc="0" normalizeH="0" baseline="0" noProof="0" dirty="0" smtClean="0">
                <a:ln>
                  <a:noFill/>
                </a:ln>
                <a:solidFill>
                  <a:srgbClr val="CC0000"/>
                </a:solidFill>
                <a:effectLst/>
                <a:uLnTx/>
                <a:uFillTx/>
              </a:rPr>
              <a:t>Геополитическая и экономическая ситуация в мире. Россия сегодня</a:t>
            </a:r>
            <a:endParaRPr kumimoji="0" lang="ru-RU" altLang="ru-RU" sz="1600" b="1" i="0" u="none" strike="noStrike" kern="0" cap="none" spc="0" normalizeH="0" baseline="0" noProof="0" dirty="0">
              <a:ln>
                <a:noFill/>
              </a:ln>
              <a:solidFill>
                <a:srgbClr val="CC0000"/>
              </a:solidFill>
              <a:effectLst/>
              <a:uLnTx/>
              <a:uFillTx/>
            </a:endParaRPr>
          </a:p>
        </p:txBody>
      </p:sp>
      <p:pic>
        <p:nvPicPr>
          <p:cNvPr id="5"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936" t="11620" r="7300" b="6250"/>
          <a:stretch/>
        </p:blipFill>
        <p:spPr bwMode="auto">
          <a:xfrm>
            <a:off x="-36512" y="1276561"/>
            <a:ext cx="9180512" cy="524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400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kern="0" dirty="0">
                <a:solidFill>
                  <a:srgbClr val="CC0000"/>
                </a:solidFill>
              </a:rPr>
              <a:t>Геополитическая и экономическая ситуация в мире. Россия сегодня</a:t>
            </a:r>
          </a:p>
        </p:txBody>
      </p:sp>
      <p:pic>
        <p:nvPicPr>
          <p:cNvPr id="5"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71" t="13293" r="6296" b="6250"/>
          <a:stretch/>
        </p:blipFill>
        <p:spPr bwMode="auto">
          <a:xfrm>
            <a:off x="35496" y="1052736"/>
            <a:ext cx="9036496" cy="501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79388" y="6165304"/>
            <a:ext cx="8785100" cy="523220"/>
          </a:xfrm>
          <a:prstGeom prst="rect">
            <a:avLst/>
          </a:prstGeom>
        </p:spPr>
        <p:txBody>
          <a:bodyPr wrap="square">
            <a:spAutoFit/>
          </a:bodyPr>
          <a:lstStyle/>
          <a:p>
            <a:r>
              <a:rPr lang="ru-RU" sz="1400" i="1" dirty="0" smtClean="0"/>
              <a:t>        Презентация 42 инициатив социально-экономического развития до 2030 года. 8 октября 2021. </a:t>
            </a:r>
          </a:p>
          <a:p>
            <a:r>
              <a:rPr lang="ru-RU" sz="1400" i="1" dirty="0" smtClean="0"/>
              <a:t>Режим доступа: http://government.ru/news/43480/ </a:t>
            </a:r>
            <a:endParaRPr lang="ru-RU" sz="1400" i="1" dirty="0"/>
          </a:p>
        </p:txBody>
      </p:sp>
    </p:spTree>
    <p:extLst>
      <p:ext uri="{BB962C8B-B14F-4D97-AF65-F5344CB8AC3E}">
        <p14:creationId xmlns:p14="http://schemas.microsoft.com/office/powerpoint/2010/main" val="4277259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2"/>
          <a:srcRect l="42123" t="38000" r="14008" b="33339"/>
          <a:stretch>
            <a:fillRect/>
          </a:stretch>
        </p:blipFill>
        <p:spPr bwMode="auto">
          <a:xfrm>
            <a:off x="179388" y="116632"/>
            <a:ext cx="1871662" cy="733425"/>
          </a:xfrm>
          <a:prstGeom prst="rect">
            <a:avLst/>
          </a:prstGeom>
          <a:noFill/>
          <a:ln w="9525">
            <a:noFill/>
            <a:miter lim="800000"/>
            <a:headEnd/>
            <a:tailEnd/>
          </a:ln>
        </p:spPr>
      </p:pic>
      <p:sp>
        <p:nvSpPr>
          <p:cNvPr id="60421" name="Номер слайда 6"/>
          <p:cNvSpPr>
            <a:spLocks noGrp="1"/>
          </p:cNvSpPr>
          <p:nvPr>
            <p:ph type="sldNum" sz="quarter" idx="12"/>
          </p:nvPr>
        </p:nvSpPr>
        <p:spPr bwMode="auto">
          <a:noFill/>
          <a:ln>
            <a:miter lim="800000"/>
            <a:headEnd/>
            <a:tailEnd/>
          </a:ln>
        </p:spPr>
        <p:txBody>
          <a:bodyPr/>
          <a:lstStyle/>
          <a:p>
            <a:fld id="{CEC77511-C769-456A-BF0E-5ED2D8DC1A5B}" type="slidenum">
              <a:rPr lang="ru-RU" altLang="ru-RU" smtClean="0">
                <a:solidFill>
                  <a:prstClr val="black">
                    <a:tint val="75000"/>
                  </a:prstClr>
                </a:solidFill>
                <a:cs typeface="Arial" charset="0"/>
              </a:rPr>
              <a:pPr/>
              <a:t>34</a:t>
            </a:fld>
            <a:endParaRPr lang="ru-RU" altLang="ru-RU" smtClean="0">
              <a:solidFill>
                <a:prstClr val="black">
                  <a:tint val="75000"/>
                </a:prstClr>
              </a:solidFill>
              <a:cs typeface="Arial" charset="0"/>
            </a:endParaRPr>
          </a:p>
        </p:txBody>
      </p:sp>
      <p:sp>
        <p:nvSpPr>
          <p:cNvPr id="60422"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a:solidFill>
                  <a:srgbClr val="CC0000"/>
                </a:solidFill>
              </a:rPr>
              <a:t>Геополитическая и экономическая ситуация в мире. Россия сегодня</a:t>
            </a:r>
          </a:p>
        </p:txBody>
      </p:sp>
      <p:sp>
        <p:nvSpPr>
          <p:cNvPr id="2" name="Прямоугольник 1"/>
          <p:cNvSpPr/>
          <p:nvPr/>
        </p:nvSpPr>
        <p:spPr>
          <a:xfrm>
            <a:off x="1134717" y="2708920"/>
            <a:ext cx="728757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3600" b="1" kern="0" dirty="0">
                <a:solidFill>
                  <a:srgbClr val="111111"/>
                </a:solidFill>
                <a:latin typeface="Arial" panose="020B0604020202020204" pitchFamily="34" charset="0"/>
                <a:cs typeface="Arial" panose="020B0604020202020204" pitchFamily="34" charset="0"/>
              </a:rPr>
              <a:t>	</a:t>
            </a:r>
            <a:r>
              <a:rPr lang="ru-RU" sz="3600" b="1" kern="0" dirty="0" smtClean="0">
                <a:solidFill>
                  <a:srgbClr val="111111"/>
                </a:solidFill>
                <a:latin typeface="Arial" panose="020B0604020202020204" pitchFamily="34" charset="0"/>
                <a:cs typeface="Arial" panose="020B0604020202020204" pitchFamily="34" charset="0"/>
              </a:rPr>
              <a:t>СПАСИБО ЗА ВНИМАНИЕ</a:t>
            </a:r>
            <a:endParaRPr kumimoji="0" lang="ru-RU" sz="3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96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2123" t="38000" r="14008" b="33339"/>
          <a:stretch>
            <a:fillRect/>
          </a:stretch>
        </p:blipFill>
        <p:spPr bwMode="auto">
          <a:xfrm>
            <a:off x="179388" y="188913"/>
            <a:ext cx="18716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C118204-4923-4FC1-A786-759EA590A6F7}" type="slidenum">
              <a:rPr lang="ru-RU" altLang="ru-RU" smtClean="0">
                <a:solidFill>
                  <a:srgbClr val="898989"/>
                </a:solidFill>
                <a:latin typeface="Calibri" pitchFamily="34" charset="0"/>
              </a:rPr>
              <a:pPr/>
              <a:t>4</a:t>
            </a:fld>
            <a:endParaRPr lang="ru-RU" altLang="ru-RU" smtClean="0">
              <a:solidFill>
                <a:srgbClr val="898989"/>
              </a:solidFill>
              <a:latin typeface="Calibri" pitchFamily="34" charset="0"/>
            </a:endParaRPr>
          </a:p>
        </p:txBody>
      </p:sp>
      <p:sp>
        <p:nvSpPr>
          <p:cNvPr id="62468" name="Прямоугольник 1"/>
          <p:cNvSpPr>
            <a:spLocks noChangeArrowheads="1"/>
          </p:cNvSpPr>
          <p:nvPr/>
        </p:nvSpPr>
        <p:spPr bwMode="auto">
          <a:xfrm>
            <a:off x="2195513" y="188913"/>
            <a:ext cx="6408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a:r>
              <a:rPr lang="ru-RU" altLang="ru-RU" sz="1600" b="1" dirty="0">
                <a:solidFill>
                  <a:srgbClr val="CC0000"/>
                </a:solidFill>
                <a:latin typeface="Calibri"/>
                <a:cs typeface="+mn-cs"/>
              </a:rPr>
              <a:t>Геополитическая и экономическая ситуация в мире. Россия сегодня</a:t>
            </a:r>
          </a:p>
        </p:txBody>
      </p:sp>
      <p:sp>
        <p:nvSpPr>
          <p:cNvPr id="62469" name="Прямоугольник 1"/>
          <p:cNvSpPr>
            <a:spLocks noChangeArrowheads="1"/>
          </p:cNvSpPr>
          <p:nvPr/>
        </p:nvSpPr>
        <p:spPr bwMode="auto">
          <a:xfrm>
            <a:off x="2484438" y="598488"/>
            <a:ext cx="626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ru-RU" altLang="ru-RU" b="1">
                <a:solidFill>
                  <a:srgbClr val="000000"/>
                </a:solidFill>
              </a:rPr>
              <a:t>Мировые климатические циклы</a:t>
            </a:r>
          </a:p>
        </p:txBody>
      </p:sp>
      <p:sp>
        <p:nvSpPr>
          <p:cNvPr id="62470" name="Прямоугольник 2"/>
          <p:cNvSpPr>
            <a:spLocks noChangeArrowheads="1"/>
          </p:cNvSpPr>
          <p:nvPr/>
        </p:nvSpPr>
        <p:spPr bwMode="auto">
          <a:xfrm>
            <a:off x="179388" y="1268413"/>
            <a:ext cx="8713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952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ru-RU" altLang="ru-RU">
                <a:solidFill>
                  <a:srgbClr val="2E3C46"/>
                </a:solidFill>
                <a:latin typeface="Roboto"/>
              </a:rPr>
              <a:t>В прецессии Земли один полный оборот оси планеты по кругу (360 градусов) происходит за 25 920 лет (за 72 года на 1 градус). Угол отклонения оси Земли (от условного центра) при раскачивании планеты составляет 23 градуса 27 минут.</a:t>
            </a:r>
            <a:r>
              <a:rPr lang="ru-RU" altLang="ru-RU" sz="1200">
                <a:solidFill>
                  <a:srgbClr val="000000"/>
                </a:solidFill>
              </a:rPr>
              <a:t>       </a:t>
            </a:r>
          </a:p>
        </p:txBody>
      </p:sp>
      <p:pic>
        <p:nvPicPr>
          <p:cNvPr id="62471" name="Рисунок 6"/>
          <p:cNvPicPr>
            <a:picLocks noChangeAspect="1" noChangeArrowheads="1"/>
          </p:cNvPicPr>
          <p:nvPr/>
        </p:nvPicPr>
        <p:blipFill>
          <a:blip r:embed="rId3">
            <a:extLst>
              <a:ext uri="{28A0092B-C50C-407E-A947-70E740481C1C}">
                <a14:useLocalDpi xmlns:a14="http://schemas.microsoft.com/office/drawing/2010/main" val="0"/>
              </a:ext>
            </a:extLst>
          </a:blip>
          <a:srcRect l="11777" t="31285" r="8762" b="11732"/>
          <a:stretch>
            <a:fillRect/>
          </a:stretch>
        </p:blipFill>
        <p:spPr bwMode="auto">
          <a:xfrm>
            <a:off x="179388" y="2565400"/>
            <a:ext cx="8713787"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Прямоугольник 7"/>
          <p:cNvSpPr>
            <a:spLocks noChangeArrowheads="1"/>
          </p:cNvSpPr>
          <p:nvPr/>
        </p:nvSpPr>
        <p:spPr bwMode="auto">
          <a:xfrm>
            <a:off x="539750" y="6280150"/>
            <a:ext cx="7704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952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ru-RU" altLang="ru-RU" sz="1200">
                <a:solidFill>
                  <a:srgbClr val="000000"/>
                </a:solidFill>
              </a:rPr>
              <a:t>Гарматюк  В. Прецессионная, цикличная, глобальная смена климата на Земле. 20 октября 2019. </a:t>
            </a:r>
            <a:r>
              <a:rPr lang="en-US" altLang="ru-RU" sz="1200">
                <a:solidFill>
                  <a:srgbClr val="000000"/>
                </a:solidFill>
                <a:hlinkClick r:id="rId4"/>
              </a:rPr>
              <a:t>https://www.computerra.ru/241714/pretsessionnaya-tsiklichnaya-globalnaya-smena-klimata-na-zemle/</a:t>
            </a:r>
            <a:r>
              <a:rPr lang="ru-RU" altLang="ru-RU" sz="1200">
                <a:solidFill>
                  <a:srgbClr val="000000"/>
                </a:solidFill>
              </a:rPr>
              <a:t> </a:t>
            </a:r>
          </a:p>
        </p:txBody>
      </p:sp>
    </p:spTree>
    <p:extLst>
      <p:ext uri="{BB962C8B-B14F-4D97-AF65-F5344CB8AC3E}">
        <p14:creationId xmlns:p14="http://schemas.microsoft.com/office/powerpoint/2010/main" val="393397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2123" t="38000" r="14008" b="33339"/>
          <a:stretch>
            <a:fillRect/>
          </a:stretch>
        </p:blipFill>
        <p:spPr bwMode="auto">
          <a:xfrm>
            <a:off x="179388" y="188913"/>
            <a:ext cx="18716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8261093-5D50-4602-B0B4-09799A8E79F8}" type="slidenum">
              <a:rPr lang="ru-RU" altLang="ru-RU" smtClean="0">
                <a:solidFill>
                  <a:srgbClr val="898989"/>
                </a:solidFill>
                <a:latin typeface="Calibri" pitchFamily="34" charset="0"/>
              </a:rPr>
              <a:pPr/>
              <a:t>5</a:t>
            </a:fld>
            <a:endParaRPr lang="ru-RU" altLang="ru-RU" smtClean="0">
              <a:solidFill>
                <a:srgbClr val="898989"/>
              </a:solidFill>
              <a:latin typeface="Calibri" pitchFamily="34" charset="0"/>
            </a:endParaRPr>
          </a:p>
        </p:txBody>
      </p:sp>
      <p:sp>
        <p:nvSpPr>
          <p:cNvPr id="63492" name="Прямоугольник 1"/>
          <p:cNvSpPr>
            <a:spLocks noChangeArrowheads="1"/>
          </p:cNvSpPr>
          <p:nvPr/>
        </p:nvSpPr>
        <p:spPr bwMode="auto">
          <a:xfrm>
            <a:off x="2195513" y="188913"/>
            <a:ext cx="6408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a:r>
              <a:rPr lang="ru-RU" altLang="ru-RU" sz="1600" b="1" dirty="0">
                <a:solidFill>
                  <a:srgbClr val="CC0000"/>
                </a:solidFill>
                <a:latin typeface="Calibri"/>
                <a:cs typeface="+mn-cs"/>
              </a:rPr>
              <a:t>Геополитическая и экономическая ситуация в мире. Россия сегодня</a:t>
            </a:r>
          </a:p>
        </p:txBody>
      </p:sp>
      <p:sp>
        <p:nvSpPr>
          <p:cNvPr id="63493" name="Прямоугольник 1"/>
          <p:cNvSpPr>
            <a:spLocks noChangeArrowheads="1"/>
          </p:cNvSpPr>
          <p:nvPr/>
        </p:nvSpPr>
        <p:spPr bwMode="auto">
          <a:xfrm>
            <a:off x="2484438" y="549275"/>
            <a:ext cx="6264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ru-RU" altLang="ru-RU" b="1">
                <a:solidFill>
                  <a:srgbClr val="000000"/>
                </a:solidFill>
              </a:rPr>
              <a:t>Мировые климатические циклы</a:t>
            </a:r>
          </a:p>
        </p:txBody>
      </p:sp>
      <p:sp>
        <p:nvSpPr>
          <p:cNvPr id="63494" name="Прямоугольник 2"/>
          <p:cNvSpPr>
            <a:spLocks noChangeArrowheads="1"/>
          </p:cNvSpPr>
          <p:nvPr/>
        </p:nvSpPr>
        <p:spPr bwMode="auto">
          <a:xfrm>
            <a:off x="395288" y="908050"/>
            <a:ext cx="85693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952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ru-RU" altLang="ru-RU" b="1" dirty="0">
                <a:solidFill>
                  <a:srgbClr val="000000"/>
                </a:solidFill>
              </a:rPr>
              <a:t>Прецессия</a:t>
            </a:r>
            <a:r>
              <a:rPr lang="ru-RU" altLang="ru-RU" dirty="0">
                <a:solidFill>
                  <a:srgbClr val="000000"/>
                </a:solidFill>
              </a:rPr>
              <a:t> (изменение наклона Земли к лучам Солнца) на смену климата оказывает единственно важное, глобальное и цикличное влияние. </a:t>
            </a:r>
          </a:p>
          <a:p>
            <a:pPr eaLnBrk="0" fontAlgn="base" hangingPunct="0">
              <a:spcBef>
                <a:spcPct val="0"/>
              </a:spcBef>
              <a:spcAft>
                <a:spcPct val="0"/>
              </a:spcAft>
            </a:pPr>
            <a:r>
              <a:rPr lang="ru-RU" altLang="ru-RU" b="1" i="1" dirty="0">
                <a:solidFill>
                  <a:srgbClr val="000000"/>
                </a:solidFill>
              </a:rPr>
              <a:t>Всецело и полностью климат на Земле </a:t>
            </a:r>
            <a:r>
              <a:rPr lang="ru-RU" altLang="ru-RU" i="1" dirty="0">
                <a:solidFill>
                  <a:srgbClr val="000000"/>
                </a:solidFill>
              </a:rPr>
              <a:t>(температура, влажность, уровень воды в мировых океанах, животный и растительный мир и всё пр.)</a:t>
            </a:r>
            <a:r>
              <a:rPr lang="ru-RU" altLang="ru-RU" b="1" i="1" dirty="0">
                <a:solidFill>
                  <a:srgbClr val="000000"/>
                </a:solidFill>
              </a:rPr>
              <a:t> зависит не от мнения «ученых» на конференции в Париже по «парниковым» газам, а от астрономического явления прецессии (</a:t>
            </a:r>
            <a:r>
              <a:rPr lang="ru-RU" altLang="ru-RU" i="1" dirty="0">
                <a:solidFill>
                  <a:srgbClr val="000000"/>
                </a:solidFill>
              </a:rPr>
              <a:t>то есть от долговременного на тысячи лет </a:t>
            </a:r>
            <a:r>
              <a:rPr lang="ru-RU" altLang="ru-RU" i="1" dirty="0">
                <a:solidFill>
                  <a:prstClr val="black"/>
                </a:solidFill>
              </a:rPr>
              <a:t>изменения наклона планеты Земля к Солнцу). </a:t>
            </a:r>
          </a:p>
          <a:p>
            <a:pPr eaLnBrk="0" fontAlgn="base" hangingPunct="0">
              <a:spcBef>
                <a:spcPct val="0"/>
              </a:spcBef>
              <a:spcAft>
                <a:spcPct val="0"/>
              </a:spcAft>
            </a:pPr>
            <a:r>
              <a:rPr lang="ru-RU" altLang="ru-RU" dirty="0">
                <a:solidFill>
                  <a:prstClr val="black"/>
                </a:solidFill>
                <a:latin typeface="Roboto"/>
              </a:rPr>
              <a:t>Если похолодание было 10 — 12 тысяч лет назад (а половина большого круга колебания оси Земли — 12 960 лет), то при прецессионном движении нашей планеты </a:t>
            </a:r>
            <a:r>
              <a:rPr lang="ru-RU" altLang="ru-RU" b="1" i="1" dirty="0">
                <a:solidFill>
                  <a:prstClr val="black"/>
                </a:solidFill>
                <a:latin typeface="Roboto"/>
              </a:rPr>
              <a:t>пик жары в Северном полушарии ещё не  пройден</a:t>
            </a:r>
            <a:r>
              <a:rPr lang="ru-RU" altLang="ru-RU" b="1" dirty="0">
                <a:solidFill>
                  <a:prstClr val="black"/>
                </a:solidFill>
                <a:latin typeface="Roboto"/>
              </a:rPr>
              <a:t>. </a:t>
            </a:r>
            <a:r>
              <a:rPr lang="ru-RU" altLang="ru-RU" b="1" dirty="0" smtClean="0">
                <a:solidFill>
                  <a:prstClr val="black"/>
                </a:solidFill>
                <a:latin typeface="Roboto"/>
              </a:rPr>
              <a:t>. </a:t>
            </a:r>
            <a:r>
              <a:rPr lang="ru-RU" altLang="ru-RU" dirty="0">
                <a:solidFill>
                  <a:prstClr val="black"/>
                </a:solidFill>
                <a:latin typeface="Roboto"/>
              </a:rPr>
              <a:t> Настоящая жара (её пик) будет через одну — три тысячи лет. А до той поры </a:t>
            </a:r>
            <a:r>
              <a:rPr lang="ru-RU" altLang="ru-RU" b="1" i="1" dirty="0">
                <a:solidFill>
                  <a:prstClr val="black"/>
                </a:solidFill>
                <a:latin typeface="Roboto"/>
              </a:rPr>
              <a:t>будет постоянное и медленное потепление</a:t>
            </a:r>
            <a:r>
              <a:rPr lang="ru-RU" altLang="ru-RU" dirty="0">
                <a:solidFill>
                  <a:prstClr val="black"/>
                </a:solidFill>
                <a:latin typeface="Roboto"/>
              </a:rPr>
              <a:t>.</a:t>
            </a:r>
            <a:r>
              <a:rPr lang="ru-RU" altLang="ru-RU" b="1" dirty="0">
                <a:solidFill>
                  <a:prstClr val="black"/>
                </a:solidFill>
                <a:latin typeface="Roboto"/>
              </a:rPr>
              <a:t> </a:t>
            </a:r>
          </a:p>
          <a:p>
            <a:pPr eaLnBrk="0" fontAlgn="base" hangingPunct="0">
              <a:spcBef>
                <a:spcPct val="0"/>
              </a:spcBef>
              <a:spcAft>
                <a:spcPct val="0"/>
              </a:spcAft>
            </a:pPr>
            <a:r>
              <a:rPr lang="ru-RU" altLang="ru-RU" dirty="0">
                <a:solidFill>
                  <a:prstClr val="black"/>
                </a:solidFill>
                <a:latin typeface="Roboto"/>
              </a:rPr>
              <a:t>Реальное восприятие процессов (наклона Земли в прецессионном движении, действительно и единственно серьезно влияющих на климат Земли) — позволит сохранить от бессмысленной траты в экономике стран мира многие миллиарды средств.</a:t>
            </a:r>
          </a:p>
          <a:p>
            <a:pPr eaLnBrk="0" fontAlgn="base" hangingPunct="0">
              <a:spcBef>
                <a:spcPct val="0"/>
              </a:spcBef>
              <a:spcAft>
                <a:spcPct val="0"/>
              </a:spcAft>
            </a:pPr>
            <a:r>
              <a:rPr lang="ru-RU" altLang="ru-RU" dirty="0">
                <a:solidFill>
                  <a:prstClr val="black"/>
                </a:solidFill>
                <a:latin typeface="Roboto"/>
              </a:rPr>
              <a:t>Человечество может быть счастливым наблюдателем прецессионной смены климата на Земле </a:t>
            </a:r>
            <a:r>
              <a:rPr lang="ru-RU" altLang="ru-RU" b="1" i="1" dirty="0">
                <a:solidFill>
                  <a:prstClr val="black"/>
                </a:solidFill>
                <a:latin typeface="Roboto"/>
              </a:rPr>
              <a:t>с цикличными периодами потепления и похолодания.</a:t>
            </a:r>
            <a:endParaRPr lang="ru-RU" altLang="ru-RU" sz="1200" dirty="0">
              <a:solidFill>
                <a:srgbClr val="000000"/>
              </a:solidFill>
            </a:endParaRPr>
          </a:p>
        </p:txBody>
      </p:sp>
      <p:sp>
        <p:nvSpPr>
          <p:cNvPr id="63495" name="Прямоугольник 6"/>
          <p:cNvSpPr>
            <a:spLocks noChangeArrowheads="1"/>
          </p:cNvSpPr>
          <p:nvPr/>
        </p:nvSpPr>
        <p:spPr bwMode="auto">
          <a:xfrm>
            <a:off x="576263" y="6351413"/>
            <a:ext cx="8208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952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ru-RU" altLang="ru-RU" sz="1200" dirty="0" err="1">
                <a:solidFill>
                  <a:srgbClr val="000000"/>
                </a:solidFill>
              </a:rPr>
              <a:t>Гарматюк</a:t>
            </a:r>
            <a:r>
              <a:rPr lang="ru-RU" altLang="ru-RU" sz="1200" dirty="0">
                <a:solidFill>
                  <a:srgbClr val="000000"/>
                </a:solidFill>
              </a:rPr>
              <a:t>  В. Прецессионная, цикличная, глобальная смена климата на Земле. 20 октября 2019. </a:t>
            </a:r>
            <a:r>
              <a:rPr lang="en-US" altLang="ru-RU" sz="1200" dirty="0">
                <a:solidFill>
                  <a:srgbClr val="000000"/>
                </a:solidFill>
                <a:hlinkClick r:id="rId3"/>
              </a:rPr>
              <a:t>https://www.computerra.ru/241714/pretsessionnaya-tsiklichnaya-globalnaya-smena-klimata-na-zemle/</a:t>
            </a:r>
            <a:r>
              <a:rPr lang="ru-RU" altLang="ru-RU" sz="1200" dirty="0">
                <a:solidFill>
                  <a:srgbClr val="000000"/>
                </a:solidFill>
              </a:rPr>
              <a:t> </a:t>
            </a:r>
          </a:p>
        </p:txBody>
      </p:sp>
    </p:spTree>
    <p:extLst>
      <p:ext uri="{BB962C8B-B14F-4D97-AF65-F5344CB8AC3E}">
        <p14:creationId xmlns:p14="http://schemas.microsoft.com/office/powerpoint/2010/main" val="277523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lstStyle/>
          <a:p>
            <a:pPr>
              <a:defRPr/>
            </a:pPr>
            <a:r>
              <a:rPr lang="ru-RU" dirty="0" smtClean="0"/>
              <a:t>ГДЕ МЫ НАХОДИМСЯ?</a:t>
            </a:r>
            <a:endParaRPr lang="ru-RU" dirty="0"/>
          </a:p>
        </p:txBody>
      </p:sp>
      <p:pic>
        <p:nvPicPr>
          <p:cNvPr id="39939" name="Объект 3"/>
          <p:cNvPicPr>
            <a:picLocks noGrp="1"/>
          </p:cNvPicPr>
          <p:nvPr>
            <p:ph idx="4294967295"/>
          </p:nvPr>
        </p:nvPicPr>
        <p:blipFill>
          <a:blip r:embed="rId2">
            <a:extLst>
              <a:ext uri="{28A0092B-C50C-407E-A947-70E740481C1C}">
                <a14:useLocalDpi xmlns:a14="http://schemas.microsoft.com/office/drawing/2010/main" val="0"/>
              </a:ext>
            </a:extLst>
          </a:blip>
          <a:srcRect l="12862" t="15170" r="3726" b="8546"/>
          <a:stretch>
            <a:fillRect/>
          </a:stretch>
        </p:blipFill>
        <p:spPr>
          <a:xfrm>
            <a:off x="179512" y="1984375"/>
            <a:ext cx="8812088" cy="4468961"/>
          </a:xfrm>
        </p:spPr>
      </p:pic>
      <p:sp>
        <p:nvSpPr>
          <p:cNvPr id="39940" name="Прямоугольник 4"/>
          <p:cNvSpPr>
            <a:spLocks noChangeArrowheads="1"/>
          </p:cNvSpPr>
          <p:nvPr/>
        </p:nvSpPr>
        <p:spPr bwMode="auto">
          <a:xfrm>
            <a:off x="323850" y="1341438"/>
            <a:ext cx="8640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fontAlgn="base">
              <a:spcBef>
                <a:spcPct val="0"/>
              </a:spcBef>
              <a:spcAft>
                <a:spcPct val="0"/>
              </a:spcAft>
              <a:buClrTx/>
              <a:buSzTx/>
              <a:buFontTx/>
              <a:buNone/>
            </a:pPr>
            <a:r>
              <a:rPr lang="ru-RU" altLang="ru-RU" sz="1800">
                <a:solidFill>
                  <a:prstClr val="black"/>
                </a:solidFill>
                <a:latin typeface="Arial" charset="0"/>
                <a:cs typeface="Arial" charset="0"/>
              </a:rPr>
              <a:t>Периодическая смена технологических укладов в мировом технико- экономическом развитии</a:t>
            </a:r>
          </a:p>
        </p:txBody>
      </p:sp>
      <p:sp>
        <p:nvSpPr>
          <p:cNvPr id="39942" name="Номер слайда 6"/>
          <p:cNvSpPr>
            <a:spLocks noGrp="1"/>
          </p:cNvSpPr>
          <p:nvPr>
            <p:ph type="sldNum" sz="quarter" idx="12"/>
          </p:nvPr>
        </p:nvSpPr>
        <p:spPr bwMode="auto">
          <a:xfrm>
            <a:off x="8244408" y="6540091"/>
            <a:ext cx="758825"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spcBef>
                <a:spcPct val="0"/>
              </a:spcBef>
              <a:buClrTx/>
              <a:buSzTx/>
              <a:buFontTx/>
              <a:buNone/>
            </a:pPr>
            <a:fld id="{C8A6A405-FC5D-44B0-AB4E-89EDC8C1E3FE}" type="slidenum">
              <a:rPr lang="ru-RU" altLang="ru-RU" sz="1200" smtClean="0">
                <a:solidFill>
                  <a:srgbClr val="D38E27"/>
                </a:solidFill>
                <a:cs typeface="Arial" charset="0"/>
              </a:rPr>
              <a:pPr>
                <a:spcBef>
                  <a:spcPct val="0"/>
                </a:spcBef>
                <a:buClrTx/>
                <a:buSzTx/>
                <a:buFontTx/>
                <a:buNone/>
              </a:pPr>
              <a:t>6</a:t>
            </a:fld>
            <a:endParaRPr lang="ru-RU" altLang="ru-RU" sz="1200" dirty="0" smtClean="0">
              <a:solidFill>
                <a:srgbClr val="D38E27"/>
              </a:solidFill>
              <a:cs typeface="Arial" charset="0"/>
            </a:endParaRPr>
          </a:p>
        </p:txBody>
      </p:sp>
      <p:sp>
        <p:nvSpPr>
          <p:cNvPr id="8"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smtClean="0">
                <a:solidFill>
                  <a:srgbClr val="CC0000"/>
                </a:solidFill>
                <a:latin typeface="Calibri" panose="020F0502020204030204" pitchFamily="34" charset="0"/>
              </a:rPr>
              <a:t>Геополитическая и экономическая ситуация в мире. Россия сегодня</a:t>
            </a:r>
            <a:endParaRPr lang="ru-RU" altLang="ru-RU" sz="1600" b="1" dirty="0">
              <a:solidFill>
                <a:srgbClr val="CC0000"/>
              </a:solidFill>
              <a:latin typeface="Calibri" panose="020F0502020204030204" pitchFamily="34" charset="0"/>
            </a:endParaRPr>
          </a:p>
        </p:txBody>
      </p:sp>
    </p:spTree>
    <p:extLst>
      <p:ext uri="{BB962C8B-B14F-4D97-AF65-F5344CB8AC3E}">
        <p14:creationId xmlns:p14="http://schemas.microsoft.com/office/powerpoint/2010/main" val="398212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lstStyle/>
          <a:p>
            <a:pPr>
              <a:defRPr/>
            </a:pPr>
            <a:r>
              <a:rPr lang="ru-RU" dirty="0">
                <a:solidFill>
                  <a:srgbClr val="4E3B30"/>
                </a:solidFill>
              </a:rPr>
              <a:t>ГДЕ МЫ НАХОДИМСЯ?</a:t>
            </a:r>
            <a:endParaRPr lang="ru-RU" dirty="0"/>
          </a:p>
        </p:txBody>
      </p:sp>
      <p:pic>
        <p:nvPicPr>
          <p:cNvPr id="40963" name="Объект 3"/>
          <p:cNvPicPr>
            <a:picLocks noGrp="1"/>
          </p:cNvPicPr>
          <p:nvPr>
            <p:ph idx="4294967295"/>
          </p:nvPr>
        </p:nvPicPr>
        <p:blipFill rotWithShape="1">
          <a:blip r:embed="rId2">
            <a:extLst>
              <a:ext uri="{28A0092B-C50C-407E-A947-70E740481C1C}">
                <a14:useLocalDpi xmlns:a14="http://schemas.microsoft.com/office/drawing/2010/main" val="0"/>
              </a:ext>
            </a:extLst>
          </a:blip>
          <a:srcRect l="12138" t="20087" r="3996" b="5769"/>
          <a:stretch/>
        </p:blipFill>
        <p:spPr>
          <a:xfrm>
            <a:off x="71883" y="1773238"/>
            <a:ext cx="8964613" cy="4760912"/>
          </a:xfrm>
        </p:spPr>
      </p:pic>
      <p:sp>
        <p:nvSpPr>
          <p:cNvPr id="40964" name="Прямоугольник 4"/>
          <p:cNvSpPr>
            <a:spLocks noChangeArrowheads="1"/>
          </p:cNvSpPr>
          <p:nvPr/>
        </p:nvSpPr>
        <p:spPr bwMode="auto">
          <a:xfrm>
            <a:off x="323850" y="1268413"/>
            <a:ext cx="8640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fontAlgn="base">
              <a:spcBef>
                <a:spcPct val="0"/>
              </a:spcBef>
              <a:spcAft>
                <a:spcPct val="0"/>
              </a:spcAft>
              <a:buClrTx/>
              <a:buSzTx/>
              <a:buFontTx/>
              <a:buNone/>
            </a:pPr>
            <a:r>
              <a:rPr lang="ru-RU" altLang="ru-RU" sz="1800" dirty="0">
                <a:solidFill>
                  <a:prstClr val="black"/>
                </a:solidFill>
                <a:latin typeface="Arial" charset="0"/>
                <a:cs typeface="Arial" charset="0"/>
              </a:rPr>
              <a:t>Периодическая смена мирохозяйственных укладов</a:t>
            </a:r>
          </a:p>
        </p:txBody>
      </p:sp>
      <p:sp>
        <p:nvSpPr>
          <p:cNvPr id="40966"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spcBef>
                <a:spcPct val="0"/>
              </a:spcBef>
              <a:buClrTx/>
              <a:buSzTx/>
              <a:buFontTx/>
              <a:buNone/>
            </a:pPr>
            <a:fld id="{33C1FAB5-C062-4632-BAFD-B9133A8AD4E7}" type="slidenum">
              <a:rPr lang="ru-RU" altLang="ru-RU" sz="1200" smtClean="0">
                <a:solidFill>
                  <a:srgbClr val="D38E27"/>
                </a:solidFill>
                <a:cs typeface="Arial" charset="0"/>
              </a:rPr>
              <a:pPr>
                <a:spcBef>
                  <a:spcPct val="0"/>
                </a:spcBef>
                <a:buClrTx/>
                <a:buSzTx/>
                <a:buFontTx/>
                <a:buNone/>
              </a:pPr>
              <a:t>7</a:t>
            </a:fld>
            <a:endParaRPr lang="ru-RU" altLang="ru-RU" sz="1200" smtClean="0">
              <a:solidFill>
                <a:srgbClr val="D38E27"/>
              </a:solidFill>
              <a:cs typeface="Arial" charset="0"/>
            </a:endParaRPr>
          </a:p>
        </p:txBody>
      </p:sp>
      <p:sp>
        <p:nvSpPr>
          <p:cNvPr id="7" name="Прямоугольник 1"/>
          <p:cNvSpPr>
            <a:spLocks noChangeArrowheads="1"/>
          </p:cNvSpPr>
          <p:nvPr/>
        </p:nvSpPr>
        <p:spPr bwMode="auto">
          <a:xfrm>
            <a:off x="2195513" y="188913"/>
            <a:ext cx="6408737" cy="338137"/>
          </a:xfrm>
          <a:prstGeom prst="rect">
            <a:avLst/>
          </a:prstGeom>
          <a:noFill/>
          <a:ln w="9525">
            <a:noFill/>
            <a:miter lim="800000"/>
            <a:headEnd/>
            <a:tailEnd/>
          </a:ln>
        </p:spPr>
        <p:txBody>
          <a:bodyPr>
            <a:spAutoFit/>
          </a:bodyPr>
          <a:lstStyle/>
          <a:p>
            <a:pPr algn="ctr"/>
            <a:r>
              <a:rPr lang="ru-RU" altLang="ru-RU" sz="1600" b="1" dirty="0" smtClean="0">
                <a:solidFill>
                  <a:srgbClr val="CC0000"/>
                </a:solidFill>
                <a:latin typeface="Calibri" panose="020F0502020204030204" pitchFamily="34" charset="0"/>
              </a:rPr>
              <a:t>Геополитическая и экономическая ситуация в мире. Россия сегодня</a:t>
            </a:r>
            <a:endParaRPr lang="ru-RU" altLang="ru-RU" sz="1600" b="1" dirty="0">
              <a:solidFill>
                <a:srgbClr val="CC0000"/>
              </a:solidFill>
              <a:latin typeface="Calibri" panose="020F0502020204030204" pitchFamily="34" charset="0"/>
            </a:endParaRPr>
          </a:p>
        </p:txBody>
      </p:sp>
      <p:sp>
        <p:nvSpPr>
          <p:cNvPr id="3" name="Прямоугольник 2"/>
          <p:cNvSpPr/>
          <p:nvPr/>
        </p:nvSpPr>
        <p:spPr>
          <a:xfrm>
            <a:off x="7870786" y="2215897"/>
            <a:ext cx="805670" cy="292388"/>
          </a:xfrm>
          <a:prstGeom prst="rect">
            <a:avLst/>
          </a:prstGeom>
        </p:spPr>
        <p:txBody>
          <a:bodyPr wrap="none">
            <a:spAutoFit/>
          </a:bodyPr>
          <a:lstStyle/>
          <a:p>
            <a:r>
              <a:rPr lang="ru-RU" sz="1300" b="1" dirty="0" smtClean="0">
                <a:solidFill>
                  <a:schemeClr val="tx1">
                    <a:lumMod val="50000"/>
                    <a:lumOff val="50000"/>
                  </a:schemeClr>
                </a:solidFill>
                <a:latin typeface="Times New Roman" panose="02020603050405020304" pitchFamily="18" charset="0"/>
                <a:cs typeface="Times New Roman" panose="02020603050405020304" pitchFamily="18" charset="0"/>
              </a:rPr>
              <a:t>БРИКС,</a:t>
            </a:r>
            <a:endParaRPr lang="ru-RU" sz="13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68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4800" y="474962"/>
            <a:ext cx="8686800" cy="525146"/>
          </a:xfrm>
        </p:spPr>
        <p:txBody>
          <a:bodyPr>
            <a:normAutofit fontScale="90000"/>
          </a:bodyPr>
          <a:lstStyle/>
          <a:p>
            <a:pPr>
              <a:defRPr/>
            </a:pPr>
            <a:r>
              <a:rPr lang="ru-RU" dirty="0">
                <a:solidFill>
                  <a:srgbClr val="4E3B30"/>
                </a:solidFill>
              </a:rPr>
              <a:t>ГДЕ МЫ НАХОДИМСЯ?</a:t>
            </a:r>
            <a:endParaRPr lang="ru-RU" dirty="0"/>
          </a:p>
        </p:txBody>
      </p:sp>
      <p:sp>
        <p:nvSpPr>
          <p:cNvPr id="43011" name="Прямоугольник 3"/>
          <p:cNvSpPr>
            <a:spLocks noChangeArrowheads="1"/>
          </p:cNvSpPr>
          <p:nvPr/>
        </p:nvSpPr>
        <p:spPr bwMode="auto">
          <a:xfrm>
            <a:off x="395288" y="981075"/>
            <a:ext cx="8497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fontAlgn="base">
              <a:spcBef>
                <a:spcPct val="0"/>
              </a:spcBef>
              <a:spcAft>
                <a:spcPct val="0"/>
              </a:spcAft>
              <a:buClrTx/>
              <a:buSzTx/>
              <a:buFontTx/>
              <a:buNone/>
            </a:pPr>
            <a:r>
              <a:rPr lang="ru-RU" altLang="ru-RU" sz="1800">
                <a:solidFill>
                  <a:srgbClr val="000000"/>
                </a:solidFill>
                <a:latin typeface="Arial" charset="0"/>
                <a:cs typeface="Arial" charset="0"/>
              </a:rPr>
              <a:t>Глобальный кризис как сочетание циклических процессов</a:t>
            </a:r>
          </a:p>
        </p:txBody>
      </p:sp>
      <p:pic>
        <p:nvPicPr>
          <p:cNvPr id="43013" name="Объект 6" descr="Слайд10">
            <a:hlinkClick r:id="rId2" tooltip="&quot;Посмотреть иллюстрацию&quot;"/>
          </p:cNvPr>
          <p:cNvPicPr>
            <a:picLocks noGrp="1"/>
          </p:cNvPicPr>
          <p:nvPr>
            <p:ph idx="4294967295"/>
          </p:nvPr>
        </p:nvPicPr>
        <p:blipFill rotWithShape="1">
          <a:blip r:embed="rId3">
            <a:extLst>
              <a:ext uri="{28A0092B-C50C-407E-A947-70E740481C1C}">
                <a14:useLocalDpi xmlns:a14="http://schemas.microsoft.com/office/drawing/2010/main" val="0"/>
              </a:ext>
            </a:extLst>
          </a:blip>
          <a:srcRect t="16066" b="7089"/>
          <a:stretch/>
        </p:blipFill>
        <p:spPr>
          <a:xfrm>
            <a:off x="1835696" y="1347788"/>
            <a:ext cx="6264696" cy="3612139"/>
          </a:xfrm>
        </p:spPr>
      </p:pic>
      <p:sp>
        <p:nvSpPr>
          <p:cNvPr id="43014" name="Прямоугольник 3"/>
          <p:cNvSpPr>
            <a:spLocks noChangeArrowheads="1"/>
          </p:cNvSpPr>
          <p:nvPr/>
        </p:nvSpPr>
        <p:spPr bwMode="auto">
          <a:xfrm>
            <a:off x="107504" y="5068922"/>
            <a:ext cx="874846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just" fontAlgn="base">
              <a:spcBef>
                <a:spcPct val="0"/>
              </a:spcBef>
              <a:spcAft>
                <a:spcPct val="0"/>
              </a:spcAft>
              <a:buClrTx/>
              <a:buSzTx/>
              <a:buFontTx/>
              <a:buNone/>
            </a:pPr>
            <a:r>
              <a:rPr lang="ru-RU" altLang="ru-RU" sz="1400" b="1" dirty="0" err="1" smtClean="0">
                <a:solidFill>
                  <a:srgbClr val="000000"/>
                </a:solidFill>
                <a:latin typeface="Arial" charset="0"/>
                <a:cs typeface="Times New Roman" pitchFamily="18" charset="0"/>
              </a:rPr>
              <a:t>Джей</a:t>
            </a:r>
            <a:r>
              <a:rPr lang="ru-RU" altLang="ru-RU" sz="1400" b="1" dirty="0" smtClean="0">
                <a:solidFill>
                  <a:srgbClr val="000000"/>
                </a:solidFill>
                <a:latin typeface="Arial" charset="0"/>
                <a:cs typeface="Times New Roman" pitchFamily="18" charset="0"/>
              </a:rPr>
              <a:t> </a:t>
            </a:r>
            <a:r>
              <a:rPr lang="ru-RU" altLang="ru-RU" sz="1400" b="1" dirty="0" err="1" smtClean="0">
                <a:solidFill>
                  <a:srgbClr val="000000"/>
                </a:solidFill>
                <a:latin typeface="Arial" charset="0"/>
                <a:cs typeface="Times New Roman" pitchFamily="18" charset="0"/>
              </a:rPr>
              <a:t>Форрестер</a:t>
            </a:r>
            <a:r>
              <a:rPr lang="ru-RU" altLang="ru-RU" sz="1400" dirty="0" smtClean="0">
                <a:solidFill>
                  <a:srgbClr val="000000"/>
                </a:solidFill>
                <a:latin typeface="Arial" charset="0"/>
                <a:cs typeface="Times New Roman" pitchFamily="18" charset="0"/>
              </a:rPr>
              <a:t>, американский системный аналитик, формируя прогноз будущего, </a:t>
            </a:r>
            <a:r>
              <a:rPr lang="ru-RU" altLang="ru-RU" sz="1400" dirty="0">
                <a:solidFill>
                  <a:srgbClr val="000000"/>
                </a:solidFill>
                <a:latin typeface="Arial" charset="0"/>
                <a:cs typeface="Times New Roman" pitchFamily="18" charset="0"/>
              </a:rPr>
              <a:t>взял ключевые переменные, которыми характеризуют человечество, а именно: ресурсы, основные фонды, доля фондов в сельском хозяйстве, качество жизни, уровень загрязнения — и связал их системой уравнений. Он связал их так, чтобы они идеально повторяли траекторию до 1970 года. </a:t>
            </a:r>
            <a:r>
              <a:rPr lang="ru-RU" altLang="ru-RU" sz="1400" dirty="0" smtClean="0">
                <a:solidFill>
                  <a:srgbClr val="000000"/>
                </a:solidFill>
                <a:latin typeface="Arial" charset="0"/>
                <a:cs typeface="Times New Roman" pitchFamily="18" charset="0"/>
              </a:rPr>
              <a:t>Итого прогноза: при </a:t>
            </a:r>
            <a:r>
              <a:rPr lang="ru-RU" altLang="ru-RU" sz="1400" dirty="0">
                <a:solidFill>
                  <a:srgbClr val="000000"/>
                </a:solidFill>
                <a:latin typeface="Arial" charset="0"/>
                <a:cs typeface="Times New Roman" pitchFamily="18" charset="0"/>
              </a:rPr>
              <a:t>сохранении технологий ресурсов становится все меньше, нам нечем расплатиться за то, чтобы окружающую среду должным образом очищать и оберегать. Ну и дальше </a:t>
            </a:r>
            <a:r>
              <a:rPr lang="ru-RU" altLang="ru-RU" sz="1400" dirty="0" smtClean="0">
                <a:solidFill>
                  <a:srgbClr val="000000"/>
                </a:solidFill>
                <a:latin typeface="Arial" charset="0"/>
                <a:cs typeface="Times New Roman" pitchFamily="18" charset="0"/>
              </a:rPr>
              <a:t>среда </a:t>
            </a:r>
            <a:r>
              <a:rPr lang="ru-RU" altLang="ru-RU" sz="1400" dirty="0">
                <a:solidFill>
                  <a:srgbClr val="000000"/>
                </a:solidFill>
                <a:latin typeface="Arial" charset="0"/>
                <a:cs typeface="Times New Roman" pitchFamily="18" charset="0"/>
              </a:rPr>
              <a:t>становится хуже, ресурсы — дороже, ну и так далее. </a:t>
            </a:r>
            <a:r>
              <a:rPr lang="ru-RU" altLang="ru-RU" sz="1400" b="1" i="1" dirty="0">
                <a:solidFill>
                  <a:srgbClr val="000000"/>
                </a:solidFill>
                <a:latin typeface="Arial" charset="0"/>
                <a:cs typeface="Times New Roman" pitchFamily="18" charset="0"/>
              </a:rPr>
              <a:t>Коллапс к 2050 году.</a:t>
            </a:r>
            <a:endParaRPr lang="ru-RU" altLang="ru-RU" sz="1400" b="1" i="1" dirty="0">
              <a:solidFill>
                <a:prstClr val="black"/>
              </a:solidFill>
              <a:latin typeface="Arial" charset="0"/>
              <a:cs typeface="Arial" charset="0"/>
            </a:endParaRPr>
          </a:p>
        </p:txBody>
      </p:sp>
      <p:sp>
        <p:nvSpPr>
          <p:cNvPr id="43015" name="Номер слайда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spcBef>
                <a:spcPct val="0"/>
              </a:spcBef>
              <a:buClrTx/>
              <a:buSzTx/>
              <a:buFontTx/>
              <a:buNone/>
            </a:pPr>
            <a:fld id="{901AF94E-B805-4B82-873D-D51343293A21}" type="slidenum">
              <a:rPr lang="ru-RU" altLang="ru-RU" sz="1200" smtClean="0">
                <a:solidFill>
                  <a:srgbClr val="D38E27"/>
                </a:solidFill>
                <a:cs typeface="Arial" charset="0"/>
              </a:rPr>
              <a:pPr>
                <a:spcBef>
                  <a:spcPct val="0"/>
                </a:spcBef>
                <a:buClrTx/>
                <a:buSzTx/>
                <a:buFontTx/>
                <a:buNone/>
              </a:pPr>
              <a:t>8</a:t>
            </a:fld>
            <a:endParaRPr lang="ru-RU" altLang="ru-RU" sz="1200" smtClean="0">
              <a:solidFill>
                <a:srgbClr val="D38E27"/>
              </a:solidFill>
              <a:cs typeface="Arial" charset="0"/>
            </a:endParaRPr>
          </a:p>
        </p:txBody>
      </p:sp>
      <p:sp>
        <p:nvSpPr>
          <p:cNvPr id="43016" name="Прямоугольник 1"/>
          <p:cNvSpPr>
            <a:spLocks noChangeArrowheads="1"/>
          </p:cNvSpPr>
          <p:nvPr/>
        </p:nvSpPr>
        <p:spPr bwMode="auto">
          <a:xfrm>
            <a:off x="2195513" y="188913"/>
            <a:ext cx="6408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lvl="0" algn="ctr">
              <a:spcBef>
                <a:spcPts val="0"/>
              </a:spcBef>
              <a:buClrTx/>
              <a:buSzTx/>
              <a:buNone/>
            </a:pPr>
            <a:r>
              <a:rPr lang="ru-RU" altLang="ru-RU" sz="1600" b="1" dirty="0">
                <a:solidFill>
                  <a:srgbClr val="CC0000"/>
                </a:solidFill>
                <a:latin typeface="Calibri" panose="020F0502020204030204" pitchFamily="34" charset="0"/>
              </a:rPr>
              <a:t>Геополитическая и экономическая ситуация в мире. Россия сегодня</a:t>
            </a:r>
          </a:p>
        </p:txBody>
      </p:sp>
      <p:sp>
        <p:nvSpPr>
          <p:cNvPr id="3" name="Прямоугольник 2"/>
          <p:cNvSpPr/>
          <p:nvPr/>
        </p:nvSpPr>
        <p:spPr>
          <a:xfrm>
            <a:off x="5292081" y="1988840"/>
            <a:ext cx="153520" cy="2808312"/>
          </a:xfrm>
          <a:prstGeom prst="rect">
            <a:avLst/>
          </a:prstGeom>
          <a:solidFill>
            <a:srgbClr val="92D05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506712" y="1916832"/>
            <a:ext cx="153520" cy="2808312"/>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112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4800" y="332656"/>
            <a:ext cx="8686800" cy="720080"/>
          </a:xfrm>
        </p:spPr>
        <p:txBody>
          <a:bodyPr/>
          <a:lstStyle/>
          <a:p>
            <a:pPr>
              <a:defRPr/>
            </a:pPr>
            <a:r>
              <a:rPr lang="ru-RU" dirty="0">
                <a:solidFill>
                  <a:srgbClr val="4E3B30"/>
                </a:solidFill>
              </a:rPr>
              <a:t>ГДЕ МЫ </a:t>
            </a:r>
            <a:r>
              <a:rPr lang="ru-RU" dirty="0" smtClean="0">
                <a:solidFill>
                  <a:srgbClr val="4E3B30"/>
                </a:solidFill>
              </a:rPr>
              <a:t>будем </a:t>
            </a:r>
            <a:r>
              <a:rPr lang="ru-RU" dirty="0" err="1" smtClean="0">
                <a:solidFill>
                  <a:srgbClr val="4E3B30"/>
                </a:solidFill>
              </a:rPr>
              <a:t>НАХОДИтьсЯ</a:t>
            </a:r>
            <a:r>
              <a:rPr lang="ru-RU">
                <a:solidFill>
                  <a:srgbClr val="4E3B30"/>
                </a:solidFill>
              </a:rPr>
              <a:t>?</a:t>
            </a:r>
            <a:endParaRPr lang="ru-RU"/>
          </a:p>
        </p:txBody>
      </p:sp>
      <p:sp>
        <p:nvSpPr>
          <p:cNvPr id="44035" name="Прямоугольник 3"/>
          <p:cNvSpPr>
            <a:spLocks noChangeArrowheads="1"/>
          </p:cNvSpPr>
          <p:nvPr/>
        </p:nvSpPr>
        <p:spPr bwMode="auto">
          <a:xfrm>
            <a:off x="395288" y="981075"/>
            <a:ext cx="849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fontAlgn="base">
              <a:spcBef>
                <a:spcPct val="0"/>
              </a:spcBef>
              <a:spcAft>
                <a:spcPct val="0"/>
              </a:spcAft>
              <a:buClrTx/>
              <a:buSzTx/>
              <a:buFontTx/>
              <a:buNone/>
            </a:pPr>
            <a:r>
              <a:rPr lang="ru-RU" altLang="ru-RU" sz="1800">
                <a:solidFill>
                  <a:srgbClr val="000000"/>
                </a:solidFill>
                <a:latin typeface="Arial" charset="0"/>
                <a:cs typeface="Arial" charset="0"/>
              </a:rPr>
              <a:t>Выход из глобального кризиса как сочетание новых технологий и ресурсов</a:t>
            </a:r>
          </a:p>
        </p:txBody>
      </p:sp>
      <p:pic>
        <p:nvPicPr>
          <p:cNvPr id="44036" name="Объект 6" descr="Слайд11">
            <a:hlinkClick r:id="rId2" tooltip="&quot;Посмотреть иллюстрацию&quot;"/>
          </p:cNvPr>
          <p:cNvPicPr>
            <a:picLocks noGrp="1"/>
          </p:cNvPicPr>
          <p:nvPr>
            <p:ph idx="4294967295"/>
          </p:nvPr>
        </p:nvPicPr>
        <p:blipFill rotWithShape="1">
          <a:blip r:embed="rId3">
            <a:extLst>
              <a:ext uri="{28A0092B-C50C-407E-A947-70E740481C1C}">
                <a14:useLocalDpi xmlns:a14="http://schemas.microsoft.com/office/drawing/2010/main" val="0"/>
              </a:ext>
            </a:extLst>
          </a:blip>
          <a:srcRect t="9412" b="25642"/>
          <a:stretch/>
        </p:blipFill>
        <p:spPr>
          <a:xfrm>
            <a:off x="395536" y="1349375"/>
            <a:ext cx="8425506" cy="3807817"/>
          </a:xfrm>
        </p:spPr>
      </p:pic>
      <p:sp>
        <p:nvSpPr>
          <p:cNvPr id="44037" name="Прямоугольник 3"/>
          <p:cNvSpPr>
            <a:spLocks noChangeArrowheads="1"/>
          </p:cNvSpPr>
          <p:nvPr/>
        </p:nvSpPr>
        <p:spPr bwMode="auto">
          <a:xfrm>
            <a:off x="0" y="5301208"/>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fontAlgn="base">
              <a:spcBef>
                <a:spcPct val="0"/>
              </a:spcBef>
              <a:spcAft>
                <a:spcPct val="0"/>
              </a:spcAft>
              <a:buClrTx/>
              <a:buSzTx/>
              <a:buFontTx/>
              <a:buNone/>
            </a:pPr>
            <a:r>
              <a:rPr lang="ru-RU" altLang="ru-RU" sz="1200" dirty="0">
                <a:solidFill>
                  <a:srgbClr val="000000"/>
                </a:solidFill>
                <a:latin typeface="Arial" charset="0"/>
                <a:cs typeface="Times New Roman" pitchFamily="18" charset="0"/>
              </a:rPr>
              <a:t>В 1970 году </a:t>
            </a:r>
            <a:r>
              <a:rPr lang="ru-RU" altLang="ru-RU" sz="1200" b="1" dirty="0">
                <a:solidFill>
                  <a:srgbClr val="000000"/>
                </a:solidFill>
                <a:latin typeface="Arial" charset="0"/>
                <a:cs typeface="Times New Roman" pitchFamily="18" charset="0"/>
              </a:rPr>
              <a:t>Всеволод Александрович Егоров</a:t>
            </a:r>
            <a:r>
              <a:rPr lang="ru-RU" altLang="ru-RU" sz="1200" dirty="0">
                <a:solidFill>
                  <a:srgbClr val="000000"/>
                </a:solidFill>
                <a:latin typeface="Arial" charset="0"/>
                <a:cs typeface="Times New Roman" pitchFamily="18" charset="0"/>
              </a:rPr>
              <a:t> — выдающийся математик и аналитик проанализировал, что можно сделать, и выяснил, что нужно сделать две вещи. Нужно найти новые технологии и новые ресурсы. И создать две гигантские отрасли. Одна отрасль — это </a:t>
            </a:r>
            <a:r>
              <a:rPr lang="ru-RU" altLang="ru-RU" sz="1200" b="1" i="1" dirty="0">
                <a:solidFill>
                  <a:srgbClr val="000000"/>
                </a:solidFill>
                <a:latin typeface="Arial" charset="0"/>
                <a:cs typeface="Times New Roman" pitchFamily="18" charset="0"/>
              </a:rPr>
              <a:t>отрасль по переработке уже созданных отходов</a:t>
            </a:r>
            <a:r>
              <a:rPr lang="ru-RU" altLang="ru-RU" sz="1200" dirty="0">
                <a:solidFill>
                  <a:srgbClr val="000000"/>
                </a:solidFill>
                <a:latin typeface="Arial" charset="0"/>
                <a:cs typeface="Times New Roman" pitchFamily="18" charset="0"/>
              </a:rPr>
              <a:t>, по </a:t>
            </a:r>
            <a:r>
              <a:rPr lang="ru-RU" altLang="ru-RU" sz="1200" dirty="0" err="1">
                <a:solidFill>
                  <a:srgbClr val="000000"/>
                </a:solidFill>
                <a:latin typeface="Arial" charset="0"/>
                <a:cs typeface="Times New Roman" pitchFamily="18" charset="0"/>
              </a:rPr>
              <a:t>рециклингу</a:t>
            </a:r>
            <a:r>
              <a:rPr lang="ru-RU" altLang="ru-RU" sz="1200" dirty="0">
                <a:solidFill>
                  <a:srgbClr val="000000"/>
                </a:solidFill>
                <a:latin typeface="Arial" charset="0"/>
                <a:cs typeface="Times New Roman" pitchFamily="18" charset="0"/>
              </a:rPr>
              <a:t>, которая сравнима по объему со всем транспортным и энергетическим комплексом мира. И вторая отрасль — связанная с </a:t>
            </a:r>
            <a:r>
              <a:rPr lang="ru-RU" altLang="ru-RU" sz="1200" b="1" i="1" dirty="0">
                <a:solidFill>
                  <a:srgbClr val="000000"/>
                </a:solidFill>
                <a:latin typeface="Arial" charset="0"/>
                <a:cs typeface="Times New Roman" pitchFamily="18" charset="0"/>
              </a:rPr>
              <a:t>рекультивацией земель, выведенных из хозяйственного оборота</a:t>
            </a:r>
            <a:r>
              <a:rPr lang="ru-RU" altLang="ru-RU" sz="1200" dirty="0">
                <a:solidFill>
                  <a:srgbClr val="000000"/>
                </a:solidFill>
                <a:latin typeface="Arial" charset="0"/>
                <a:cs typeface="Times New Roman" pitchFamily="18" charset="0"/>
              </a:rPr>
              <a:t>. Это позволит стабилизировать мир на том уровне потребления, который сравним с нынешним. То есть тогда будет реализована идея устойчивого развития. Следующие поколения будут иметь стартовые условия, сравнимые с теми, которые имеются сейчас, за счет новых источников.</a:t>
            </a:r>
            <a:endParaRPr lang="ru-RU" altLang="ru-RU" sz="1200" dirty="0">
              <a:solidFill>
                <a:prstClr val="black"/>
              </a:solidFill>
              <a:latin typeface="Arial" charset="0"/>
              <a:cs typeface="Arial" charset="0"/>
            </a:endParaRPr>
          </a:p>
        </p:txBody>
      </p:sp>
      <p:sp>
        <p:nvSpPr>
          <p:cNvPr id="44039" name="Номер слайда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spcBef>
                <a:spcPct val="0"/>
              </a:spcBef>
              <a:buClrTx/>
              <a:buSzTx/>
              <a:buFontTx/>
              <a:buNone/>
            </a:pPr>
            <a:fld id="{1A51CBA1-9A4E-4071-BB2A-E55C874CBDC3}" type="slidenum">
              <a:rPr lang="ru-RU" altLang="ru-RU" sz="1200" smtClean="0">
                <a:solidFill>
                  <a:srgbClr val="D38E27"/>
                </a:solidFill>
                <a:cs typeface="Arial" charset="0"/>
              </a:rPr>
              <a:pPr>
                <a:spcBef>
                  <a:spcPct val="0"/>
                </a:spcBef>
                <a:buClrTx/>
                <a:buSzTx/>
                <a:buFontTx/>
                <a:buNone/>
              </a:pPr>
              <a:t>9</a:t>
            </a:fld>
            <a:endParaRPr lang="ru-RU" altLang="ru-RU" sz="1200" smtClean="0">
              <a:solidFill>
                <a:srgbClr val="D38E27"/>
              </a:solidFill>
              <a:cs typeface="Arial" charset="0"/>
            </a:endParaRPr>
          </a:p>
        </p:txBody>
      </p:sp>
      <p:sp>
        <p:nvSpPr>
          <p:cNvPr id="44040" name="Прямоугольник 1"/>
          <p:cNvSpPr>
            <a:spLocks noChangeArrowheads="1"/>
          </p:cNvSpPr>
          <p:nvPr/>
        </p:nvSpPr>
        <p:spPr bwMode="auto">
          <a:xfrm>
            <a:off x="2195513" y="71438"/>
            <a:ext cx="6408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lvl="0" algn="ctr">
              <a:spcBef>
                <a:spcPts val="0"/>
              </a:spcBef>
              <a:buClrTx/>
              <a:buSzTx/>
              <a:buNone/>
            </a:pPr>
            <a:r>
              <a:rPr lang="ru-RU" altLang="ru-RU" sz="1600" b="1" dirty="0">
                <a:solidFill>
                  <a:srgbClr val="CC0000"/>
                </a:solidFill>
                <a:latin typeface="Calibri" panose="020F0502020204030204" pitchFamily="34" charset="0"/>
              </a:rPr>
              <a:t>Геополитическая и экономическая ситуация в мире. Россия сегодня</a:t>
            </a:r>
          </a:p>
        </p:txBody>
      </p:sp>
      <p:sp>
        <p:nvSpPr>
          <p:cNvPr id="9" name="Прямоугольник 8"/>
          <p:cNvSpPr/>
          <p:nvPr/>
        </p:nvSpPr>
        <p:spPr>
          <a:xfrm>
            <a:off x="6192180" y="1844824"/>
            <a:ext cx="252028" cy="2664296"/>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451556"/>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1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2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3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4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6.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11487</TotalTime>
  <Words>2496</Words>
  <Application>Microsoft Office PowerPoint</Application>
  <PresentationFormat>Экран (4:3)</PresentationFormat>
  <Paragraphs>179</Paragraphs>
  <Slides>34</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9</vt:i4>
      </vt:variant>
      <vt:variant>
        <vt:lpstr>Заголовки слайдов</vt:lpstr>
      </vt:variant>
      <vt:variant>
        <vt:i4>34</vt:i4>
      </vt:variant>
    </vt:vector>
  </HeadingPairs>
  <TitlesOfParts>
    <vt:vector size="54" baseType="lpstr">
      <vt:lpstr>-apple-system</vt:lpstr>
      <vt:lpstr>Arial</vt:lpstr>
      <vt:lpstr>Calibri</vt:lpstr>
      <vt:lpstr>Calibri Light</vt:lpstr>
      <vt:lpstr>Franklin Gothic Book</vt:lpstr>
      <vt:lpstr>Franklin Gothic Medium</vt:lpstr>
      <vt:lpstr>Helvetica</vt:lpstr>
      <vt:lpstr>PermianSansTypeface</vt:lpstr>
      <vt:lpstr>Roboto</vt:lpstr>
      <vt:lpstr>Times New Roman</vt:lpstr>
      <vt:lpstr>Wingdings 2</vt:lpstr>
      <vt:lpstr>1_Тема Office</vt:lpstr>
      <vt:lpstr>Тема Office</vt:lpstr>
      <vt:lpstr>Трек</vt:lpstr>
      <vt:lpstr>1_Трек</vt:lpstr>
      <vt:lpstr>2_Трек</vt:lpstr>
      <vt:lpstr>3_Трек</vt:lpstr>
      <vt:lpstr>4_Трек</vt:lpstr>
      <vt:lpstr>Office Theme</vt:lpstr>
      <vt:lpstr>5_Трек</vt:lpstr>
      <vt:lpstr>Презентация PowerPoint</vt:lpstr>
      <vt:lpstr>Презентация PowerPoint</vt:lpstr>
      <vt:lpstr>Презентация PowerPoint</vt:lpstr>
      <vt:lpstr>Презентация PowerPoint</vt:lpstr>
      <vt:lpstr>Презентация PowerPoint</vt:lpstr>
      <vt:lpstr>ГДЕ МЫ НАХОДИМСЯ?</vt:lpstr>
      <vt:lpstr>ГДЕ МЫ НАХОДИМСЯ?</vt:lpstr>
      <vt:lpstr>ГДЕ МЫ НАХОДИМСЯ?</vt:lpstr>
      <vt:lpstr>ГДЕ МЫ будем НАХОДИтьсЯ?</vt:lpstr>
      <vt:lpstr>ГДЕ МЫ будем НАХОДИтьсЯ?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Внешние вызовы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29</cp:revision>
  <dcterms:created xsi:type="dcterms:W3CDTF">2023-08-16T09:15:52Z</dcterms:created>
  <dcterms:modified xsi:type="dcterms:W3CDTF">2023-08-25T04:02:53Z</dcterms:modified>
</cp:coreProperties>
</file>