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59" r:id="rId4"/>
    <p:sldId id="273" r:id="rId5"/>
    <p:sldId id="274" r:id="rId6"/>
    <p:sldId id="258" r:id="rId7"/>
    <p:sldId id="266" r:id="rId8"/>
    <p:sldId id="279" r:id="rId9"/>
    <p:sldId id="286" r:id="rId10"/>
    <p:sldId id="277" r:id="rId11"/>
    <p:sldId id="271" r:id="rId12"/>
    <p:sldId id="285" r:id="rId13"/>
    <p:sldId id="278" r:id="rId14"/>
    <p:sldId id="282" r:id="rId15"/>
    <p:sldId id="280" r:id="rId16"/>
    <p:sldId id="269" r:id="rId17"/>
    <p:sldId id="283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Задание 1. «Родной посёлок"</c:v>
                </c:pt>
                <c:pt idx="1">
                  <c:v>Задание 2. «Символы родного посёлка»</c:v>
                </c:pt>
                <c:pt idx="2">
                  <c:v>Задание 3. «Домашний адрес»</c:v>
                </c:pt>
                <c:pt idx="3">
                  <c:v>Задание 4. «Достопримечательности»</c:v>
                </c:pt>
                <c:pt idx="4">
                  <c:v>Задание 5. «Профессии родителей, жителей посёлка»</c:v>
                </c:pt>
                <c:pt idx="5">
                  <c:v>Задание 6. «Моя семья»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76</c:v>
                </c:pt>
                <c:pt idx="1">
                  <c:v>44</c:v>
                </c:pt>
                <c:pt idx="2">
                  <c:v>53</c:v>
                </c:pt>
                <c:pt idx="3">
                  <c:v>72</c:v>
                </c:pt>
                <c:pt idx="4">
                  <c:v>60</c:v>
                </c:pt>
                <c:pt idx="5">
                  <c:v>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Задание 1. «Родной посёлок"</c:v>
                </c:pt>
                <c:pt idx="1">
                  <c:v>Задание 2. «Символы родного посёлка»</c:v>
                </c:pt>
                <c:pt idx="2">
                  <c:v>Задание 3. «Домашний адрес»</c:v>
                </c:pt>
                <c:pt idx="3">
                  <c:v>Задание 4. «Достопримечательности»</c:v>
                </c:pt>
                <c:pt idx="4">
                  <c:v>Задание 5. «Профессии родителей, жителей посёлка»</c:v>
                </c:pt>
                <c:pt idx="5">
                  <c:v>Задание 6. «Моя семья»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20</c:v>
                </c:pt>
                <c:pt idx="1">
                  <c:v>45</c:v>
                </c:pt>
                <c:pt idx="2">
                  <c:v>41</c:v>
                </c:pt>
                <c:pt idx="3">
                  <c:v>20</c:v>
                </c:pt>
                <c:pt idx="4">
                  <c:v>23</c:v>
                </c:pt>
                <c:pt idx="5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Задание 1. «Родной посёлок"</c:v>
                </c:pt>
                <c:pt idx="1">
                  <c:v>Задание 2. «Символы родного посёлка»</c:v>
                </c:pt>
                <c:pt idx="2">
                  <c:v>Задание 3. «Домашний адрес»</c:v>
                </c:pt>
                <c:pt idx="3">
                  <c:v>Задание 4. «Достопримечательности»</c:v>
                </c:pt>
                <c:pt idx="4">
                  <c:v>Задание 5. «Профессии родителей, жителей посёлка»</c:v>
                </c:pt>
                <c:pt idx="5">
                  <c:v>Задание 6. «Моя семья»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</c:v>
                </c:pt>
                <c:pt idx="1">
                  <c:v>11</c:v>
                </c:pt>
                <c:pt idx="2">
                  <c:v>6</c:v>
                </c:pt>
                <c:pt idx="3">
                  <c:v>8</c:v>
                </c:pt>
                <c:pt idx="4">
                  <c:v>17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091776"/>
        <c:axId val="142426496"/>
      </c:barChart>
      <c:catAx>
        <c:axId val="144091776"/>
        <c:scaling>
          <c:orientation val="minMax"/>
        </c:scaling>
        <c:delete val="0"/>
        <c:axPos val="b"/>
        <c:majorTickMark val="out"/>
        <c:minorTickMark val="none"/>
        <c:tickLblPos val="nextTo"/>
        <c:crossAx val="142426496"/>
        <c:crosses val="autoZero"/>
        <c:auto val="1"/>
        <c:lblAlgn val="ctr"/>
        <c:lblOffset val="100"/>
        <c:noMultiLvlLbl val="0"/>
      </c:catAx>
      <c:valAx>
        <c:axId val="142426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091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Задание 1. «Родной посёлок"</c:v>
                </c:pt>
                <c:pt idx="1">
                  <c:v>Задание 2. «Символы родного посёлка»</c:v>
                </c:pt>
                <c:pt idx="2">
                  <c:v>Задание 3. «Домашний адрес»</c:v>
                </c:pt>
                <c:pt idx="3">
                  <c:v>Задание 4. «Достопримечательности»</c:v>
                </c:pt>
                <c:pt idx="4">
                  <c:v>Задание 5. «Профессии родителей, жителей посёлка»</c:v>
                </c:pt>
                <c:pt idx="5">
                  <c:v>Задание 6. «Моя семья»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</c:v>
                </c:pt>
                <c:pt idx="1">
                  <c:v>69</c:v>
                </c:pt>
                <c:pt idx="2">
                  <c:v>77</c:v>
                </c:pt>
                <c:pt idx="3">
                  <c:v>100</c:v>
                </c:pt>
                <c:pt idx="4">
                  <c:v>73</c:v>
                </c:pt>
                <c:pt idx="5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Задание 1. «Родной посёлок"</c:v>
                </c:pt>
                <c:pt idx="1">
                  <c:v>Задание 2. «Символы родного посёлка»</c:v>
                </c:pt>
                <c:pt idx="2">
                  <c:v>Задание 3. «Домашний адрес»</c:v>
                </c:pt>
                <c:pt idx="3">
                  <c:v>Задание 4. «Достопримечательности»</c:v>
                </c:pt>
                <c:pt idx="4">
                  <c:v>Задание 5. «Профессии родителей, жителей посёлка»</c:v>
                </c:pt>
                <c:pt idx="5">
                  <c:v>Задание 6. «Моя семья»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</c:v>
                </c:pt>
                <c:pt idx="1">
                  <c:v>26</c:v>
                </c:pt>
                <c:pt idx="2">
                  <c:v>21</c:v>
                </c:pt>
                <c:pt idx="3">
                  <c:v>0</c:v>
                </c:pt>
                <c:pt idx="4">
                  <c:v>18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Задание 1. «Родной посёлок"</c:v>
                </c:pt>
                <c:pt idx="1">
                  <c:v>Задание 2. «Символы родного посёлка»</c:v>
                </c:pt>
                <c:pt idx="2">
                  <c:v>Задание 3. «Домашний адрес»</c:v>
                </c:pt>
                <c:pt idx="3">
                  <c:v>Задание 4. «Достопримечательности»</c:v>
                </c:pt>
                <c:pt idx="4">
                  <c:v>Задание 5. «Профессии родителей, жителей посёлка»</c:v>
                </c:pt>
                <c:pt idx="5">
                  <c:v>Задание 6. «Моя семья»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2</c:v>
                </c:pt>
                <c:pt idx="3">
                  <c:v>0</c:v>
                </c:pt>
                <c:pt idx="4">
                  <c:v>9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197120"/>
        <c:axId val="144198656"/>
      </c:barChart>
      <c:catAx>
        <c:axId val="144197120"/>
        <c:scaling>
          <c:orientation val="minMax"/>
        </c:scaling>
        <c:delete val="0"/>
        <c:axPos val="b"/>
        <c:majorTickMark val="out"/>
        <c:minorTickMark val="none"/>
        <c:tickLblPos val="nextTo"/>
        <c:crossAx val="144198656"/>
        <c:crosses val="autoZero"/>
        <c:auto val="1"/>
        <c:lblAlgn val="ctr"/>
        <c:lblOffset val="100"/>
        <c:noMultiLvlLbl val="0"/>
      </c:catAx>
      <c:valAx>
        <c:axId val="144198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197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4B31-CBF9-4CCE-90A2-FFC0401809B4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60D1-CE24-4E91-98CC-0723F86078C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4B31-CBF9-4CCE-90A2-FFC0401809B4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60D1-CE24-4E91-98CC-0723F8607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4B31-CBF9-4CCE-90A2-FFC0401809B4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60D1-CE24-4E91-98CC-0723F8607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4B31-CBF9-4CCE-90A2-FFC0401809B4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60D1-CE24-4E91-98CC-0723F86078C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4B31-CBF9-4CCE-90A2-FFC0401809B4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60D1-CE24-4E91-98CC-0723F8607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4B31-CBF9-4CCE-90A2-FFC0401809B4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60D1-CE24-4E91-98CC-0723F86078C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4B31-CBF9-4CCE-90A2-FFC0401809B4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60D1-CE24-4E91-98CC-0723F86078C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4B31-CBF9-4CCE-90A2-FFC0401809B4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60D1-CE24-4E91-98CC-0723F8607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4B31-CBF9-4CCE-90A2-FFC0401809B4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60D1-CE24-4E91-98CC-0723F8607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4B31-CBF9-4CCE-90A2-FFC0401809B4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60D1-CE24-4E91-98CC-0723F8607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4B31-CBF9-4CCE-90A2-FFC0401809B4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60D1-CE24-4E91-98CC-0723F86078C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284B31-CBF9-4CCE-90A2-FFC0401809B4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9F60D1-CE24-4E91-98CC-0723F86078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64896" cy="36004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МБДОУ «Полазненский детский сад № 7»</a:t>
            </a:r>
            <a:br>
              <a:rPr lang="ru-RU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Краеведение как средство патриотического </a:t>
            </a:r>
            <a:b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воспитания детей </a:t>
            </a:r>
            <a:b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старшего дошкольного возраста»</a:t>
            </a:r>
            <a:b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(из опыта работы)</a:t>
            </a:r>
            <a:b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effectLst/>
              </a:rPr>
              <a:t> 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 </a:t>
            </a:r>
            <a:r>
              <a:rPr lang="ru-RU" sz="2800" dirty="0" smtClean="0">
                <a:effectLst/>
              </a:rPr>
              <a:t>                              </a:t>
            </a:r>
            <a:r>
              <a:rPr lang="ru-RU" sz="16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Воспитатель</a:t>
            </a:r>
            <a:r>
              <a:rPr lang="ru-RU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ru-RU" sz="16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Болилая </a:t>
            </a:r>
            <a:r>
              <a:rPr lang="ru-RU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Татьяна Фёдоровна</a:t>
            </a:r>
            <a:br>
              <a:rPr lang="ru-RU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effectLst/>
              </a:rPr>
              <a:t>                                                                                                   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 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 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 </a:t>
            </a:r>
            <a:r>
              <a:rPr lang="ru-RU" sz="16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2021-2022 гг.</a:t>
            </a:r>
            <a:r>
              <a:rPr lang="ru-RU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effectLst/>
              </a:rPr>
              <a:t> 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 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 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29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8208912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родителями :</a:t>
            </a: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одительское собрание, анкетирование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Консультации для родителей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тематических выставках рисунков 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поделок, фотовыставках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Оформление альбомов и стенгазет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Мастер-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класс «Изготовление макетов «Мой посёлок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Дидактические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игры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епбук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«Моя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Полазна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Мини-музеи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ДОУ,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посвящённые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празднованию Дня России и  Всероссийскому празднику «День семьи, любви и верности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Совместные проекты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«Это ласковое слово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Полазна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» и «Синичкин день» 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150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J:\СТАРШАЯ ГРУППА\фото старшая\по проекту\P108018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148" y="260648"/>
            <a:ext cx="2752789" cy="1687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J:\СТАРШАЯ ГРУППА\фото старшая\по проекту\P108036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460672"/>
            <a:ext cx="2653676" cy="20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Comp\Desktop\работа\для Оли\IMAG225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585069" cy="1687264"/>
          </a:xfrm>
          <a:prstGeom prst="rect">
            <a:avLst/>
          </a:prstGeom>
          <a:noFill/>
        </p:spPr>
      </p:pic>
      <p:pic>
        <p:nvPicPr>
          <p:cNvPr id="9" name="Рисунок 8" descr="C:\Users\User\Desktop\в работе\P1080671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6" r="10930"/>
          <a:stretch/>
        </p:blipFill>
        <p:spPr bwMode="auto">
          <a:xfrm>
            <a:off x="357145" y="2132856"/>
            <a:ext cx="2729792" cy="21793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User\Desktop\раскидать\IMG_20201127_071704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046" r="-935" b="17680"/>
          <a:stretch/>
        </p:blipFill>
        <p:spPr bwMode="auto">
          <a:xfrm>
            <a:off x="3327405" y="4266665"/>
            <a:ext cx="5709091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User\Desktop\5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775"/>
          <a:stretch/>
        </p:blipFill>
        <p:spPr bwMode="auto">
          <a:xfrm>
            <a:off x="3327405" y="260648"/>
            <a:ext cx="2703775" cy="17535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2" descr="https://sun9-49.userapi.com/s/v1/if2/MtoO3Q5svFQkds2HX3z71plZftGPXpjvf633Zc5tJZaTWc3E-yHY1Dv-CabR0omIrZU95shF42PGLKC_CaX8rVPP.jpg?size=1600x1200&amp;quality=95&amp;type=album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94" t="36798" r="10307" b="30643"/>
          <a:stretch/>
        </p:blipFill>
        <p:spPr bwMode="auto">
          <a:xfrm>
            <a:off x="3327404" y="2322410"/>
            <a:ext cx="563223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742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раскидать\IMG_20201125_14442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42560" y="668053"/>
            <a:ext cx="3498215" cy="26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Desktop\раскидать\IMG_20201125_144554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5" r="4082"/>
          <a:stretch/>
        </p:blipFill>
        <p:spPr bwMode="auto">
          <a:xfrm rot="5400000">
            <a:off x="2966908" y="884729"/>
            <a:ext cx="3498216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User\AppData\Local\Microsoft\Windows\INetCache\Content.Word\IMG_20210708_13214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949632"/>
            <a:ext cx="3392161" cy="2262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19.userapi.com/impg/OM3UBQeiCXmbWVXpjNoyFauiNjY6l6DasdKw0w/tvTCVaMyxd8.jpg?size=1620x2160&amp;quality=96&amp;sign=fe77ec901d264e56489761eaab4ed599&amp;type=album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60146"/>
            <a:ext cx="2232248" cy="3498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AppData\Local\Microsoft\Windows\INetCache\Content.Word\IMG_20210611_071847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98" r="7540" b="23713"/>
          <a:stretch/>
        </p:blipFill>
        <p:spPr bwMode="auto">
          <a:xfrm>
            <a:off x="4716016" y="3949632"/>
            <a:ext cx="3168352" cy="22621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3562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Обогащение РППС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группы:</a:t>
            </a:r>
          </a:p>
          <a:p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ини-музеи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«Музей ложки», «Изделия народных умельцев».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 Разработаны тематические альбомы «Посёлок, в котором я живу», «Природа родного края», «Народные промыслы», «Профессии наших родителей»,  «Знаменитые люди родного края».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Презентации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«7 чудес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Полазны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», «История возникновения нашего посёлка».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Интерактивные игры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Лэпбук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«Моя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Полазна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 Ц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ентр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художественной литературы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Сюжетно-ролевые игры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аглядно-дидактический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материал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 празднику «День Победы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208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User\Desktop\РППС\P108040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32656"/>
            <a:ext cx="2677795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sun1-88.userapi.com/s/v1/if2/Ieu_oZku9GCvtwdLXepLaQrsm3GllE21S374MLtb0n0NyRTNCSyc-cNPxVWhr2umBY5iWRWtt4AY_kw9lCiQIyAN.jpg?size=1200x1600&amp;quality=95&amp;type=album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95" b="5927"/>
          <a:stretch/>
        </p:blipFill>
        <p:spPr bwMode="auto">
          <a:xfrm rot="16200000">
            <a:off x="621754" y="-325610"/>
            <a:ext cx="2067844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J:\СТАРШАЯ ГРУППА\фото старшая\фото лепбука\P1080457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28537" r="183" b="4147"/>
          <a:stretch/>
        </p:blipFill>
        <p:spPr bwMode="auto">
          <a:xfrm>
            <a:off x="823110" y="4725144"/>
            <a:ext cx="4708989" cy="20190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2340268"/>
            <a:ext cx="3070102" cy="230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I:\2 ПОРТФОЛИО\2.6 предм-развив.среда\2.6   РППС  ГОТОВО\Обзор РППС---СПР и ДОБАВИТЬ\P108045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3262130" cy="244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993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Обобщение и распространение собственного педагогического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опыта:</a:t>
            </a:r>
          </a:p>
          <a:p>
            <a:pPr>
              <a:spcBef>
                <a:spcPts val="600"/>
              </a:spcBef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26" name="Picture 2" descr="F:\КОНКУРСЫ 2021-2022\БЫЛИ\2021 10 Регион 59 Краснокамск\дипломы\Болилая Т ф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617" y="893846"/>
            <a:ext cx="2074539" cy="276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КОНКУРСЫ 2021-2022\БЫЛИ\2021 11 Лучшая педагогическая разработка\дипломы\Болилая Т Ф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4"/>
          <a:stretch/>
        </p:blipFill>
        <p:spPr bwMode="auto">
          <a:xfrm>
            <a:off x="2051720" y="3717032"/>
            <a:ext cx="2154961" cy="305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КОНКУРСЫ 2020-2021\БЫЛИ\2021 05 Конкурс Секреты профессионализма\дипломы\Болилая Т Ф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734786"/>
            <a:ext cx="2183483" cy="305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КОНКУРСЫ 2020-2021\БЫЛИ\2021 02 муниц конк Играя, развиваемся!\дипломы\img87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8" r="5498" b="46374"/>
          <a:stretch/>
        </p:blipFill>
        <p:spPr bwMode="auto">
          <a:xfrm>
            <a:off x="3275856" y="1075019"/>
            <a:ext cx="3174521" cy="255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КОНКУРСЫ 2020-2021\БЫЛИ\2021 04 Дид игры и пособия\дипломы\Болилая Т Ф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747055"/>
            <a:ext cx="2043019" cy="285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735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09639356"/>
              </p:ext>
            </p:extLst>
          </p:nvPr>
        </p:nvGraphicFramePr>
        <p:xfrm>
          <a:off x="539552" y="476672"/>
          <a:ext cx="518457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31655839"/>
              </p:ext>
            </p:extLst>
          </p:nvPr>
        </p:nvGraphicFramePr>
        <p:xfrm>
          <a:off x="179512" y="3284984"/>
          <a:ext cx="5544616" cy="3361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5276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-1187648"/>
            <a:ext cx="8424936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работы: </a:t>
            </a:r>
          </a:p>
          <a:p>
            <a:pPr>
              <a:spcBef>
                <a:spcPts val="1200"/>
              </a:spcBef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1.В результате проделанной работы у воспитанников достаточно сформировались представления о своей семье, детском саде и родном городе, о наших земляках-героях, об истории, культуре, традициях родного края, а также о флоре и фауне Пермского края.</a:t>
            </a:r>
          </a:p>
          <a:p>
            <a:pPr>
              <a:spcBef>
                <a:spcPts val="1200"/>
              </a:spcBef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2.В результате проведённых мероприятий (выставки, экскурсии, изготовление альбомов, макетов и др.) улучшились детско- родительские отношения.</a:t>
            </a:r>
          </a:p>
          <a:p>
            <a:pPr>
              <a:spcBef>
                <a:spcPts val="1200"/>
              </a:spcBef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3.Повысилась педагогическая компетентность родителей по вопросам воспитания детей за счёт вовлечения в совместную деятельность.</a:t>
            </a:r>
          </a:p>
          <a:p>
            <a:pPr>
              <a:spcBef>
                <a:spcPts val="1200"/>
              </a:spcBef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4.Повысилась моя  педагогическая  компетентность по вопросам воспитания детей старшего дошкольного возраста через краеведение за счёт изучения научно-методической литературы и обобщения педагогического опыта на различных уровнях.</a:t>
            </a:r>
          </a:p>
          <a:p>
            <a:pPr>
              <a:spcBef>
                <a:spcPts val="1200"/>
              </a:spcBef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5.Пополнилась развивающая среда: в группе появился центр «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Полазна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- мой посёлок», куда мы поместили герб, карту посёлка, буклеты, книги о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Полазне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картотеку дидактических игр, фотоальбомы «Посёлок, в котором я живу», «Природа родного края», альбом о профессиях родителей; макет «Мой посёлок».</a:t>
            </a:r>
          </a:p>
        </p:txBody>
      </p:sp>
    </p:spTree>
    <p:extLst>
      <p:ext uri="{BB962C8B-B14F-4D97-AF65-F5344CB8AC3E}">
        <p14:creationId xmlns:p14="http://schemas.microsoft.com/office/powerpoint/2010/main" val="3090080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-1603147"/>
            <a:ext cx="7848872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литературы: 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1.Агапова Д.Ю. Патриотическое воспитание дошкольников в условиях дошкольных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организаций / Д.Ю. Агапова // Известия института педагогики и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психологии образования. - 2018. - № 4. - С. 130-134. -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2.Блинова Г.М. Нравственно-патриотическое воспитание дошкольников в процессе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реализации Федерального Государственного Образовательного Стандарта / Г.М.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Блинова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Е.Ф. Горохова, А.М.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Блинова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//Детство как антропологический, культурологический, психолого-педагогический феномен: материалы IV международной научной конференции в рамках проекта "А.З.Б.У.К.А. детства". (Самара, 15 июня 2018 г.) – Самара, 2018. - С. 220-224. -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3.Гришина, И. И. «Краеведение в детском саду» / И. И. Гришина, О. И. Давыденко, Е. В.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Комратова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Н. Г. Патриотическое воспитание детей 4–6 лет /Н. Г.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Комратова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Л. Ф. Грибова. Москва: Сфера, 2007 г. -150с. 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4.Фоменко И.А. Нравственно-патриотическое воспитание дошкольников в процессе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знакомства с родным городом / И.А. Фоменко, М.В.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Ракитянская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- Научный альманах. -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2018. - № 9-1 (47). - С. 146-150. </a:t>
            </a:r>
          </a:p>
        </p:txBody>
      </p:sp>
    </p:spTree>
    <p:extLst>
      <p:ext uri="{BB962C8B-B14F-4D97-AF65-F5344CB8AC3E}">
        <p14:creationId xmlns:p14="http://schemas.microsoft.com/office/powerpoint/2010/main" val="205455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0638" y="332656"/>
            <a:ext cx="6205818" cy="165618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Если не мы, то, кто же </a:t>
            </a:r>
            <a:b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Детям </a:t>
            </a:r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нашим поможет </a:t>
            </a:r>
            <a:b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Россию </a:t>
            </a:r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любить и знать</a:t>
            </a:r>
            <a:r>
              <a:rPr lang="ru-RU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                                                                                 Как </a:t>
            </a:r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важно- не опоздать!.. </a:t>
            </a:r>
            <a:b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minutamami.ru/wp-content/uploads/2022/05/s-dnem-zashhity-detej-kartinki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48"/>
          <a:stretch/>
        </p:blipFill>
        <p:spPr bwMode="auto">
          <a:xfrm>
            <a:off x="1475656" y="1988840"/>
            <a:ext cx="6264914" cy="44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05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1" cy="1368152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воспитание </a:t>
            </a:r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нравственного гражданина, патриота малой родины, любящего и знающего свой край.</a:t>
            </a:r>
            <a:b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Формировать представления у воспитанников об истории родного города, традициях, достопримечательностях.</a:t>
            </a:r>
            <a:b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Развивать эмоционально- ценностное отношение к семье, дому, улице, посёлку, району, краю, стране.</a:t>
            </a:r>
            <a:b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Воспитывать чувство гордости за своих земляков, ответственности за всё, что происходит в посёлке, сопричастности к этому.</a:t>
            </a:r>
            <a:b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Формировать бережное отношение к родной природе и всему живому.</a:t>
            </a:r>
            <a:b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Обогатить развивающую предметно-пространственную среду группы дидактическими пособиями, сюжетно ролевыми играми, художественной литературой.</a:t>
            </a:r>
            <a:b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Повысить педагогическую компетентность родителей по вопросам нравственного воспитания детей.</a:t>
            </a:r>
            <a:b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466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334200" cy="5040560"/>
          </a:xfrm>
        </p:spPr>
        <p:txBody>
          <a:bodyPr/>
          <a:lstStyle/>
          <a:p>
            <a:pPr marL="0" lvl="0" indent="0" algn="l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Этапы работы над проектом:</a:t>
            </a:r>
            <a:b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этап – </a:t>
            </a:r>
            <a:r>
              <a:rPr lang="ru-RU" sz="1600" dirty="0" err="1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диагностико</a:t>
            </a:r>
            <a:r>
              <a:rPr lang="ru-RU" sz="16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-аналитический </a:t>
            </a:r>
            <a:br>
              <a:rPr lang="ru-RU" sz="16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16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этап – реализация проекта </a:t>
            </a:r>
            <a:br>
              <a:rPr lang="ru-RU" sz="16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sz="16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этап – итоговый</a:t>
            </a:r>
            <a:r>
              <a:rPr lang="ru-RU" sz="1800" b="0" dirty="0">
                <a:solidFill>
                  <a:prstClr val="black"/>
                </a:solidFill>
                <a:effectLst/>
              </a:rPr>
              <a:t/>
            </a:r>
            <a:br>
              <a:rPr lang="ru-RU" sz="1800" b="0" dirty="0">
                <a:solidFill>
                  <a:prstClr val="black"/>
                </a:solidFill>
                <a:effectLst/>
              </a:rPr>
            </a:br>
            <a:r>
              <a:rPr lang="ru-RU" sz="1800" b="0" dirty="0" smtClean="0">
                <a:solidFill>
                  <a:prstClr val="black"/>
                </a:solidFill>
                <a:effectLst/>
              </a:rPr>
              <a:t/>
            </a:r>
            <a:br>
              <a:rPr lang="ru-RU" sz="1800" b="0" dirty="0" smtClean="0">
                <a:solidFill>
                  <a:prstClr val="black"/>
                </a:solidFill>
                <a:effectLst/>
              </a:rPr>
            </a:br>
            <a:r>
              <a:rPr lang="ru-RU" sz="24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Формы 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методы работы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>-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Тематические занятия, беседы </a:t>
            </a:r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познавательный рассказ</a:t>
            </a:r>
            <a:b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Чтение произведений детской литературы</a:t>
            </a:r>
            <a:b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Краеведческие игры</a:t>
            </a:r>
            <a:b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Праздники и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развлечения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Экскурсии</a:t>
            </a:r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прогулки, путешествия, походы</a:t>
            </a:r>
            <a:b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Виртуальные экскурсии</a:t>
            </a:r>
            <a:b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Постановка проблемы или создание проблемной ситуации</a:t>
            </a:r>
            <a:b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Метод проектов</a:t>
            </a:r>
            <a:b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Создание </a:t>
            </a:r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предметно-развивающей среды</a:t>
            </a:r>
            <a:b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16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8208912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детьми:</a:t>
            </a:r>
          </a:p>
          <a:p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Беседы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Викторины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южетно-ролевые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игры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бразовательная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онкурс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чтецов «Моя Родина -Россия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тение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художественной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литературы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ематические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выставки рисунков и поделок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руглый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стол «Семь чудес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Полазны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росмотр мультфильмов,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видеофильма «Мы живём в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Полазне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», тематических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альбомов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кскурсии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 улицам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посёлка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Экскурсии в библиотеку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нтерактивные игры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детских творческих конкурсах на муниципальном, краевом и всероссийском уровнях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96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9-79.userapi.com/s/v1/if2/lhbWK0ceQjKB-WVT_q8Pj4eNiIvah1W-7WNu27WQtpw32gSX4Il57Ps3kxYFZEu_L28EQY_DHTSyW3R4VQqrpiBh.jpg?size=1600x1200&amp;quality=95&amp;type=albu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un9-85.userapi.com/s/v1/if2/bgdERXFNj0PV8Ih0jzaFEPSPG8V_Nil42CoBjoSAE1hmxF0fd8KG7F6ubQMB8UEIIO9CU910BFMQTqngMbPRqht5.jpg?size=1600x1200&amp;quality=95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692696"/>
            <a:ext cx="278431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un9-32.userapi.com/s/v1/if2/Pb0h9rPtQUZvn5DJN0-7vbeMz5xfE2lK-NN0g2B2_9lPOxXgPha6iPOzsjpFYLuaD3b5X9SAEuFeiZEA_KDHIttR.jpg?size=1600x1200&amp;quality=95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692696"/>
            <a:ext cx="278431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sun9-79.userapi.com/s/v1/if2/2M43myNJSRxoQHQehKuqYiWjLKzHRyXo1wPl6gJ9ZbIMsNYsNuyWmYDFgvXMKJPzayZwjBSkRNZuiac5p973krOx.jpg?size=1600x1200&amp;quality=95&amp;type=albu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307" y="3140968"/>
            <a:ext cx="2760887" cy="207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un9-36.userapi.com/s/v1/if2/JfjA1v5U7vCjRfvd_g5OMXLtcpJPGq17tp8FZIIbDDiK7ruYshrtmAu-UpOyUGRI-nQmKUvOUabxsuDxzGMonL85.jpg?size=1600x1200&amp;quality=95&amp;type=albu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851" y="3118542"/>
            <a:ext cx="2760887" cy="207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sun9-28.userapi.com/s/v1/if2/QDT58iXZboL9zuxaAP_RNtekfGdZnkhS9zUGs384zdBjnF-1m8EeZqkjVCsmQDsWm5ulVKiu1RTyo8vm8SgrtaR2.jpg?size=1600x1200&amp;quality=95&amp;type=album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7792" y="3111139"/>
            <a:ext cx="2800659" cy="210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072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53.userapi.com/s/v1/if2/xzELpejbFo_YCkv4MphWNnfuLdQ4NBzk5dsOEZsIEORrybWjDWDncgCLTmZ0ld3zz7t3DyrjKrRCLQiGUhc7ffNH.jpg?size=1600x1200&amp;quality=95&amp;type=albu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3606" y="332656"/>
            <a:ext cx="316835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79.userapi.com/s/v1/if2/YDdbwlseW3wgIkJLQ4XC_nrReBnOx8GbH7i-wprJTOsSBE59fe8wLL2Rfl8AgPS90gsaHQ47IHAoE-0a9-4SmhqG.jpg?size=1600x1200&amp;quality=95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8705" y="332654"/>
            <a:ext cx="3168351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86.userapi.com/s/v1/if2/tekNWmqwmjJ0ZzfD1TH2y1GuPcaTvP8Az1Z48aYwsU9BlwdQ_OV3Vbve9TP-LqbZZuLlaOUYrIGE6QLjFkjlLjTM.jpg?size=1200x1600&amp;quality=95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88493" y="2848011"/>
            <a:ext cx="2189792" cy="291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28.userapi.com/s/v1/if2/q8-P8qUoTwK2nUnJSzn1VHVt9FEvoGCCgPsG4W31rncHVpr59yfc4q22mQPE7FS1tmugB83QkDIdQ9Spo2LYrnZN.jpg?size=1600x1200&amp;quality=95&amp;type=album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5" t="1022" r="2426"/>
          <a:stretch/>
        </p:blipFill>
        <p:spPr bwMode="auto">
          <a:xfrm>
            <a:off x="3491880" y="3212976"/>
            <a:ext cx="2656936" cy="216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56.userapi.com/s/v1/if2/_HEGOZSnDmB7XhaeQkEhRt3JBz5nsRnGjwxJaucH50avi5ThGZ7PfHtr1OwPzoPSqnMJENIUc4-AGwLYg64et72n.jpg?size=1600x1200&amp;quality=95&amp;type=album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62" r="12396" b="5042"/>
          <a:stretch/>
        </p:blipFill>
        <p:spPr bwMode="auto">
          <a:xfrm>
            <a:off x="6372200" y="3180145"/>
            <a:ext cx="2327161" cy="219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55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:\СТАРШАЯ ГРУППА\фото старшая\экскурсии\2018 03 22 по Полазне\P1080492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634"/>
          <a:stretch/>
        </p:blipFill>
        <p:spPr bwMode="auto">
          <a:xfrm>
            <a:off x="323528" y="332655"/>
            <a:ext cx="2736304" cy="19549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J:\СТАРШАЯ ГРУППА\фото старшая\экскурсии\2018 03 22 по Полазне\P108049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2520280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4 фото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9365" y="338787"/>
            <a:ext cx="2613993" cy="194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6.userapi.com/impg/sYuuQqEOgVo-EM1YWrd-25WoqnzIG5yFJjwICw/1Wb000XWhY8.jpg?size=1196x1600&amp;quality=96&amp;sign=bdc168f216564b2ad32e3c8c99c1eed4&amp;type=album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363" y="2564904"/>
            <a:ext cx="2520280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J:\2018-2019 ПОДГОТОВИТЕЛЬНАЯ\ФОТО\2018 09 12 библиотека\P1080856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25069"/>
            <a:ext cx="2810639" cy="195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sun9-39.userapi.com/impg/vLWOhkC4AFHNywRr5TN5Q1QDkVcCEdMBR-H4bA/9rskPhiOdLc.jpg?size=778x1599&amp;quality=96&amp;sign=4be8880faa0763e6b6fc19d0905e8f3d&amp;type=album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3" t="38935" b="23513"/>
          <a:stretch/>
        </p:blipFill>
        <p:spPr bwMode="auto">
          <a:xfrm>
            <a:off x="3007780" y="3003763"/>
            <a:ext cx="3237161" cy="21466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064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Васина Таисия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764704"/>
            <a:ext cx="2088233" cy="2796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un9-9.userapi.com/c855416/v855416919/245186/f3Y5o18lm5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21" y="260648"/>
            <a:ext cx="2428487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1-96.userapi.com/mJBEDVHTbiHGvjkMxUPZ2AncFgaHizCkZt5AKQ/8rd2lqzAFIw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2130693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F:\КОНКУРСЫ 2021-2022\БЫЛИ\2021 10 Счастливы вместе Краснокамск\дипломы\img29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723917"/>
            <a:ext cx="2159547" cy="297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КОНКУРСЫ 2020-2021\БЫЛИ\2021 06 02 Как прекрасен этот мир\Лиза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723917"/>
            <a:ext cx="2019206" cy="286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46794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364</TotalTime>
  <Words>621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МБДОУ «Полазненский детский сад № 7»    «Краеведение как средство патриотического  воспитания детей  старшего дошкольного возраста» (из опыта работы)                                    Воспитатель:                                                                                       Болилая Татьяна Фёдоровна                                                                                                          2021-2022 гг.        </vt:lpstr>
      <vt:lpstr>Если не мы, то, кто же  Детям нашим поможет  Россию любить и знать.                                                                                  Как важно- не опоздать!..  </vt:lpstr>
      <vt:lpstr>Цель:  воспитание нравственного гражданина, патриота малой родины, любящего и знающего свой край. Задачи: - Формировать представления у воспитанников об истории родного города, традициях, достопримечательностях. - Развивать эмоционально- ценностное отношение к семье, дому, улице, посёлку, району, краю, стране. - Воспитывать чувство гордости за своих земляков, ответственности за всё, что происходит в посёлке, сопричастности к этому. - Формировать бережное отношение к родной природе и всему живому. - Обогатить развивающую предметно-пространственную среду группы дидактическими пособиями, сюжетно ролевыми играми, художественной литературой. - Повысить педагогическую компетентность родителей по вопросам нравственного воспитания детей. </vt:lpstr>
      <vt:lpstr>Этапы работы над проектом: I этап – диагностико-аналитический  II этап – реализация проекта  III этап – итоговый  Формы и методы работы: -Тематические занятия, беседы и познавательный рассказ - Чтение произведений детской литературы - Краеведческие игры - Праздники и развлечения - Экскурсии, прогулки, путешествия, походы - Виртуальные экскурсии - Постановка проблемы или создание проблемной ситуации - Метод проектов - Создание предметно-развивающей среды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КОНСУЛЬТАЦИИ ДЛЯ РОДИТЕЛЕЙ</dc:title>
  <dc:creator>11</dc:creator>
  <cp:lastModifiedBy>Пользователь Windows</cp:lastModifiedBy>
  <cp:revision>44</cp:revision>
  <dcterms:created xsi:type="dcterms:W3CDTF">2016-03-09T02:43:45Z</dcterms:created>
  <dcterms:modified xsi:type="dcterms:W3CDTF">2022-06-28T14:43:42Z</dcterms:modified>
</cp:coreProperties>
</file>