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7" r:id="rId3"/>
    <p:sldId id="276" r:id="rId4"/>
    <p:sldId id="265" r:id="rId5"/>
    <p:sldId id="261" r:id="rId6"/>
    <p:sldId id="274" r:id="rId7"/>
    <p:sldId id="273" r:id="rId8"/>
    <p:sldId id="275" r:id="rId9"/>
    <p:sldId id="259" r:id="rId10"/>
    <p:sldId id="277" r:id="rId11"/>
    <p:sldId id="260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Удовлетворённость профессией</a:t>
            </a:r>
          </a:p>
        </c:rich>
      </c:tx>
      <c:layout>
        <c:manualLayout>
          <c:xMode val="edge"/>
          <c:yMode val="edge"/>
          <c:x val="0.29668411867364747"/>
          <c:y val="1.8633540372670808E-2"/>
        </c:manualLayout>
      </c:layout>
      <c:overlay val="0"/>
      <c:spPr>
        <a:noFill/>
        <a:ln w="25401">
          <a:noFill/>
        </a:ln>
      </c:spPr>
    </c:title>
    <c:autoTitleDeleted val="0"/>
    <c:view3D>
      <c:rotX val="15"/>
      <c:hPercent val="21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33614441390570132"/>
          <c:y val="0.10905691338764661"/>
          <c:w val="0.58211597273544313"/>
          <c:h val="0.702308531381100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священнослужители</c:v>
                </c:pt>
                <c:pt idx="1">
                  <c:v>пожарные</c:v>
                </c:pt>
                <c:pt idx="2">
                  <c:v>физиотерапевты</c:v>
                </c:pt>
                <c:pt idx="3">
                  <c:v>писатели</c:v>
                </c:pt>
                <c:pt idx="4">
                  <c:v>живописцы</c:v>
                </c:pt>
                <c:pt idx="5">
                  <c:v>психологи</c:v>
                </c:pt>
                <c:pt idx="6">
                  <c:v>экономисты</c:v>
                </c:pt>
                <c:pt idx="7">
                  <c:v>юристы</c:v>
                </c:pt>
                <c:pt idx="8">
                  <c:v>менеджеры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87</c:v>
                </c:pt>
                <c:pt idx="1">
                  <c:v>80</c:v>
                </c:pt>
                <c:pt idx="2">
                  <c:v>78</c:v>
                </c:pt>
                <c:pt idx="3">
                  <c:v>74</c:v>
                </c:pt>
                <c:pt idx="4">
                  <c:v>67</c:v>
                </c:pt>
                <c:pt idx="5">
                  <c:v>67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49-4834-BFCB-AF85B9474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60681048"/>
        <c:axId val="260681832"/>
        <c:axId val="0"/>
      </c:bar3DChart>
      <c:catAx>
        <c:axId val="260681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60681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6818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6068104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duneo.ru/wp-content/uploads/2020/10/Screenshot_6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76056" y="566124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ru-RU" sz="3200" b="1" dirty="0">
                <a:solidFill>
                  <a:srgbClr val="002060"/>
                </a:solidFill>
                <a:latin typeface="KZ Parsek" panose="02000505000000020003" pitchFamily="2" charset="0"/>
              </a:rPr>
              <a:t> 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403648" y="260648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ru-RU" sz="4400" b="1" dirty="0">
                <a:solidFill>
                  <a:srgbClr val="002060"/>
                </a:solidFill>
                <a:latin typeface="KZ Parsek" panose="02000505000000020003" pitchFamily="2" charset="0"/>
              </a:rPr>
              <a:t> 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30090"/>
            <a:ext cx="79208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600" dirty="0" smtClean="0"/>
          </a:p>
          <a:p>
            <a:pPr algn="ctr"/>
            <a:r>
              <a:rPr lang="ru-RU" altLang="ru-RU" sz="3600" dirty="0" err="1" smtClean="0"/>
              <a:t>Метапредметное</a:t>
            </a:r>
            <a:r>
              <a:rPr lang="ru-RU" altLang="ru-RU" sz="3600" dirty="0" smtClean="0"/>
              <a:t> испытание «Суждение </a:t>
            </a:r>
          </a:p>
          <a:p>
            <a:pPr algn="ctr"/>
            <a:r>
              <a:rPr lang="ru-RU" altLang="ru-RU" sz="3600" dirty="0" smtClean="0"/>
              <a:t>по </a:t>
            </a:r>
            <a:r>
              <a:rPr lang="ru-RU" altLang="ru-RU" sz="3600" dirty="0" err="1"/>
              <a:t>несплошному</a:t>
            </a:r>
            <a:r>
              <a:rPr lang="ru-RU" altLang="ru-RU" sz="3600" dirty="0"/>
              <a:t> </a:t>
            </a:r>
            <a:r>
              <a:rPr lang="ru-RU" altLang="ru-RU" sz="3600" dirty="0" smtClean="0"/>
              <a:t>тексту»  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2000" dirty="0"/>
          </a:p>
          <a:p>
            <a:pPr algn="r"/>
            <a:r>
              <a:rPr lang="ru-RU" altLang="ru-RU" dirty="0"/>
              <a:t>Минина Ирина Васильевна, </a:t>
            </a:r>
          </a:p>
          <a:p>
            <a:pPr algn="r"/>
            <a:r>
              <a:rPr lang="ru-RU" altLang="ru-RU" dirty="0"/>
              <a:t>учитель русского языка и </a:t>
            </a:r>
            <a:r>
              <a:rPr lang="ru-RU" altLang="ru-RU" dirty="0" smtClean="0"/>
              <a:t>литературы</a:t>
            </a:r>
          </a:p>
          <a:p>
            <a:pPr algn="r"/>
            <a:r>
              <a:rPr lang="ru-RU" altLang="ru-RU" dirty="0" smtClean="0"/>
              <a:t> </a:t>
            </a:r>
            <a:r>
              <a:rPr lang="ru-RU" altLang="ru-RU" dirty="0"/>
              <a:t>МБОУ «ДСОШ №2»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342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3059832" cy="2294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43">
            <a:off x="-574056" y="4910009"/>
            <a:ext cx="3194310" cy="219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0" y="4869160"/>
            <a:ext cx="2987824" cy="246098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9512" y="2492374"/>
            <a:ext cx="8568952" cy="43656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252028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Техническое задание: </a:t>
            </a:r>
            <a:br>
              <a:rPr lang="ru-RU" sz="2800" dirty="0" smtClean="0">
                <a:effectLst/>
              </a:rPr>
            </a:br>
            <a:r>
              <a:rPr lang="ru-RU" sz="1400" b="0" dirty="0" smtClean="0">
                <a:effectLst/>
              </a:rPr>
              <a:t>«</a:t>
            </a:r>
            <a:r>
              <a:rPr lang="ru-RU" sz="1400" b="0" dirty="0">
                <a:effectLst/>
              </a:rPr>
              <a:t>Подарки делятся на 2 категории: те, которые выбрасываешь сразу, и те, </a:t>
            </a:r>
            <a:r>
              <a:rPr lang="ru-RU" sz="1400" b="0" dirty="0" smtClean="0">
                <a:effectLst/>
              </a:rPr>
              <a:t>которые выбрасываешь </a:t>
            </a:r>
            <a:r>
              <a:rPr lang="ru-RU" sz="1400" b="0" dirty="0">
                <a:effectLst/>
              </a:rPr>
              <a:t>потом». Есть еще третий вариант, когда не пригодившийся подарок кому-то передаривается</a:t>
            </a:r>
            <a:r>
              <a:rPr lang="ru-RU" sz="1400" b="0" dirty="0" smtClean="0">
                <a:effectLst/>
              </a:rPr>
              <a:t>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ru-RU" sz="1400" dirty="0">
                <a:effectLst/>
              </a:rPr>
              <a:t>Чтобы Ваши подарки </a:t>
            </a:r>
            <a:r>
              <a:rPr lang="ru-RU" sz="1400" dirty="0" smtClean="0">
                <a:effectLst/>
              </a:rPr>
              <a:t>нравились, </a:t>
            </a:r>
            <a:r>
              <a:rPr lang="ru-RU" sz="1400" dirty="0">
                <a:effectLst/>
              </a:rPr>
              <a:t>изучите </a:t>
            </a:r>
            <a:r>
              <a:rPr lang="ru-RU" sz="1400" dirty="0" err="1" smtClean="0">
                <a:effectLst/>
              </a:rPr>
              <a:t>инфографики</a:t>
            </a:r>
            <a:r>
              <a:rPr lang="ru-RU" sz="1400" dirty="0" smtClean="0">
                <a:effectLst/>
              </a:rPr>
              <a:t>, </a:t>
            </a:r>
            <a:r>
              <a:rPr lang="ru-RU" sz="1400" dirty="0">
                <a:effectLst/>
              </a:rPr>
              <a:t>ответьте на следующие вопросы</a:t>
            </a:r>
            <a:r>
              <a:rPr lang="ru-RU" sz="1400" dirty="0" smtClean="0">
                <a:effectLst/>
              </a:rPr>
              <a:t>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b="0" dirty="0">
                <a:effectLst/>
              </a:rPr>
              <a:t>Какой подарок наиболее желанный?</a:t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Какие подарки наиболее часто получают?</a:t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Какие подарки желают получить, но дарят крайне редко?</a:t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Какие подарки и желают получать и наиболее часто дарят?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68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332656"/>
            <a:ext cx="3312368" cy="3456384"/>
          </a:xfrm>
        </p:spPr>
        <p:txBody>
          <a:bodyPr>
            <a:noAutofit/>
          </a:bodyPr>
          <a:lstStyle/>
          <a:p>
            <a:pPr lvl="0"/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Задание. Рассмотрите таблицу </a:t>
            </a:r>
            <a:r>
              <a:rPr lang="kk-KZ" alt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«</a:t>
            </a: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Классификация природных ресурсов</a:t>
            </a:r>
            <a:r>
              <a:rPr lang="kk-KZ" alt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». </a:t>
            </a: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Заполните таблицу, выделив главную, второстепенную и скрытую информацию </a:t>
            </a:r>
            <a:r>
              <a:rPr lang="ru-RU" altLang="ru-RU" sz="20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несплошного</a:t>
            </a: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текста.</a:t>
            </a: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ÐÐ°ÑÑÐ¸Ð½ÐºÐ¸ Ð¿Ð¾ Ð·Ð°Ð¿ÑÐ¾ÑÑ Ð½Ð°ÑÑÐ½Ð°Ñ ÑÑÐ°ÑÑÑ Ð¾ Ð¿ÑÐ¸ÑÐ¾Ð´Ð½ÑÑ ÑÐµÑÑÑÑÐ°Ñ ÐÐ°Ð·Ð°ÑÑÑÐ°Ð½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20849"/>
              </p:ext>
            </p:extLst>
          </p:nvPr>
        </p:nvGraphicFramePr>
        <p:xfrm>
          <a:off x="467545" y="4171904"/>
          <a:ext cx="8136904" cy="171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Главная информация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Второстепенная информация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Скрытая информация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убъект и предикат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85000" lnSpcReduction="20000"/>
          </a:bodyPr>
          <a:lstStyle/>
          <a:p>
            <a:r>
              <a:rPr lang="ru-RU" sz="2100" b="1" dirty="0"/>
              <a:t>Виды </a:t>
            </a:r>
            <a:r>
              <a:rPr lang="ru-RU" sz="2100" b="1" dirty="0" smtClean="0"/>
              <a:t>суждений: </a:t>
            </a:r>
            <a:r>
              <a:rPr lang="ru-RU" sz="2100" i="1" dirty="0" smtClean="0"/>
              <a:t>простые</a:t>
            </a:r>
            <a:r>
              <a:rPr lang="ru-RU" sz="2100" dirty="0"/>
              <a:t> </a:t>
            </a:r>
            <a:r>
              <a:rPr lang="ru-RU" sz="2100" dirty="0" smtClean="0"/>
              <a:t>(«</a:t>
            </a:r>
            <a:r>
              <a:rPr lang="ru-RU" sz="2100" dirty="0"/>
              <a:t>Математика – абстрактная наука</a:t>
            </a:r>
            <a:r>
              <a:rPr lang="ru-RU" sz="2100" dirty="0" smtClean="0"/>
              <a:t>»)</a:t>
            </a:r>
          </a:p>
          <a:p>
            <a:pPr marL="109728" indent="0" algn="just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</a:t>
            </a:r>
            <a:r>
              <a:rPr lang="ru-RU" sz="2100" i="1" dirty="0" smtClean="0"/>
              <a:t>сложные (</a:t>
            </a:r>
            <a:r>
              <a:rPr lang="ru-RU" sz="2100" dirty="0" smtClean="0"/>
              <a:t>«</a:t>
            </a:r>
            <a:r>
              <a:rPr lang="ru-RU" sz="2100" dirty="0"/>
              <a:t>Если вы будете хорошо учиться, то обязательно получите диплом</a:t>
            </a:r>
            <a:r>
              <a:rPr lang="ru-RU" sz="2100" dirty="0" smtClean="0"/>
              <a:t>»)</a:t>
            </a:r>
          </a:p>
          <a:p>
            <a:pPr algn="just"/>
            <a:r>
              <a:rPr lang="ru-RU" i="1" dirty="0" smtClean="0"/>
              <a:t>Субъект </a:t>
            </a:r>
            <a:r>
              <a:rPr lang="ru-RU" i="1" dirty="0"/>
              <a:t>суждения</a:t>
            </a:r>
            <a:r>
              <a:rPr lang="ru-RU" dirty="0"/>
              <a:t> – это термин, возможно, выражающий понятие и представляющий предмет, о котором нечто утверждается или отрицается. Субъект суждения принято обозначать буквой </a:t>
            </a:r>
            <a:r>
              <a:rPr lang="ru-RU" i="1" dirty="0"/>
              <a:t>S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Предикат суждения</a:t>
            </a:r>
            <a:r>
              <a:rPr lang="ru-RU" dirty="0"/>
              <a:t> – часть суждения, выражающая то, что утверждается или отрицается о предметах, которые представляют субъекты. Предикат обозначается буквой </a:t>
            </a:r>
            <a:r>
              <a:rPr lang="ru-RU" i="1" dirty="0"/>
              <a:t>Р</a:t>
            </a:r>
            <a:r>
              <a:rPr lang="ru-RU" dirty="0"/>
              <a:t>.</a:t>
            </a:r>
          </a:p>
          <a:p>
            <a:r>
              <a:rPr lang="ru-RU" i="1" dirty="0"/>
              <a:t>Пример</a:t>
            </a:r>
            <a:r>
              <a:rPr lang="ru-RU" dirty="0"/>
              <a:t>. В суждении «Солнце есть раскаленное небесное тело» субъект – «Солнце», предикат – «раскаленное небесное тело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суждении «Земля вращается вокруг Солнца» два субъекта – «Земля» и «Солнце», предикат – отношение «вращается».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99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0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ПИЦЦЕР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473">
            <a:off x="5174500" y="4482244"/>
            <a:ext cx="3541400" cy="19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559">
            <a:off x="6227247" y="228418"/>
            <a:ext cx="2265680" cy="37585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4948"/>
              </p:ext>
            </p:extLst>
          </p:nvPr>
        </p:nvGraphicFramePr>
        <p:xfrm>
          <a:off x="179511" y="4071219"/>
          <a:ext cx="4320481" cy="188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l_fi" descr="http://www.o-kak.ru/sites/default/files/field/image/articles/strannye_professi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668">
            <a:off x="406816" y="1329794"/>
            <a:ext cx="2960655" cy="245878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admin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9887"/>
            <a:ext cx="3029322" cy="21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384376" cy="13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eduneo.ru/wp-content/uploads/2020/10/Screenshot_6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57856"/>
            <a:ext cx="9036496" cy="68001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8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038"/>
            <a:ext cx="9106737" cy="6669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4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9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3059832" cy="2294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43">
            <a:off x="-574056" y="4910009"/>
            <a:ext cx="3194310" cy="219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0" y="4869160"/>
            <a:ext cx="2987824" cy="246098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b="1" u="sng" dirty="0" smtClean="0">
                <a:solidFill>
                  <a:srgbClr val="FF0000"/>
                </a:solidFill>
              </a:rPr>
              <a:t>Что </a:t>
            </a:r>
            <a:r>
              <a:rPr lang="ru-RU" sz="3800" b="1" u="sng" dirty="0">
                <a:solidFill>
                  <a:srgbClr val="FF0000"/>
                </a:solidFill>
              </a:rPr>
              <a:t>я вижу перед собой? </a:t>
            </a:r>
            <a:r>
              <a:rPr lang="ru-RU" sz="3800" b="1" u="sng" dirty="0" smtClean="0">
                <a:solidFill>
                  <a:srgbClr val="FF0000"/>
                </a:solidFill>
              </a:rPr>
              <a:t>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например, передо мной визитка, диаграмма и </a:t>
            </a:r>
            <a:r>
              <a:rPr lang="ru-RU" sz="3800" b="1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sz="3800" b="1" u="sng" dirty="0" smtClean="0">
                <a:solidFill>
                  <a:srgbClr val="FF0000"/>
                </a:solidFill>
              </a:rPr>
              <a:t>О </a:t>
            </a:r>
            <a:r>
              <a:rPr lang="ru-RU" sz="3800" b="1" u="sng" dirty="0">
                <a:solidFill>
                  <a:srgbClr val="FF0000"/>
                </a:solidFill>
              </a:rPr>
              <a:t>чём в ней ( в нём) сообщается</a:t>
            </a:r>
            <a:r>
              <a:rPr lang="ru-RU" sz="3800" b="1" u="sng" dirty="0" smtClean="0">
                <a:solidFill>
                  <a:srgbClr val="FF0000"/>
                </a:solidFill>
              </a:rPr>
              <a:t>?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в ней ( визитке) даются сведения о фотографе и т.д.)</a:t>
            </a:r>
          </a:p>
          <a:p>
            <a:r>
              <a:rPr lang="ru-RU" sz="3800" b="1" u="sng" dirty="0" smtClean="0">
                <a:solidFill>
                  <a:srgbClr val="FF0000"/>
                </a:solidFill>
              </a:rPr>
              <a:t>Расскажи </a:t>
            </a:r>
            <a:r>
              <a:rPr lang="ru-RU" sz="3800" b="1" u="sng" dirty="0">
                <a:solidFill>
                  <a:srgbClr val="FF0000"/>
                </a:solidFill>
              </a:rPr>
              <a:t>о содержащейся информации</a:t>
            </a:r>
            <a:r>
              <a:rPr lang="ru-RU" sz="3800" b="1" u="sng" dirty="0" smtClean="0">
                <a:solidFill>
                  <a:srgbClr val="FF0000"/>
                </a:solidFill>
              </a:rPr>
              <a:t>.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Например, Пиццерия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«Италия».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Мы узнаем  меню, так же , что у них есть парковка, зал для некурящих, </a:t>
            </a:r>
            <a:r>
              <a:rPr lang="ru-RU" sz="3800" b="1" dirty="0" err="1">
                <a:solidFill>
                  <a:schemeClr val="accent1">
                    <a:lumMod val="50000"/>
                  </a:schemeClr>
                </a:solidFill>
              </a:rPr>
              <a:t>вай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 – фай, что они устраивают праздники, для болельщиков футбола есть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</a:rPr>
              <a:t>спецпредложение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  Кроме того, мы узнаем город, улицу, номер дома,  № тел. пиццерии).</a:t>
            </a:r>
          </a:p>
          <a:p>
            <a:r>
              <a:rPr lang="ru-RU" sz="3800" b="1" u="sng" dirty="0" smtClean="0">
                <a:solidFill>
                  <a:srgbClr val="FF0000"/>
                </a:solidFill>
              </a:rPr>
              <a:t>Для </a:t>
            </a:r>
            <a:r>
              <a:rPr lang="ru-RU" sz="3800" b="1" u="sng" dirty="0">
                <a:solidFill>
                  <a:srgbClr val="FF0000"/>
                </a:solidFill>
              </a:rPr>
              <a:t>чего нужно было представлять информацию в виде  </a:t>
            </a:r>
            <a:r>
              <a:rPr lang="ru-RU" sz="3800" b="1" u="sng" dirty="0" err="1">
                <a:solidFill>
                  <a:srgbClr val="FF0000"/>
                </a:solidFill>
              </a:rPr>
              <a:t>несплошного</a:t>
            </a:r>
            <a:r>
              <a:rPr lang="ru-RU" sz="3800" b="1" u="sng" dirty="0">
                <a:solidFill>
                  <a:srgbClr val="FF0000"/>
                </a:solidFill>
              </a:rPr>
              <a:t> текста?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( в виде визитки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,рекламы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и т.д.) ( Например, из визитки можно точно узнать о человеке, его роде деятельности и как с ним связаться или об организации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Техническое задание: </a:t>
            </a:r>
            <a:r>
              <a:rPr lang="ru-RU" sz="2000" b="0" dirty="0" smtClean="0">
                <a:effectLst/>
              </a:rPr>
              <a:t>определить </a:t>
            </a:r>
            <a:r>
              <a:rPr lang="ru-RU" sz="2000" b="0" dirty="0">
                <a:effectLst/>
              </a:rPr>
              <a:t>проблему и написать сочинение по предложенному плакату.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27825"/>
            <a:ext cx="8568952" cy="5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538</TotalTime>
  <Words>220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KZ Parsek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Техническое задание: определить проблему и написать сочинение по предложенному плакату.</vt:lpstr>
      <vt:lpstr>Техническое задание:  «Подарки делятся на 2 категории: те, которые выбрасываешь сразу, и те, которые выбрасываешь потом». Есть еще третий вариант, когда не пригодившийся подарок кому-то передаривается. Чтобы Ваши подарки нравились, изучите инфографики, ответьте на следующие вопросы: Какой подарок наиболее желанный? Какие подарки наиболее часто получают? Какие подарки желают получить, но дарят крайне редко? Какие подарки и желают получать и наиболее часто дарят?</vt:lpstr>
      <vt:lpstr>Задание. Рассмотрите таблицу «Классификация природных ресурсов». Заполните таблицу, выделив главную, второстепенную и скрытую информацию несплошного текста. </vt:lpstr>
      <vt:lpstr>Субъект и предикат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несплошных текстов на уроках русского языка и литературы для формирования функциональной грамотности учащихся</dc:title>
  <dc:creator>say meow</dc:creator>
  <cp:lastModifiedBy>User</cp:lastModifiedBy>
  <cp:revision>41</cp:revision>
  <dcterms:created xsi:type="dcterms:W3CDTF">2020-11-03T10:29:30Z</dcterms:created>
  <dcterms:modified xsi:type="dcterms:W3CDTF">2021-01-15T13:46:40Z</dcterms:modified>
</cp:coreProperties>
</file>