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9" r:id="rId1"/>
  </p:sldMasterIdLst>
  <p:notesMasterIdLst>
    <p:notesMasterId r:id="rId13"/>
  </p:notesMasterIdLst>
  <p:sldIdLst>
    <p:sldId id="256" r:id="rId2"/>
    <p:sldId id="258" r:id="rId3"/>
    <p:sldId id="311" r:id="rId4"/>
    <p:sldId id="314" r:id="rId5"/>
    <p:sldId id="281" r:id="rId6"/>
    <p:sldId id="261" r:id="rId7"/>
    <p:sldId id="301" r:id="rId8"/>
    <p:sldId id="315" r:id="rId9"/>
    <p:sldId id="282" r:id="rId10"/>
    <p:sldId id="303" r:id="rId11"/>
    <p:sldId id="285" r:id="rId12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663300"/>
    <a:srgbClr val="4D4D4D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92E2800-0FEB-4355-860C-565AC4226892}" type="datetimeFigureOut">
              <a:rPr lang="ru-RU"/>
              <a:pPr>
                <a:defRPr/>
              </a:pPr>
              <a:t>03.09.2015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B75F98A-DCF3-44ED-9C90-1E2065C7E48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7D8CE-CE50-48D5-A4EF-46A145F84FD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43BDC-1FDE-4086-A325-C978A0B3E50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1CE3E-8A0C-4AEF-907B-FBFC7355A00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54F8C-E272-4E70-8BE3-8ADA521117D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C5EF1-2ADA-4D5E-ABEC-73C052D1230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404EA-BA06-4B0E-8B15-D93FFA5276B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E3392-8D98-4309-83F7-CE4FD7314A4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705E6-A988-49D2-9E02-B260707C0D2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5DB09-39E5-4FB9-A811-B992B08973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6A95D-C06B-4350-B4C7-A9DC6ACD7C7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B1CA4-F81B-4B7F-894E-A2544878DDC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F3496C2-D234-4D3B-AB4B-8B4B93097EC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FF3300"/>
                </a:solidFill>
              </a:rPr>
              <a:t/>
            </a:r>
            <a:br>
              <a:rPr lang="ru-RU" sz="3200" dirty="0" smtClean="0">
                <a:solidFill>
                  <a:srgbClr val="FF3300"/>
                </a:solidFill>
              </a:rPr>
            </a:br>
            <a:r>
              <a:rPr lang="ru-RU" sz="3200" dirty="0" smtClean="0">
                <a:solidFill>
                  <a:srgbClr val="FF3300"/>
                </a:solidFill>
              </a:rPr>
              <a:t/>
            </a:r>
            <a:br>
              <a:rPr lang="ru-RU" sz="3200" dirty="0" smtClean="0">
                <a:solidFill>
                  <a:srgbClr val="FF3300"/>
                </a:solidFill>
              </a:rPr>
            </a:br>
            <a:endParaRPr lang="ru-RU" sz="2800" dirty="0" smtClean="0">
              <a:solidFill>
                <a:srgbClr val="FF3300"/>
              </a:solidFill>
            </a:endParaRPr>
          </a:p>
        </p:txBody>
      </p:sp>
      <p:sp>
        <p:nvSpPr>
          <p:cNvPr id="5123" name="Rectangle 8"/>
          <p:cNvSpPr>
            <a:spLocks noChangeArrowheads="1"/>
          </p:cNvSpPr>
          <p:nvPr/>
        </p:nvSpPr>
        <p:spPr bwMode="auto">
          <a:xfrm flipH="1">
            <a:off x="1214438" y="214313"/>
            <a:ext cx="7545387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endParaRPr lang="ru-RU" sz="2800" b="1" dirty="0">
              <a:solidFill>
                <a:srgbClr val="800000"/>
              </a:solidFill>
            </a:endParaRPr>
          </a:p>
          <a:p>
            <a:pPr algn="ctr" eaLnBrk="1" hangingPunct="1">
              <a:defRPr/>
            </a:pPr>
            <a:r>
              <a:rPr lang="ru-RU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Организационный раздел образовательной программы основного общего образования</a:t>
            </a:r>
          </a:p>
          <a:p>
            <a:pPr eaLnBrk="1" hangingPunct="1">
              <a:defRPr/>
            </a:pPr>
            <a:endParaRPr lang="ru-RU" sz="2400" b="1" dirty="0">
              <a:solidFill>
                <a:srgbClr val="663300"/>
              </a:solidFill>
            </a:endParaRPr>
          </a:p>
          <a:p>
            <a:pPr eaLnBrk="1" hangingPunct="1">
              <a:defRPr/>
            </a:pPr>
            <a:endParaRPr lang="ru-RU" sz="2800" b="1" dirty="0">
              <a:solidFill>
                <a:srgbClr val="FF3300"/>
              </a:solidFill>
            </a:endParaRPr>
          </a:p>
          <a:p>
            <a:pPr eaLnBrk="1" hangingPunct="1">
              <a:defRPr/>
            </a:pPr>
            <a:endParaRPr lang="ru-RU" sz="2800" b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0"/>
            <a:ext cx="7158037" cy="85725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50000"/>
              </a:lnSpc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Распорядительные документы</a:t>
            </a:r>
            <a:endParaRPr lang="ru-RU" sz="3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1187450" y="1214438"/>
            <a:ext cx="7561263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</a:rPr>
              <a:t>Распорядительные документы по финансовому блоку</a:t>
            </a:r>
          </a:p>
          <a:p>
            <a:r>
              <a:rPr lang="ru-RU" b="1"/>
              <a:t>Положение о системеоплаты труда работников …</a:t>
            </a:r>
          </a:p>
          <a:p>
            <a:r>
              <a:rPr lang="ru-RU" b="1">
                <a:solidFill>
                  <a:srgbClr val="FF0000"/>
                </a:solidFill>
              </a:rPr>
              <a:t>Распорядительные документы по материально-техническому блоку</a:t>
            </a:r>
          </a:p>
          <a:p>
            <a:r>
              <a:rPr lang="ru-RU" b="1"/>
              <a:t>Положение об учебном кабинете, лаборатории …</a:t>
            </a:r>
          </a:p>
          <a:p>
            <a:r>
              <a:rPr lang="ru-RU" b="1">
                <a:solidFill>
                  <a:srgbClr val="FF0000"/>
                </a:solidFill>
              </a:rPr>
              <a:t>Распорядительные документы по образовательному блоку</a:t>
            </a:r>
            <a:r>
              <a:rPr lang="ru-RU" b="1"/>
              <a:t>:</a:t>
            </a:r>
          </a:p>
          <a:p>
            <a:r>
              <a:rPr lang="ru-RU" b="1"/>
              <a:t>Положение о формах получения основного общего образования …</a:t>
            </a:r>
          </a:p>
          <a:p>
            <a:r>
              <a:rPr lang="ru-RU" b="1">
                <a:solidFill>
                  <a:srgbClr val="FF0000"/>
                </a:solidFill>
              </a:rPr>
              <a:t>Распорядительные документы по управленческому блоку</a:t>
            </a:r>
          </a:p>
          <a:p>
            <a:r>
              <a:rPr lang="ru-RU" b="1"/>
              <a:t>Положение о педагогическом совете …</a:t>
            </a:r>
          </a:p>
          <a:p>
            <a:r>
              <a:rPr lang="ru-RU" b="1">
                <a:solidFill>
                  <a:srgbClr val="FF0000"/>
                </a:solidFill>
              </a:rPr>
              <a:t>Распорядительные документы по работе с кадрами и программно-методическому блоку</a:t>
            </a:r>
          </a:p>
          <a:p>
            <a:r>
              <a:rPr lang="ru-RU" b="1"/>
              <a:t>Положение об организационно-методическом сопровождении индивидуальных программ повышения квалификации и учета профессиональных достижений педагогических работников …</a:t>
            </a:r>
          </a:p>
          <a:p>
            <a:pPr eaLnBrk="1" hangingPunct="1"/>
            <a:endParaRPr lang="ru-RU" altLang="ru-RU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85938" y="0"/>
            <a:ext cx="7158037" cy="7858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Контроль состояния системы условий реализации образовательной программы основного общего образования</a:t>
            </a:r>
            <a:endParaRPr lang="ru-RU" sz="2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785938" y="928688"/>
            <a:ext cx="6929437" cy="552450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altLang="ru-RU" sz="1800" b="1" dirty="0" smtClean="0"/>
              <a:t>Предполагает ежегодное (в рамках </a:t>
            </a:r>
            <a:r>
              <a:rPr lang="ru-RU" altLang="ru-RU" sz="1800" b="1" dirty="0" err="1" smtClean="0"/>
              <a:t>самообследования</a:t>
            </a:r>
            <a:r>
              <a:rPr lang="ru-RU" altLang="ru-RU" sz="1800" b="1" dirty="0" smtClean="0"/>
              <a:t> образовательной организации) проведение анализа результатов деятельности образовательной  организации по ресурсному обеспечению введения и реализации ФГОС ООО за текущий учебный год</a:t>
            </a:r>
            <a:r>
              <a:rPr lang="ru-RU" altLang="ru-RU" sz="2200" b="1" dirty="0" smtClean="0">
                <a:solidFill>
                  <a:srgbClr val="800000"/>
                </a:solidFill>
              </a:rPr>
              <a:t>:</a:t>
            </a:r>
          </a:p>
          <a:p>
            <a:pPr marL="457200" indent="-457200" eaLnBrk="1" hangingPunct="1">
              <a:spcBef>
                <a:spcPct val="0"/>
              </a:spcBef>
              <a:buFont typeface="Wingdings" pitchFamily="2" charset="2"/>
              <a:buAutoNum type="arabicPeriod"/>
              <a:defRPr/>
            </a:pPr>
            <a:r>
              <a:rPr lang="ru-RU" altLang="ru-RU" sz="1800" b="1" dirty="0" smtClean="0"/>
              <a:t>Анализ управления процессом введения и реализации ФГОС ООО в текущем учебном году</a:t>
            </a:r>
          </a:p>
          <a:p>
            <a:pPr marL="457200" indent="-457200" eaLnBrk="1" hangingPunct="1">
              <a:spcBef>
                <a:spcPct val="0"/>
              </a:spcBef>
              <a:buFont typeface="Wingdings" pitchFamily="2" charset="2"/>
              <a:buAutoNum type="arabicPeriod"/>
              <a:defRPr/>
            </a:pPr>
            <a:r>
              <a:rPr lang="ru-RU" sz="1800" b="1" dirty="0" smtClean="0"/>
              <a:t>Анализ результатов создания и развития нормативного ресурса введения ФГОС ООО</a:t>
            </a:r>
          </a:p>
          <a:p>
            <a:pPr marL="457200" indent="-457200" eaLnBrk="1" hangingPunct="1">
              <a:spcBef>
                <a:spcPct val="0"/>
              </a:spcBef>
              <a:buFont typeface="Wingdings" pitchFamily="2" charset="2"/>
              <a:buAutoNum type="arabicPeriod"/>
              <a:defRPr/>
            </a:pPr>
            <a:r>
              <a:rPr lang="ru-RU" sz="1800" b="1" dirty="0" smtClean="0"/>
              <a:t>Анализ результатов создания и развития кадрового ресурса введения ФГОС ООО</a:t>
            </a:r>
          </a:p>
          <a:p>
            <a:pPr marL="457200" indent="-457200" eaLnBrk="1" hangingPunct="1">
              <a:spcBef>
                <a:spcPct val="0"/>
              </a:spcBef>
              <a:buFont typeface="Wingdings" pitchFamily="2" charset="2"/>
              <a:buAutoNum type="arabicPeriod"/>
              <a:defRPr/>
            </a:pPr>
            <a:r>
              <a:rPr lang="ru-RU" sz="1800" b="1" dirty="0" smtClean="0"/>
              <a:t>Анализ создания и развития информационного ресурса введения ФГОС ООО</a:t>
            </a:r>
          </a:p>
          <a:p>
            <a:pPr marL="457200" indent="-457200" eaLnBrk="1" hangingPunct="1">
              <a:spcBef>
                <a:spcPct val="0"/>
              </a:spcBef>
              <a:buFont typeface="Wingdings" pitchFamily="2" charset="2"/>
              <a:buAutoNum type="arabicPeriod"/>
              <a:defRPr/>
            </a:pPr>
            <a:r>
              <a:rPr lang="ru-RU" sz="1800" b="1" dirty="0" smtClean="0"/>
              <a:t>Анализ результатов создания и совершенствования материально-технического ресурса введения ФГОС ООО</a:t>
            </a:r>
          </a:p>
          <a:p>
            <a:pPr marL="457200" indent="-457200" eaLnBrk="1" hangingPunct="1">
              <a:spcBef>
                <a:spcPct val="0"/>
              </a:spcBef>
              <a:buFont typeface="Wingdings" pitchFamily="2" charset="2"/>
              <a:buAutoNum type="arabicPeriod"/>
              <a:defRPr/>
            </a:pPr>
            <a:r>
              <a:rPr lang="ru-RU" sz="1800" b="1" dirty="0" smtClean="0"/>
              <a:t>Общие выводы и предложения</a:t>
            </a:r>
          </a:p>
          <a:p>
            <a:pPr marL="457200" indent="-457200" eaLnBrk="1" hangingPunct="1">
              <a:spcBef>
                <a:spcPct val="0"/>
              </a:spcBef>
              <a:buFont typeface="Wingdings" pitchFamily="2" charset="2"/>
              <a:buAutoNum type="arabicPeriod"/>
              <a:defRPr/>
            </a:pPr>
            <a:r>
              <a:rPr lang="ru-RU" sz="1800" b="1" dirty="0" smtClean="0"/>
              <a:t>Задачи обеспечения введения и реализации ФГОС ООО на следующий учебный год</a:t>
            </a:r>
          </a:p>
          <a:p>
            <a:pPr marL="457200" indent="-457200" eaLnBrk="1" hangingPunct="1">
              <a:spcBef>
                <a:spcPct val="0"/>
              </a:spcBef>
              <a:buFont typeface="Wingdings" pitchFamily="2" charset="2"/>
              <a:buAutoNum type="arabicPeriod"/>
              <a:defRPr/>
            </a:pPr>
            <a:endParaRPr lang="ru-RU" altLang="ru-RU" sz="2200" b="1" dirty="0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5"/>
          <p:cNvSpPr txBox="1">
            <a:spLocks noChangeArrowheads="1"/>
          </p:cNvSpPr>
          <p:nvPr/>
        </p:nvSpPr>
        <p:spPr bwMode="auto">
          <a:xfrm>
            <a:off x="1116013" y="785813"/>
            <a:ext cx="8027987" cy="600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Blip>
                <a:blip r:embed="rId3"/>
              </a:buBlip>
            </a:pPr>
            <a:r>
              <a:rPr lang="ru-RU" b="1"/>
              <a:t>Обязательная часть учебного плана определяет состав учебных предметов обязательных предметных областей для всех имеющих по данной программе государственную аккредитацию образовательных организаций, реализующих образовательную программу основного общего образования, и учебное время, отводимое на их изучение по классам (годам) обучения.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ru-RU" b="1"/>
              <a:t> Часть учебного плана, формируемая участниками образовательных отношений, определяет время, отводимое на изучение содержания образования, обеспечивающеереализацию интересов и потребностей обучающихся, их родителей (законных представителей), педагогического коллектива образовательной организации.</a:t>
            </a:r>
          </a:p>
          <a:p>
            <a:r>
              <a:rPr lang="ru-RU" b="1"/>
              <a:t>Время, отводимое на данную часть примерного учебного плана, может быть использовано на:</a:t>
            </a:r>
          </a:p>
          <a:p>
            <a:r>
              <a:rPr lang="ru-RU" b="1"/>
              <a:t>— увеличение учебных часов, предусмотренных на изучение отдельных учебных предметов</a:t>
            </a:r>
          </a:p>
          <a:p>
            <a:r>
              <a:rPr lang="ru-RU" b="1"/>
              <a:t>обязательной части;</a:t>
            </a:r>
          </a:p>
          <a:p>
            <a:r>
              <a:rPr lang="ru-RU" b="1"/>
              <a:t>— введение специально разработанных учебных курсов, обеспечивающих интересы и потребности участников образовательных отношений, в том числе этнокультурные;</a:t>
            </a:r>
          </a:p>
          <a:p>
            <a:r>
              <a:rPr lang="ru-RU" b="1"/>
              <a:t>— внеурочную деятельность</a:t>
            </a:r>
            <a:r>
              <a:rPr lang="ru-RU" sz="2400"/>
              <a:t>.</a:t>
            </a:r>
            <a:endParaRPr lang="ru-RU" altLang="ru-RU" sz="2400" b="1"/>
          </a:p>
        </p:txBody>
      </p:sp>
      <p:sp>
        <p:nvSpPr>
          <p:cNvPr id="3" name="TextBox 2"/>
          <p:cNvSpPr txBox="1"/>
          <p:nvPr/>
        </p:nvSpPr>
        <p:spPr>
          <a:xfrm>
            <a:off x="0" y="214313"/>
            <a:ext cx="91440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Учебный план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5"/>
          <p:cNvSpPr txBox="1">
            <a:spLocks noChangeArrowheads="1"/>
          </p:cNvSpPr>
          <p:nvPr/>
        </p:nvSpPr>
        <p:spPr bwMode="auto">
          <a:xfrm>
            <a:off x="1116013" y="836613"/>
            <a:ext cx="8027987" cy="578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  <a:p>
            <a:r>
              <a:rPr lang="ru-RU" sz="1600" b="1"/>
              <a:t> - план организации деятельности ученических сообществ (подростковых коллективов), в то числе ученических классов, разновозрастных объединений по интересам, клубов; детских, подростковых и юношеских общественных объ-единений, организаций и т.д.; </a:t>
            </a:r>
          </a:p>
          <a:p>
            <a:r>
              <a:rPr lang="ru-RU" sz="1600" b="1"/>
              <a:t>- план внеурочной деятельности по учебным предметам образовательной программы (предметные кружки, факультативы, ученические научные общества, школьные олимпиады по предметам программы основной школы); </a:t>
            </a:r>
          </a:p>
          <a:p>
            <a:r>
              <a:rPr lang="ru-RU" sz="1600" b="1"/>
              <a:t>- план организационного обеспечения учебной деятельности (ведение  организационной и учебной документации, организационные собрания, взаимодействие с родителями по обеспечению успешной реализации образовательной программы и т.д.); </a:t>
            </a:r>
          </a:p>
          <a:p>
            <a:r>
              <a:rPr lang="ru-RU" sz="1600" b="1"/>
              <a:t>- план работы по организации педагогической поддержки обучающихся (проектирование индивидуальных образовательных маршрутов, работа тьюторов, педагогов-психологов); </a:t>
            </a:r>
          </a:p>
          <a:p>
            <a:r>
              <a:rPr lang="ru-RU" sz="1600" b="1"/>
              <a:t>- план работы по обеспечению благополучия обучающихся в пространстве общеобразовательной школы (безопасности жизни и здоровья школьников, безопасных межличностных отношений в учебных группах, профилактики неуспеваемости, профилактики различных рисков, возникающих в процессе взаимодействия школьника с окружающей средой, социальной защиты учащихся); </a:t>
            </a:r>
          </a:p>
          <a:p>
            <a:r>
              <a:rPr lang="ru-RU" sz="1600" b="1"/>
              <a:t>- план воспитательных мероприятий. </a:t>
            </a:r>
            <a:endParaRPr lang="ru-RU" altLang="ru-RU" sz="1600" b="1"/>
          </a:p>
        </p:txBody>
      </p:sp>
      <p:sp>
        <p:nvSpPr>
          <p:cNvPr id="3" name="TextBox 2"/>
          <p:cNvSpPr txBox="1"/>
          <p:nvPr/>
        </p:nvSpPr>
        <p:spPr>
          <a:xfrm>
            <a:off x="0" y="333375"/>
            <a:ext cx="91440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 плана внеурочной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5"/>
          <p:cNvSpPr txBox="1">
            <a:spLocks noChangeArrowheads="1"/>
          </p:cNvSpPr>
          <p:nvPr/>
        </p:nvSpPr>
        <p:spPr bwMode="auto">
          <a:xfrm>
            <a:off x="1116013" y="1268413"/>
            <a:ext cx="7704137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b="1"/>
              <a:t>Количество часов, выделяемых на внеурочную деятельность, составляет за 5 лет обучения на этапе основной школы не более 1750 часов, в год – не более 350 часов. </a:t>
            </a:r>
          </a:p>
          <a:p>
            <a:pPr>
              <a:buFont typeface="Wingdings" pitchFamily="2" charset="2"/>
              <a:buChar char="Ø"/>
            </a:pPr>
            <a:r>
              <a:rPr lang="ru-RU" b="1"/>
              <a:t>Величина недельной образовательной нагрузки (количество занятий), реализуемой через внеурочную деятельность определяют за пределами количества часов, отведенных на освоение обучающимися учебного плана, но не более 10 часов. </a:t>
            </a:r>
          </a:p>
          <a:p>
            <a:pPr>
              <a:buFont typeface="Wingdings" pitchFamily="2" charset="2"/>
              <a:buChar char="Ø"/>
            </a:pPr>
            <a:r>
              <a:rPr lang="ru-RU" b="1"/>
              <a:t>Допускается перенос образовательной нагрузки, реализуемой через внеурочную деятельность на периоды каникул, (но не более 1/2 количества часов). Внеурочная деятельность в каникулярное время может реализовываться в рамках тематических программ </a:t>
            </a:r>
          </a:p>
          <a:p>
            <a:pPr>
              <a:buFont typeface="Wingdings" pitchFamily="2" charset="2"/>
              <a:buChar char="Ø"/>
            </a:pPr>
            <a:r>
              <a:rPr lang="ru-RU" b="1"/>
              <a:t>В зависимости от задач на каждом этапе реализации примерной образовательной программы количество часов отводимых на внеурочную деятельность может изменяться.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8921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600" b="1" dirty="0">
                <a:solidFill>
                  <a:srgbClr val="FF0000"/>
                </a:solidFill>
              </a:rPr>
              <a:t>Требования к реализации плана внеурочной деятельности</a:t>
            </a:r>
            <a:endParaRPr lang="ru-RU" sz="2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71437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Рекомендуемые модели плана внеурочной деятельности</a:t>
            </a:r>
          </a:p>
        </p:txBody>
      </p:sp>
      <p:sp>
        <p:nvSpPr>
          <p:cNvPr id="6147" name="TextBox 5"/>
          <p:cNvSpPr txBox="1">
            <a:spLocks noChangeArrowheads="1"/>
          </p:cNvSpPr>
          <p:nvPr/>
        </p:nvSpPr>
        <p:spPr bwMode="auto">
          <a:xfrm>
            <a:off x="1116013" y="1412875"/>
            <a:ext cx="8027987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/>
              <a:t>- модель плана с преобладанием общественной самоорганизации обучающихся, </a:t>
            </a:r>
          </a:p>
          <a:p>
            <a:r>
              <a:rPr lang="ru-RU" sz="2000" b="1"/>
              <a:t>- модель плана с преобладанием педагогической поддержки, </a:t>
            </a:r>
          </a:p>
          <a:p>
            <a:r>
              <a:rPr lang="ru-RU" sz="2000" b="1"/>
              <a:t>- модель плана с преобладанием работы по обеспечению благополучия обучающихся в пространстве общеобразовательной школы, </a:t>
            </a:r>
          </a:p>
          <a:p>
            <a:r>
              <a:rPr lang="ru-RU" sz="2000" b="1"/>
              <a:t>- модель плана с преобладанием воспитательных мероприятий, </a:t>
            </a:r>
          </a:p>
          <a:p>
            <a:r>
              <a:rPr lang="ru-RU" sz="2000" b="1"/>
              <a:t>- модель плана с преобладанием учебно-познавательной деятельности, когда наибольшее внимание уделяется внеурочной деятельности по учебным  предметам и организационному обеспечению учебной деятельности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Кадровое обеспечение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116013" y="836613"/>
            <a:ext cx="8027987" cy="2520950"/>
          </a:xfrm>
        </p:spPr>
        <p:txBody>
          <a:bodyPr/>
          <a:lstStyle/>
          <a:p>
            <a:pPr marL="0" indent="0" algn="just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ru-RU" sz="1800" b="1" smtClean="0"/>
              <a:t>Общая характеристика педагогического коллектива, реализующего ОП ООО (стаж, уровень образования, уровень квалификации, статус и т. п.); группы специалистов, работающих в основной школе, их функции, кол-во единиц по штатному расписанию; описание реализуемой системы непрерывного профессионального развития и повышения квалификации педагогических работников; критерии оценки результативности деятельности педагогических работников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781300"/>
            <a:ext cx="9144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Материально – техническое обеспечение</a:t>
            </a:r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1187450" y="3644900"/>
            <a:ext cx="795655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Характеристики здания школы и пришкольной территории; описание помещений школы (кол-во, площадь); оснащенность образовательного процесса оборудованием; характеристика безопасных условий и социально-психологической комфортности образовательной среды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57313" y="96838"/>
            <a:ext cx="7786687" cy="9747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Информационно – методическое обеспечение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1692275" y="1052513"/>
            <a:ext cx="7127875" cy="18002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ru-RU" sz="2000" b="1" smtClean="0"/>
              <a:t>Характеристика информационно-образовательной среды образовательной организации: описание средств ИКТ, необходимых для ее функционирования; учебно-методического и информационного обеспечения реализации ОП ООО</a:t>
            </a: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357313" y="2349500"/>
            <a:ext cx="778668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Психолого</a:t>
            </a:r>
            <a:r>
              <a:rPr lang="ru-RU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– педагогические условия</a:t>
            </a:r>
          </a:p>
        </p:txBody>
      </p:sp>
      <p:sp>
        <p:nvSpPr>
          <p:cNvPr id="8197" name="TextBox 5"/>
          <p:cNvSpPr txBox="1">
            <a:spLocks noChangeArrowheads="1"/>
          </p:cNvSpPr>
          <p:nvPr/>
        </p:nvSpPr>
        <p:spPr bwMode="auto">
          <a:xfrm>
            <a:off x="1619250" y="3141663"/>
            <a:ext cx="7273925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Описывается  обеспечение преемственности содержания и форм организации образовательного процесса по отношению к  уровню начального общего образования с учетом специфики возрастного психофизического развития обучающихся, в том числе особенностей перехода из младшего школьного возраста в подростковый; обеспечение вариативности направлений и форм, а также диверсификации уровней психолого-педагогического сопровождения участников образовательного процесса; формирование и развитие психолого-педагогической компетентности участников образовательного процесса; уровни, форм ы и направления психолого - педагогического сопровождения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47813" y="96838"/>
            <a:ext cx="7596187" cy="8842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Финансово – экономическое обеспечение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1692275" y="1052513"/>
            <a:ext cx="7127875" cy="5448300"/>
          </a:xfrm>
        </p:spPr>
        <p:txBody>
          <a:bodyPr/>
          <a:lstStyle/>
          <a:p>
            <a:r>
              <a:rPr lang="ru-RU" sz="2000" b="1" smtClean="0"/>
              <a:t>Норматив затрат на реализацию образовательной программы основного общего образования; экономический расчет стоимости обеспечения требований ФГОС по каждой позиции; описание предмета закупок, количество и стоимость пополняемого оборудования, а также работ для обеспечения требований к условиям реализации ОП ООО; определение величины затрат на обеспечение требований к условиям реализации ОП ООО; сопоставление необходимых затрат с региональным (муниципальным) графиком внедрения ФГОС основного общего образования и распределение по годам освоения средств на обеспечение требований к условиям реализации ОП ООО в соответствии со ФГОС; характеристика финансового механизма интеграции между образовательной организацией и организациями дополнительного образования, а также другими социальными партнерами, организующими внеурочную деятельность обучающихся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51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Механизмы обеспечения </a:t>
            </a:r>
            <a:r>
              <a:rPr lang="ru-RU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достиженияцелевых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ориентиров в системе условий</a:t>
            </a:r>
          </a:p>
        </p:txBody>
      </p:sp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323850" y="981075"/>
            <a:ext cx="846296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ru-RU" b="1"/>
              <a:t>Это механизм превращения требований ФГОС в последовательность действий, направленных на достижение планируемых результатов освоения ОП ООО, причем на всех уровнях управления образовательной организацией. Данный механизм приводит систему условий образовательной организации в соответствие с задачами введения ФГОС ООО</a:t>
            </a:r>
            <a:endParaRPr lang="ru-RU" altLang="ru-RU" b="1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47813" y="2781300"/>
          <a:ext cx="6768752" cy="3780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6"/>
                <a:gridCol w="3384376"/>
              </a:tblGrid>
              <a:tr h="75608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Механизм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Задачи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Планирование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Организация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Руководство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Контроль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2078</TotalTime>
  <Words>1028</Words>
  <Application>Microsoft Office PowerPoint</Application>
  <PresentationFormat>Экран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 </vt:lpstr>
      <vt:lpstr>Слайд 2</vt:lpstr>
      <vt:lpstr>Слайд 3</vt:lpstr>
      <vt:lpstr>Слайд 4</vt:lpstr>
      <vt:lpstr>Рекомендуемые модели плана внеурочной деятельности</vt:lpstr>
      <vt:lpstr>Кадровое обеспечение</vt:lpstr>
      <vt:lpstr>Информационно – методическое обеспечение</vt:lpstr>
      <vt:lpstr>Финансово – экономическое обеспечение</vt:lpstr>
      <vt:lpstr>Механизмы обеспечения достиженияцелевых ориентиров в системе условий</vt:lpstr>
      <vt:lpstr>Распорядительные документы</vt:lpstr>
      <vt:lpstr>Контроль состояния системы условий реализации образовательной программы основного общего образования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askvor&amp;masha</dc:creator>
  <cp:lastModifiedBy>usern</cp:lastModifiedBy>
  <cp:revision>164</cp:revision>
  <dcterms:created xsi:type="dcterms:W3CDTF">2009-03-22T17:41:28Z</dcterms:created>
  <dcterms:modified xsi:type="dcterms:W3CDTF">2015-09-03T11:27:33Z</dcterms:modified>
</cp:coreProperties>
</file>