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01" autoAdjust="0"/>
    <p:restoredTop sz="94660"/>
  </p:normalViewPr>
  <p:slideViewPr>
    <p:cSldViewPr>
      <p:cViewPr varScale="1">
        <p:scale>
          <a:sx n="38" d="100"/>
          <a:sy n="38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4E5ACBB-B82E-4E1B-9AEA-47DA5A6A147D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BE4BF2C-7979-45A5-A213-79F185BC3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897A93-FDD2-488B-A97D-5918341D9A9C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5B410-951A-4546-923D-3D2F7869DF03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372763D-7EC2-4B27-84B3-5501B5BBC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DFBBF-3B8C-4840-BD99-8BB307DE3372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DD6D1-A6F7-44E0-98B0-1B057E0F7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017BC-9DBE-427F-B3BC-7A437A70D9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4CDF7-5763-4EA4-9894-6E77945B0397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FA03E-7D78-4E1C-A35B-2B71BEE0C126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738E2-4251-492F-99DB-A51126F2F9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6BFC6-1DC1-4C65-9978-2AB6D3E3E491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D815564-D11B-43A8-B1B0-B12E3F21E3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8A0B9-C3E1-4215-8EE1-B4FEE1EB503D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15623-E361-4661-8E02-58AC4C6835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DB67-61D9-4B76-A6E5-FB159EC7AA68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DE9E0F1-97BE-4423-8B62-A5A2D0CC07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93DFD-0E55-4447-8230-05D49474CF35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1812E-3F1F-4089-8B9B-61BBDF15AB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29EB8-D0D2-4EA5-8180-40D3FB96B466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6149A2D-E982-4872-81BB-DCD32EC47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C4F17B5-013F-407E-9599-0580100DD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6CAFE-58B8-411C-9C6C-1AE3DA3CB3A0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54C07-040A-4D68-A255-C2E274EBE0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A8B98-FB8E-4076-9605-F95EEAD0F82B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904347-B8E3-4A13-A51D-72909DB84B4E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5597F9-C9E5-43FB-8D49-C41706797A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584950" cy="2697163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dirty="0" smtClean="0"/>
              <a:t>Понятие программы, образовательной программы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dirty="0" smtClean="0"/>
              <a:t>Проектирование образовательной программы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dirty="0" smtClean="0"/>
              <a:t>Структура образовательной программы основного общего образования и назначение ее компонентов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288" y="381000"/>
            <a:ext cx="8424862" cy="18240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Образовательная программа как механизм введения </a:t>
            </a:r>
            <a:br>
              <a:rPr lang="ru-RU" b="1" dirty="0" smtClean="0"/>
            </a:br>
            <a:r>
              <a:rPr lang="ru-RU" b="1" dirty="0" smtClean="0"/>
              <a:t>ФГОС ООО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424862" cy="70643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– это: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288" y="1447800"/>
            <a:ext cx="8424862" cy="5076825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charset="2"/>
              <a:buChar char="Ø"/>
              <a:defRPr/>
            </a:pPr>
            <a:r>
              <a:rPr lang="ru-RU" altLang="ru-RU" sz="2800" b="1" dirty="0" smtClean="0"/>
              <a:t>Особый 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вид проекта</a:t>
            </a:r>
            <a:r>
              <a:rPr lang="ru-RU" altLang="ru-RU" sz="2800" b="1" dirty="0" smtClean="0"/>
              <a:t>, выполняющий в первую очередь конструктивную функцию, когда приоритетным становится 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выстраивание конкретных действий, </a:t>
            </a:r>
            <a:r>
              <a:rPr lang="ru-RU" altLang="ru-RU" sz="2800" b="1" dirty="0" smtClean="0"/>
              <a:t>направленных на 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достижение намеченного облика предмета проектирования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charset="2"/>
              <a:buChar char="Ø"/>
              <a:defRPr/>
            </a:pPr>
            <a:r>
              <a:rPr lang="ru-RU" altLang="ru-RU" sz="2800" b="1" dirty="0" err="1" smtClean="0">
                <a:solidFill>
                  <a:srgbClr val="FF0000"/>
                </a:solidFill>
              </a:rPr>
              <a:t>Управленческо-инструментальное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 знание </a:t>
            </a:r>
            <a:r>
              <a:rPr lang="ru-RU" altLang="ru-RU" sz="2800" b="1" dirty="0" smtClean="0"/>
              <a:t>о способах 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перевода</a:t>
            </a:r>
            <a:r>
              <a:rPr lang="ru-RU" altLang="ru-RU" sz="2800" b="1" dirty="0" smtClean="0"/>
              <a:t> концептуально определенных стратегических 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целей развития образовательной системы</a:t>
            </a:r>
            <a:r>
              <a:rPr lang="ru-RU" altLang="ru-RU" sz="2800" b="1" dirty="0" smtClean="0"/>
              <a:t> 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в механизмы их реализации</a:t>
            </a:r>
            <a:r>
              <a:rPr lang="ru-RU" altLang="ru-RU" sz="2800" b="1" dirty="0" smtClean="0"/>
              <a:t> в исторически конкретной </a:t>
            </a:r>
            <a:r>
              <a:rPr lang="ru-RU" altLang="ru-RU" sz="2800" b="1" dirty="0" err="1" smtClean="0"/>
              <a:t>социокультурной</a:t>
            </a:r>
            <a:r>
              <a:rPr lang="ru-RU" altLang="ru-RU" sz="2800" b="1" dirty="0" smtClean="0"/>
              <a:t> ситуации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charset="2"/>
              <a:buChar char="Ø"/>
              <a:defRPr/>
            </a:pPr>
            <a:r>
              <a:rPr lang="ru-RU" altLang="ru-RU" sz="2800" b="1" dirty="0" smtClean="0"/>
              <a:t>Ответственный шаг «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перехода от проблемно-целевого мышления к конкретным практическим действиям</a:t>
            </a:r>
            <a:r>
              <a:rPr lang="ru-RU" altLang="ru-RU" sz="2800" b="1" dirty="0" smtClean="0"/>
              <a:t>»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charset="2"/>
              <a:buChar char="Ø"/>
              <a:defRPr/>
            </a:pPr>
            <a:r>
              <a:rPr lang="ru-RU" altLang="ru-RU" sz="2800" b="1" dirty="0" smtClean="0"/>
              <a:t>Механизм создания 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в реальных обстоятельствах </a:t>
            </a:r>
            <a:r>
              <a:rPr lang="ru-RU" altLang="ru-RU" sz="2800" b="1" dirty="0" smtClean="0"/>
              <a:t>необходимых условий и 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организации необходимой деятельности для разработки и внедрения новой нормы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647700" y="5516563"/>
            <a:ext cx="8496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000" b="1" i="1">
                <a:latin typeface="Georgia" pitchFamily="18" charset="0"/>
              </a:rPr>
              <a:t>Некий документ, сформулированный чаще всего в текстовом виде, программирующий что-либо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Образовательная программа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sz="quarter" idx="1"/>
          </p:nvPr>
        </p:nvSpPr>
        <p:spPr>
          <a:xfrm>
            <a:off x="395288" y="1557338"/>
            <a:ext cx="8353425" cy="4967287"/>
          </a:xfrm>
        </p:spPr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/>
              <a:t>	</a:t>
            </a:r>
            <a:r>
              <a:rPr lang="ru-RU" b="1" dirty="0" smtClean="0"/>
              <a:t>Комплекс основных характеристик образования (объем, содержание, планируемые результаты), организационно-педагогических условий и в случаях, предусмотренных настоящим Федеральным законом, форм аттестации,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а также оценочных и методических материалов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50950"/>
          </a:xfrm>
        </p:spPr>
        <p:txBody>
          <a:bodyPr lIns="82945" tIns="41473" rIns="82945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Проектирование </a:t>
            </a:r>
            <a:r>
              <a:rPr lang="ru-RU" alt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деятельность по переносу педагогической концепции в педагогическую практику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1412875"/>
            <a:ext cx="3600450" cy="936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47813" y="2565400"/>
            <a:ext cx="2447925" cy="1150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813" y="3860800"/>
            <a:ext cx="2544762" cy="1249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47813" y="5229225"/>
            <a:ext cx="2576512" cy="1104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91" name="TextBox 7"/>
          <p:cNvSpPr txBox="1">
            <a:spLocks noChangeArrowheads="1"/>
          </p:cNvSpPr>
          <p:nvPr/>
        </p:nvSpPr>
        <p:spPr bwMode="auto">
          <a:xfrm>
            <a:off x="684213" y="1700213"/>
            <a:ext cx="2952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/>
            <a:r>
              <a:rPr lang="ru-RU" altLang="ru-RU" sz="2400" b="1">
                <a:latin typeface="Cambria" pitchFamily="18" charset="0"/>
              </a:rPr>
              <a:t>ЗАМЫСЕЛ</a:t>
            </a:r>
          </a:p>
        </p:txBody>
      </p:sp>
      <p:sp>
        <p:nvSpPr>
          <p:cNvPr id="16392" name="TextBox 9"/>
          <p:cNvSpPr txBox="1">
            <a:spLocks noChangeArrowheads="1"/>
          </p:cNvSpPr>
          <p:nvPr/>
        </p:nvSpPr>
        <p:spPr bwMode="auto">
          <a:xfrm>
            <a:off x="1547813" y="4076700"/>
            <a:ext cx="23542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/>
            <a:r>
              <a:rPr lang="ru-RU" altLang="ru-RU" sz="2000" b="1">
                <a:latin typeface="Cambria" pitchFamily="18" charset="0"/>
              </a:rPr>
              <a:t>Образовательная  программа ООО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1547813" y="5229225"/>
            <a:ext cx="251936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/>
            <a:r>
              <a:rPr lang="ru-RU" sz="1600" b="1"/>
              <a:t>Сетевой график по формированию необходимой системы условий ОП ООО</a:t>
            </a:r>
            <a:endParaRPr lang="ru-RU" altLang="ru-RU" sz="1600" b="1">
              <a:latin typeface="Cambr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35600" y="1412875"/>
            <a:ext cx="3240088" cy="936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421313" y="2492375"/>
            <a:ext cx="3398837" cy="122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435600" y="3860800"/>
            <a:ext cx="3384550" cy="936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b="1" dirty="0">
                <a:solidFill>
                  <a:schemeClr val="tx1"/>
                </a:solidFill>
                <a:latin typeface="Cambria" pitchFamily="18" charset="0"/>
              </a:rPr>
              <a:t>Образовательный процесс- содержание педагогической деятельности + содержание деятельности образующихся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29250" y="4941888"/>
            <a:ext cx="3390900" cy="1336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98" name="TextBox 15"/>
          <p:cNvSpPr txBox="1">
            <a:spLocks noChangeArrowheads="1"/>
          </p:cNvSpPr>
          <p:nvPr/>
        </p:nvSpPr>
        <p:spPr bwMode="auto">
          <a:xfrm>
            <a:off x="5435600" y="1628775"/>
            <a:ext cx="309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/>
            <a:r>
              <a:rPr lang="ru-RU" altLang="ru-RU" sz="2400" b="1">
                <a:latin typeface="Cambria" pitchFamily="18" charset="0"/>
              </a:rPr>
              <a:t>РЕАЛИЗАЦИЯ</a:t>
            </a:r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4248150" y="1808163"/>
            <a:ext cx="936625" cy="50482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Двойная стрелка влево/вправо 20"/>
          <p:cNvSpPr/>
          <p:nvPr/>
        </p:nvSpPr>
        <p:spPr>
          <a:xfrm>
            <a:off x="4211638" y="2924175"/>
            <a:ext cx="1079500" cy="6048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Двойная стрелка влево/вправо 21"/>
          <p:cNvSpPr/>
          <p:nvPr/>
        </p:nvSpPr>
        <p:spPr>
          <a:xfrm>
            <a:off x="4176713" y="4119563"/>
            <a:ext cx="1079500" cy="6270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Двойная стрелка влево/вправо 22"/>
          <p:cNvSpPr/>
          <p:nvPr/>
        </p:nvSpPr>
        <p:spPr>
          <a:xfrm>
            <a:off x="4248150" y="5413375"/>
            <a:ext cx="1079500" cy="6302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406" name="TextBox 23"/>
          <p:cNvSpPr txBox="1">
            <a:spLocks noChangeArrowheads="1"/>
          </p:cNvSpPr>
          <p:nvPr/>
        </p:nvSpPr>
        <p:spPr bwMode="auto">
          <a:xfrm>
            <a:off x="1619250" y="2924175"/>
            <a:ext cx="230505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atin typeface="+mj-lt"/>
              </a:rPr>
              <a:t>ФГОС ООО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50825" y="2565400"/>
            <a:ext cx="1152525" cy="1150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405" name="TextBox 24"/>
          <p:cNvSpPr txBox="1">
            <a:spLocks noChangeArrowheads="1"/>
          </p:cNvSpPr>
          <p:nvPr/>
        </p:nvSpPr>
        <p:spPr bwMode="auto">
          <a:xfrm>
            <a:off x="250825" y="2852738"/>
            <a:ext cx="12255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Концеп</a:t>
            </a:r>
          </a:p>
          <a:p>
            <a:pPr algn="ctr"/>
            <a:r>
              <a:rPr lang="ru-RU" b="1"/>
              <a:t>ция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50825" y="3933825"/>
            <a:ext cx="1152525" cy="1150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407" name="TextBox 26"/>
          <p:cNvSpPr txBox="1">
            <a:spLocks noChangeArrowheads="1"/>
          </p:cNvSpPr>
          <p:nvPr/>
        </p:nvSpPr>
        <p:spPr bwMode="auto">
          <a:xfrm>
            <a:off x="323850" y="4076700"/>
            <a:ext cx="1008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Прог</a:t>
            </a:r>
          </a:p>
          <a:p>
            <a:pPr algn="ctr"/>
            <a:r>
              <a:rPr lang="ru-RU" b="1"/>
              <a:t>рамма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50825" y="5229225"/>
            <a:ext cx="1152525" cy="1150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409" name="TextBox 28"/>
          <p:cNvSpPr txBox="1">
            <a:spLocks noChangeArrowheads="1"/>
          </p:cNvSpPr>
          <p:nvPr/>
        </p:nvSpPr>
        <p:spPr bwMode="auto">
          <a:xfrm>
            <a:off x="468313" y="5445125"/>
            <a:ext cx="86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План</a:t>
            </a:r>
          </a:p>
        </p:txBody>
      </p:sp>
      <p:sp>
        <p:nvSpPr>
          <p:cNvPr id="16410" name="TextBox 29"/>
          <p:cNvSpPr txBox="1">
            <a:spLocks noChangeArrowheads="1"/>
          </p:cNvSpPr>
          <p:nvPr/>
        </p:nvSpPr>
        <p:spPr bwMode="auto">
          <a:xfrm>
            <a:off x="5435600" y="4941888"/>
            <a:ext cx="3384550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 b="1"/>
              <a:t>Использование данных оценки  образовательных результатов для оценки деятельности педагогических работников и  самооценки деятельности образовательной организации</a:t>
            </a:r>
          </a:p>
          <a:p>
            <a:endParaRPr lang="ru-RU"/>
          </a:p>
        </p:txBody>
      </p:sp>
      <p:sp>
        <p:nvSpPr>
          <p:cNvPr id="16411" name="TextBox 30"/>
          <p:cNvSpPr txBox="1">
            <a:spLocks noChangeArrowheads="1"/>
          </p:cNvSpPr>
          <p:nvPr/>
        </p:nvSpPr>
        <p:spPr bwMode="auto">
          <a:xfrm>
            <a:off x="5435600" y="2492375"/>
            <a:ext cx="338455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 b="1"/>
              <a:t>Самоопределение педагогов относительно требований ФГОС и принятие на себя ответственности за их реализацию. Соорганизация позиций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РАЗДЕЛ 1. ЦЕЛЕВОЙ (определяет общее назначение, цели, задачи и планируемые  результаты реализации ОП ООО, способы определения достижения этих целей и результатов)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533525"/>
          <a:ext cx="9144000" cy="5118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6781800"/>
              </a:tblGrid>
              <a:tr h="88167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Компонент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Назначение в структуре образовательной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программы</a:t>
                      </a:r>
                      <a:endParaRPr lang="ru-RU" sz="2000" dirty="0"/>
                    </a:p>
                  </a:txBody>
                  <a:tcPr/>
                </a:tc>
              </a:tr>
              <a:tr h="88167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Пояснительная  записка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Должна раскрыть методологические</a:t>
                      </a:r>
                      <a:r>
                        <a:rPr lang="ru-RU" sz="1600" b="1" baseline="0" dirty="0" smtClean="0"/>
                        <a:t> основания определения структуры и содержания планируемых результатов освоения ОП ООО</a:t>
                      </a:r>
                      <a:endParaRPr lang="ru-RU" sz="1600" b="1" dirty="0"/>
                    </a:p>
                  </a:txBody>
                  <a:tcPr/>
                </a:tc>
              </a:tr>
              <a:tr h="128736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Планируемые результаты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Должны: 1) обеспечивать связь между требованиями ФГОС образовательным процессом и системой оценки результатов освоения ОП; 2) являться содержательной и </a:t>
                      </a:r>
                      <a:r>
                        <a:rPr kumimoji="0"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критериальной</a:t>
                      </a: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основой для разработки  содержательного раздела и системы оценки</a:t>
                      </a:r>
                    </a:p>
                  </a:txBody>
                  <a:tcPr/>
                </a:tc>
              </a:tr>
              <a:tr h="204494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Система оценки планируемых результатов освоения ОП ООО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Должна: 1)</a:t>
                      </a:r>
                      <a:r>
                        <a:rPr lang="ru-RU" sz="1400" b="1" baseline="0" dirty="0" smtClean="0"/>
                        <a:t> закреплять основные направления и цели оценочной деятельности, описание объекта и содержание оценки, критерии, процедуры и состав инструментария оценивания, формы представления результатов, условия и границы применения системы оценки; 2) реализовывать комплексный, </a:t>
                      </a:r>
                      <a:r>
                        <a:rPr lang="ru-RU" sz="1400" b="1" baseline="0" dirty="0" err="1" smtClean="0"/>
                        <a:t>критериальный</a:t>
                      </a:r>
                      <a:r>
                        <a:rPr lang="ru-RU" sz="1400" b="1" baseline="0" dirty="0" smtClean="0"/>
                        <a:t> и уровневый подходы к оценке; 3) обеспечивать оценку динамики индивидуальных достижений; 4) предусматривать использование разнообразных методов и форм оценки, взаимно дополняющих друг друга 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1196975"/>
          </a:xfrm>
        </p:spPr>
        <p:txBody>
          <a:bodyPr/>
          <a:lstStyle/>
          <a:p>
            <a:pPr eaLnBrk="1" hangingPunct="1">
              <a:defRPr/>
            </a:pPr>
            <a:r>
              <a:rPr lang="ru-RU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РАЗДЕЛ 2. СОДЕРЖАТЕЛЬНЫЙ (определяет общее содержание ООО и включает образовательные программы, ориентированные на достижение личностных, предметных и </a:t>
            </a:r>
            <a:r>
              <a:rPr lang="ru-RU" sz="19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метапредметных</a:t>
            </a:r>
            <a:r>
              <a:rPr lang="ru-RU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результатов)</a:t>
            </a:r>
            <a:endParaRPr lang="ru-RU" sz="1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4925" y="1462088"/>
          <a:ext cx="9108504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6704"/>
                <a:gridCol w="6781800"/>
              </a:tblGrid>
              <a:tr h="67426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Компонент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Назначение в структуре образовательной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программы</a:t>
                      </a:r>
                      <a:endParaRPr lang="ru-RU" sz="2000" dirty="0"/>
                    </a:p>
                  </a:txBody>
                  <a:tcPr/>
                </a:tc>
              </a:tr>
              <a:tr h="1026059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Программа развития универсальных учебных действий 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/>
                        <a:t>Должна 1)</a:t>
                      </a:r>
                      <a:r>
                        <a:rPr lang="ru-RU" sz="1500" b="1" baseline="0" dirty="0" smtClean="0"/>
                        <a:t> быть направлена на реализацию системно – </a:t>
                      </a:r>
                      <a:r>
                        <a:rPr lang="ru-RU" sz="1500" b="1" baseline="0" dirty="0" err="1" smtClean="0"/>
                        <a:t>деятельностного</a:t>
                      </a:r>
                      <a:r>
                        <a:rPr lang="ru-RU" sz="1500" b="1" baseline="0" dirty="0" smtClean="0"/>
                        <a:t> подхода; 2) формирование у обучающихся основ культуры исследовательской и проектной деятельности; 3) на формирование и развитие ИКТ - компетентности</a:t>
                      </a:r>
                      <a:endParaRPr lang="ru-RU" sz="1500" b="1" dirty="0"/>
                    </a:p>
                  </a:txBody>
                  <a:tcPr/>
                </a:tc>
              </a:tr>
              <a:tr h="747557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Программы отдельных учебных предметов, курсов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Должны обеспечивать достижение планируемых результатов ОП ООО</a:t>
                      </a:r>
                    </a:p>
                  </a:txBody>
                  <a:tcPr/>
                </a:tc>
              </a:tr>
              <a:tr h="1524430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воспитания и социализации 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Должна: 1)</a:t>
                      </a:r>
                      <a:r>
                        <a:rPr lang="ru-RU" sz="1400" b="1" baseline="0" dirty="0" smtClean="0"/>
                        <a:t> быть построена на основе базовых национальных ценностей российского общества; 2) быть направлена на освоение обучающимися социального опыта, формирование готовности обучающихся к выбору направления своей профессиональной деятельности, формирование и развитие знаний, установок, личностных ориентиров и норм здорового и безопасного образа жизни и экологической культуры</a:t>
                      </a:r>
                      <a:endParaRPr lang="ru-RU" sz="1400" b="1" dirty="0"/>
                    </a:p>
                  </a:txBody>
                  <a:tcPr/>
                </a:tc>
              </a:tr>
              <a:tr h="10916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Программа коррекционной работы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/>
                        <a:t>Должна быть направлена на коррекцию недостатков психического и (или) физического развития детей с ограниченными возможностями здоровья, преодоление трудностей в освоении ООП ООО, оказание помощи и поддержки детям данной категории</a:t>
                      </a:r>
                      <a:endParaRPr lang="ru-RU" sz="15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>
              <a:defRPr/>
            </a:pPr>
            <a:r>
              <a:rPr lang="ru-RU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РАЗДЕЛ 3. ОРГАНИЗАЦИОННЫЙ (определяет общие рамки организации образовательного процесса, а также механизм реализации компонентов образовательной программы)</a:t>
            </a:r>
            <a:endParaRPr lang="ru-RU" sz="1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850" y="1844675"/>
          <a:ext cx="8568952" cy="4247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6462"/>
                <a:gridCol w="6212490"/>
              </a:tblGrid>
              <a:tr h="71312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Компонент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Назначение в структуре образовательной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программы</a:t>
                      </a:r>
                      <a:endParaRPr lang="ru-RU" sz="2000" dirty="0"/>
                    </a:p>
                  </a:txBody>
                  <a:tcPr/>
                </a:tc>
              </a:tr>
              <a:tr h="1488269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Учебный план основного общего образования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Определяет общий объём нагрузки и максимальный объём аудиторной нагрузки обучающихся, состав и структуру обязательных предметных областей по классам (годам обучения)</a:t>
                      </a:r>
                      <a:endParaRPr lang="ru-RU" sz="1800" b="1" dirty="0"/>
                    </a:p>
                  </a:txBody>
                  <a:tcPr/>
                </a:tc>
              </a:tr>
              <a:tr h="204637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Система условий реализации образовательной программы 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Должна  включать характеристику имеющихся условий и обосновывать  необходимость их изменений для реализации ОП ООО, представлять механизмы достижения целевых ориентиров, формирования системы условий,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контроля результативности и эффективности реализации ОП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486</TotalTime>
  <Words>551</Words>
  <Application>Microsoft Office PowerPoint</Application>
  <PresentationFormat>Экран (4:3)</PresentationFormat>
  <Paragraphs>54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Образовательная программа как механизм введения  ФГОС ООО</vt:lpstr>
      <vt:lpstr>Программа – это:</vt:lpstr>
      <vt:lpstr> Образовательная программа </vt:lpstr>
      <vt:lpstr>Проектирование - деятельность по переносу педагогической концепции в педагогическую практику</vt:lpstr>
      <vt:lpstr>РАЗДЕЛ 1. ЦЕЛЕВОЙ (определяет общее назначение, цели, задачи и планируемые  результаты реализации ОП ООО, способы определения достижения этих целей и результатов)</vt:lpstr>
      <vt:lpstr>РАЗДЕЛ 2. СОДЕРЖАТЕЛЬНЫЙ (определяет общее содержание ООО и включает образовательные программы, ориентированные на достижение личностных, предметных и метапредметных результатов)</vt:lpstr>
      <vt:lpstr>РАЗДЕЛ 3. ОРГАНИЗАЦИОННЫЙ (определяет общие рамки организации образовательного процесса, а также механизм реализации компонентов образовательной программы)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как механизм введения ФГОС ООО</dc:title>
  <dc:creator>Ксюша</dc:creator>
  <cp:lastModifiedBy>usern</cp:lastModifiedBy>
  <cp:revision>21</cp:revision>
  <dcterms:created xsi:type="dcterms:W3CDTF">2015-01-12T16:32:37Z</dcterms:created>
  <dcterms:modified xsi:type="dcterms:W3CDTF">2015-09-03T11:27:12Z</dcterms:modified>
</cp:coreProperties>
</file>