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819" r:id="rId2"/>
  </p:sldMasterIdLst>
  <p:notesMasterIdLst>
    <p:notesMasterId r:id="rId22"/>
  </p:notesMasterIdLst>
  <p:sldIdLst>
    <p:sldId id="256" r:id="rId3"/>
    <p:sldId id="258" r:id="rId4"/>
    <p:sldId id="313" r:id="rId5"/>
    <p:sldId id="311" r:id="rId6"/>
    <p:sldId id="314" r:id="rId7"/>
    <p:sldId id="281" r:id="rId8"/>
    <p:sldId id="261" r:id="rId9"/>
    <p:sldId id="301" r:id="rId10"/>
    <p:sldId id="315" r:id="rId11"/>
    <p:sldId id="282" r:id="rId12"/>
    <p:sldId id="303" r:id="rId13"/>
    <p:sldId id="285" r:id="rId14"/>
    <p:sldId id="302" r:id="rId15"/>
    <p:sldId id="316" r:id="rId16"/>
    <p:sldId id="306" r:id="rId17"/>
    <p:sldId id="305" r:id="rId18"/>
    <p:sldId id="307" r:id="rId19"/>
    <p:sldId id="317" r:id="rId20"/>
    <p:sldId id="309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4D4D4D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CD56E3-E6CE-4344-88DA-14E87D5E07E8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9DAF39-4B00-4049-8BE3-7C680EFAA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solidFill>
                  <a:srgbClr val="292929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E8D6-8D6C-48E8-B8C8-FE7D7440C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8224-C1B2-473D-87B2-70B4168DF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B210-0693-460C-BB50-6B51FDC65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9C66-7A57-4822-803B-CF1B25EAC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7B42-E0F9-46D9-AD23-C35B12E73F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1DFF-DF0C-4F56-A504-0C10F69C5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D271-2C1A-4056-9D3E-3E45C9AEF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F895-7C1D-447C-89A2-4D1C36698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9D15-5191-48B9-ABBC-32D5C3970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19B2-A126-4365-B99E-649EF4AD6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C7C2-5D42-4F8D-84CC-22B0CE61A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F858-93D3-4B7B-992E-1A728013C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EFE1-08B3-4DB6-90C3-9B31EFB6E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9A28-F270-4A4E-B987-BB7F38D04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0E5E-AB37-4704-AB78-CAC23FB2B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BDCF-420C-41A3-8024-D389068E3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3895-6AC3-4A20-9D4F-389225A8C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755-978B-44F2-A531-879F9085C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0927-7C2F-4536-A534-663EC2AB2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B051-CB97-428D-B811-B65A739B3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BBFA-9E57-4DB2-894B-6F5667418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24F1-F600-4F46-80BC-1F1556B83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706A-6EB7-408B-9B51-541A2323F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016A-F441-4FE5-BE41-EB5CE1004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29292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9292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fld id="{6407DF53-E279-42E6-9BF8-96AD5A354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63727D-13BB-43F9-9F4F-5A06CD374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5056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3300"/>
                </a:solidFill>
              </a:rPr>
              <a:t/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/>
            </a:r>
            <a:br>
              <a:rPr lang="ru-RU" sz="3200" smtClean="0">
                <a:solidFill>
                  <a:srgbClr val="FF3300"/>
                </a:solidFill>
              </a:rPr>
            </a:br>
            <a:endParaRPr lang="ru-RU" sz="2800" smtClean="0">
              <a:solidFill>
                <a:srgbClr val="FF3300"/>
              </a:solidFill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 flipH="1">
            <a:off x="1214438" y="214313"/>
            <a:ext cx="75453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rgbClr val="800000"/>
              </a:solidFill>
            </a:endParaRPr>
          </a:p>
          <a:p>
            <a:pPr algn="ctr" eaLnBrk="1" hangingPunct="1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оценки достижения планируемых результатов освоения образовательной программы основного общего образования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663300"/>
              </a:solidFill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системы внутренней оценки достижения планируемых результатов освоения образовательной программы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1500" y="1214438"/>
            <a:ext cx="8215313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1. </a:t>
            </a:r>
            <a:r>
              <a:rPr lang="ru-RU" altLang="ru-RU" sz="2000" b="1">
                <a:solidFill>
                  <a:srgbClr val="800000"/>
                </a:solidFill>
              </a:rPr>
              <a:t>Стартовая диагностика</a:t>
            </a:r>
            <a:r>
              <a:rPr lang="ru-RU" altLang="ru-RU" sz="2000" b="1"/>
              <a:t>, которая осуществляется в рубежных точках обучения с использованием специально разработанного инструментария;</a:t>
            </a:r>
          </a:p>
          <a:p>
            <a:pPr eaLnBrk="1" hangingPunct="1"/>
            <a:r>
              <a:rPr lang="ru-RU" altLang="ru-RU" sz="2000" b="1"/>
              <a:t>2. Систематизированное описание рекомендуемых задач и ситуаций </a:t>
            </a:r>
            <a:r>
              <a:rPr lang="ru-RU" altLang="ru-RU" sz="2000" b="1">
                <a:solidFill>
                  <a:srgbClr val="800000"/>
                </a:solidFill>
              </a:rPr>
              <a:t>текущего контроля </a:t>
            </a:r>
            <a:r>
              <a:rPr lang="ru-RU" altLang="ru-RU" sz="2000" b="1"/>
              <a:t>для различных этапов обучения, включающее описание дидактических и раздаточных материалов, необходимых для организации системы внутренней оценки, в том числе диагностической, описание методов и приемов оценивания, форм организации, рекомендации по фиксации и анализу результатов. </a:t>
            </a:r>
          </a:p>
          <a:p>
            <a:pPr eaLnBrk="1" hangingPunct="1"/>
            <a:r>
              <a:rPr lang="ru-RU" altLang="ru-RU" sz="2000" b="1"/>
              <a:t>3. </a:t>
            </a:r>
            <a:r>
              <a:rPr lang="ru-RU" altLang="ru-RU" sz="2000" b="1">
                <a:solidFill>
                  <a:srgbClr val="800000"/>
                </a:solidFill>
              </a:rPr>
              <a:t>Итоговые проверочные работы </a:t>
            </a:r>
            <a:r>
              <a:rPr lang="ru-RU" altLang="ru-RU" sz="2000" b="1"/>
              <a:t>(на конец каждого класса), включая рекомендации по их проведению, оцениванию, фиксации и анализу результатов.</a:t>
            </a:r>
          </a:p>
          <a:p>
            <a:pPr eaLnBrk="1" hangingPunct="1"/>
            <a:r>
              <a:rPr lang="ru-RU" altLang="ru-RU" sz="2000" b="1"/>
              <a:t>4. Рекомендации по организации системы </a:t>
            </a:r>
            <a:r>
              <a:rPr lang="ru-RU" altLang="ru-RU" sz="2000" b="1">
                <a:solidFill>
                  <a:srgbClr val="800000"/>
                </a:solidFill>
              </a:rPr>
              <a:t>внутренней накопительной оценки достижений </a:t>
            </a:r>
            <a:r>
              <a:rPr lang="ru-RU" altLang="ru-RU" sz="2000" b="1"/>
              <a:t>учащихся, составу </a:t>
            </a:r>
            <a:r>
              <a:rPr lang="ru-RU" altLang="ru-RU" sz="2000" b="1">
                <a:solidFill>
                  <a:srgbClr val="800000"/>
                </a:solidFill>
              </a:rPr>
              <a:t>портфолио</a:t>
            </a:r>
            <a:r>
              <a:rPr lang="ru-RU" altLang="ru-RU" sz="2000" b="1"/>
              <a:t> и критериям его оценивания.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158038" cy="8572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Стартовая диагностика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4313" y="1214438"/>
            <a:ext cx="4143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Задачи стартовой диагностики</a:t>
            </a:r>
          </a:p>
          <a:p>
            <a:pPr eaLnBrk="1" hangingPunct="1">
              <a:buFontTx/>
              <a:buChar char="-"/>
            </a:pPr>
            <a:r>
              <a:rPr lang="ru-RU" altLang="ru-RU" b="1"/>
              <a:t>дать возможность учащимся определить уровень знаний и умений, которые будут необходимы им в учебном году для дальнейшего движения; </a:t>
            </a:r>
          </a:p>
          <a:p>
            <a:pPr eaLnBrk="1" hangingPunct="1">
              <a:buFontTx/>
              <a:buChar char="-"/>
            </a:pPr>
            <a:r>
              <a:rPr lang="ru-RU" altLang="ru-RU" b="1"/>
              <a:t>сформулировать собственные цели изучения данного курса;</a:t>
            </a:r>
          </a:p>
          <a:p>
            <a:pPr eaLnBrk="1" hangingPunct="1"/>
            <a:r>
              <a:rPr lang="ru-RU" altLang="ru-RU" b="1"/>
              <a:t>- провести коррекцию наличных знаний и умений;</a:t>
            </a:r>
          </a:p>
          <a:p>
            <a:pPr eaLnBrk="1" hangingPunct="1"/>
            <a:r>
              <a:rPr lang="ru-RU" altLang="ru-RU" b="1"/>
              <a:t>- создать ситуацию, требующую от учеников определения границы своих знаний и выстраивания маршрута своего движения в рамках учебного курса.</a:t>
            </a:r>
          </a:p>
          <a:p>
            <a:pPr eaLnBrk="1" hangingPunct="1"/>
            <a:endParaRPr lang="ru-RU" altLang="ru-RU" b="1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643438" y="1357313"/>
            <a:ext cx="40005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800000"/>
                </a:solidFill>
              </a:rPr>
              <a:t>Этапы совместных действий учителя и учащихся:</a:t>
            </a:r>
            <a:endParaRPr lang="ru-RU" altLang="ru-RU" sz="1600" b="1">
              <a:solidFill>
                <a:srgbClr val="800000"/>
              </a:solidFill>
            </a:endParaRPr>
          </a:p>
          <a:p>
            <a:pPr marL="0" lvl="2" eaLnBrk="1" hangingPunct="1"/>
            <a:r>
              <a:rPr lang="ru-RU" altLang="ru-RU" b="1"/>
              <a:t>1. Проведение стартовой проверочной работы.</a:t>
            </a:r>
            <a:endParaRPr lang="ru-RU" altLang="ru-RU" sz="1600" b="1"/>
          </a:p>
          <a:p>
            <a:pPr marL="0" lvl="2" eaLnBrk="1" hangingPunct="1"/>
            <a:r>
              <a:rPr lang="ru-RU" altLang="ru-RU" b="1"/>
              <a:t>2. Коррекция знаний и способов действий учащихся на основе данных стартовой работы</a:t>
            </a:r>
            <a:endParaRPr lang="ru-RU" altLang="ru-RU" sz="1600" b="1"/>
          </a:p>
          <a:p>
            <a:pPr marL="0" lvl="2" eaLnBrk="1" hangingPunct="1"/>
            <a:r>
              <a:rPr lang="ru-RU" altLang="ru-RU" b="1"/>
              <a:t>3. Определение границы знания и незнания, фиксация задач текущего учебного года.</a:t>
            </a:r>
            <a:endParaRPr lang="ru-RU" altLang="ru-RU" sz="1600" b="1"/>
          </a:p>
          <a:p>
            <a:pPr marL="0" lvl="2" eaLnBrk="1" hangingPunct="1"/>
            <a:r>
              <a:rPr lang="ru-RU" altLang="ru-RU" b="1"/>
              <a:t>4. Представление результатов самостоятельной работы учащихся по коррекции их знаний.</a:t>
            </a:r>
            <a:endParaRPr lang="ru-RU" altLang="ru-RU" sz="1600" b="1"/>
          </a:p>
          <a:p>
            <a:pPr eaLnBrk="1" hangingPunct="1"/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38" y="0"/>
            <a:ext cx="7158037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оценивание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85938" y="928688"/>
            <a:ext cx="6929437" cy="55245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800000"/>
                </a:solidFill>
              </a:rPr>
              <a:t>Предметом итоговой оценки </a:t>
            </a:r>
            <a:r>
              <a:rPr lang="ru-RU" altLang="ru-RU" sz="2200" b="1" smtClean="0"/>
              <a:t>является способность учащихся решать учебно-познавательные и учебно-практические задачи, построенные на материале системы предметных знаний и на основе универсальных учебных действий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800000"/>
                </a:solidFill>
              </a:rPr>
              <a:t>Итоговое оценивание </a:t>
            </a:r>
            <a:r>
              <a:rPr lang="ru-RU" altLang="ru-RU" sz="2200" b="1" smtClean="0"/>
              <a:t>происходит в конце обучения и может проводиться в форме накопленной оценки (синтеза имеющейся информации), в формах сбора данных (в том числе – с помощью итоговых проверочных работ)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800000"/>
                </a:solidFill>
              </a:rPr>
              <a:t>Рефлексия</a:t>
            </a:r>
            <a:r>
              <a:rPr lang="ru-RU" altLang="ru-RU" sz="2200" b="1" smtClean="0"/>
              <a:t> движения класса в содержании текущего учебного года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b="1" smtClean="0">
                <a:solidFill>
                  <a:srgbClr val="800000"/>
                </a:solidFill>
              </a:rPr>
              <a:t>Предъявление (демонстрация) достижений </a:t>
            </a:r>
            <a:r>
              <a:rPr lang="ru-RU" altLang="ru-RU" sz="2200" b="1" smtClean="0"/>
              <a:t>ученика за год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60350"/>
            <a:ext cx="7643812" cy="693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</a:rPr>
              <a:t>      </a:t>
            </a: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Текущее (формирующее) оценивание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63713" y="1196975"/>
            <a:ext cx="68818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Предметом </a:t>
            </a:r>
            <a:r>
              <a:rPr lang="ru-RU" b="1" i="1"/>
              <a:t>текущего (формирующего) оценивания является операциональный состав предметных </a:t>
            </a:r>
            <a:r>
              <a:rPr lang="ru-RU" b="1"/>
              <a:t>способов действия и универсальных учебных действий. Такое оценивание производится как самим обучающимся, так и учителем и осуществляет две важные функции: </a:t>
            </a:r>
            <a:r>
              <a:rPr lang="ru-RU" b="1" i="1"/>
              <a:t>диагностическую и коррекционную. </a:t>
            </a:r>
          </a:p>
          <a:p>
            <a:pPr algn="just"/>
            <a:r>
              <a:rPr lang="ru-RU" b="1" i="1"/>
              <a:t>Цель - </a:t>
            </a:r>
            <a:r>
              <a:rPr lang="ru-RU" b="1"/>
              <a:t>увидеть проблемы и трудности в освоении предметных способов действия и УУД и наметить план работы по ликвидации возникших проблем и трудностей.</a:t>
            </a:r>
          </a:p>
          <a:p>
            <a:pPr algn="just"/>
            <a:r>
              <a:rPr lang="ru-RU" b="1"/>
              <a:t>Формирующая оценка образовательных результатов детей проводится в соответствии с согласованным подходом к планированию и реализации образовательного процесса для всех учащихся на протяжении всего периода обучения. У учеников должно сложиться четкое понимание того, в каких разделах программы происходит их рост и что именно они могут сделать для улучшения своей успеваемости.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60350"/>
            <a:ext cx="7643812" cy="693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процедуры текущего (формирующего) оценивания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619250" y="1412875"/>
            <a:ext cx="72009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b="1"/>
              <a:t>Диагностическая работа по тематическим блокам учебного курса, предполагает оценочный лист с требованиями к результатам изучения темы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/>
              <a:t>Домашняя самостоятельная работа. Содержит набор заданий трех уровней: базовый (стандартный), углубленный (повышенный) и творческий. Школьники сами определяют что выполнять, сколько выполнять и сами планируют свою работу по предмету на три недели. </a:t>
            </a:r>
          </a:p>
          <a:p>
            <a:pPr marL="342900" indent="-342900" algn="just">
              <a:buFontTx/>
              <a:buAutoNum type="arabicPeriod"/>
            </a:pPr>
            <a:r>
              <a:rPr lang="ru-RU" altLang="ru-RU" sz="1600" b="1"/>
              <a:t>Проверочная работа по результатам выполнения </a:t>
            </a:r>
            <a:r>
              <a:rPr lang="ru-RU" sz="1600" b="1"/>
              <a:t>домашней самостоятельной работы </a:t>
            </a:r>
          </a:p>
          <a:p>
            <a:pPr marL="342900" indent="-342900" algn="just">
              <a:buFontTx/>
              <a:buAutoNum type="arabicPeriod"/>
            </a:pPr>
            <a:r>
              <a:rPr lang="ru-RU" altLang="ru-RU" sz="1600" b="1"/>
              <a:t>Публичная презентация результатов самостоятельной работы - возможность предъявить на оценку результаты индивидуальной (групповой) самостоятельной работы в формах: мини-конференции; постановка спектакля, дебаты, ролевая игра, стендовые доклады</a:t>
            </a:r>
          </a:p>
          <a:p>
            <a:pPr marL="342900" indent="-342900" algn="just">
              <a:buFontTx/>
              <a:buAutoNum type="arabicPeriod"/>
            </a:pPr>
            <a:r>
              <a:rPr lang="ru-RU" altLang="ru-RU" sz="1600" b="1"/>
              <a:t>Тематическая проверочная работа строится по основным содержательным линиям (областям) учебного предмета с помощью двухуровневых задач на выбор учащихся: 1 уровень – базовый (стандартный); 2 уровень – углубленный (повышенный)</a:t>
            </a:r>
          </a:p>
          <a:p>
            <a:pPr marL="342900" indent="-342900" algn="just">
              <a:buFontTx/>
              <a:buAutoNum type="arabicPeriod"/>
            </a:pPr>
            <a:r>
              <a:rPr lang="ru-RU" altLang="ru-RU" sz="1600" b="1"/>
              <a:t>Зачет как итоговая форма освоения текущих учебных 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2275" y="0"/>
            <a:ext cx="7158038" cy="760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3200" b="1" dirty="0" smtClean="0">
                <a:solidFill>
                  <a:srgbClr val="FF0000"/>
                </a:solidFill>
              </a:rPr>
              <a:t> достижений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908050"/>
            <a:ext cx="7200900" cy="5545138"/>
          </a:xfrm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b="1" i="1" dirty="0" smtClean="0"/>
              <a:t>Портфель достижений </a:t>
            </a:r>
            <a:r>
              <a:rPr lang="ru-RU" sz="2000" b="1" dirty="0" smtClean="0"/>
              <a:t>– это специально организованная подборка работ, которые демонстрируют усилия, прогресс и достижения обучающегося в различных областях.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b="1" i="1" dirty="0" smtClean="0"/>
              <a:t>Оценка</a:t>
            </a:r>
            <a:r>
              <a:rPr lang="ru-RU" sz="2000" b="1" dirty="0" smtClean="0"/>
              <a:t> как отдельных составляющих, так и портфеля достижений в целом ведётся на </a:t>
            </a:r>
            <a:r>
              <a:rPr lang="ru-RU" sz="2000" b="1" dirty="0" err="1" smtClean="0"/>
              <a:t>критериальной</a:t>
            </a:r>
            <a:r>
              <a:rPr lang="ru-RU" sz="2000" b="1" dirty="0" smtClean="0"/>
              <a:t> основе, поэтому портфели достижений должны сопровождаться специальными документами, в которых описаны состав портфеля достижений; критерии, на основе которых оцениваются отдельные работы, и вклад каждой работы в накопленную оценку выпускника.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i="1" dirty="0" smtClean="0"/>
              <a:t>Рубрики </a:t>
            </a:r>
            <a:r>
              <a:rPr lang="ru-RU" sz="2000" b="1" i="1" dirty="0" err="1" smtClean="0"/>
              <a:t>портфолио</a:t>
            </a:r>
            <a:r>
              <a:rPr lang="ru-RU" sz="2000" b="1" dirty="0" smtClean="0"/>
              <a:t>:  «Портрет», «Социально-личностное развитие ученика», «Учебно-познавательное развитие ученика», «Культура здорового образа жизни , «Духовно-нравственное развитие ученика»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Участниками работы над </a:t>
            </a:r>
            <a:r>
              <a:rPr lang="ru-RU" sz="2000" b="1" dirty="0" err="1" smtClean="0"/>
              <a:t>портфолио</a:t>
            </a:r>
            <a:r>
              <a:rPr lang="ru-RU" sz="2000" b="1" dirty="0" smtClean="0"/>
              <a:t> являются обучающиеся, их родители, классный руководитель, учителя-предметники, педагоги дополнительного образования и администрация школы (их сферы ответственности прописываются в  положении)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На основании оценки </a:t>
            </a:r>
            <a:r>
              <a:rPr lang="ru-RU" sz="2000" b="1" dirty="0" err="1" smtClean="0"/>
              <a:t>портфолио</a:t>
            </a:r>
            <a:r>
              <a:rPr lang="ru-RU" sz="2000" b="1" dirty="0" smtClean="0"/>
              <a:t> учащихся осуществляется годовой образовательный рейтинг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500" y="0"/>
            <a:ext cx="74295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Модель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внутришкольного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мониторинга образовательных достижений учащихся основной школы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813" y="1412875"/>
          <a:ext cx="7596187" cy="433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18"/>
                <a:gridCol w="1296119"/>
                <a:gridCol w="1008092"/>
                <a:gridCol w="1512139"/>
                <a:gridCol w="1403620"/>
              </a:tblGrid>
              <a:tr h="12240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Параметры 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Проце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дуры</a:t>
                      </a:r>
                      <a:r>
                        <a:rPr lang="ru-RU" sz="1800" dirty="0" smtClean="0"/>
                        <a:t> диагностики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Ответствен</a:t>
                      </a:r>
                    </a:p>
                    <a:p>
                      <a:r>
                        <a:rPr lang="ru-RU" sz="1800" dirty="0" err="1" smtClean="0"/>
                        <a:t>ные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Формы фиксации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  <a:tr h="2333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+личностные результаты (социальный опыт) +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ууд+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результаты проектной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исследовательской деятельности +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ИКТ-компетентность + навыки смыслового чтения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0"/>
            <a:ext cx="7158038" cy="1309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Итоговая оценка выпускника и её использование при переходе от основного к среднему общему образованию</a:t>
            </a:r>
            <a:endParaRPr lang="ru-RU" altLang="ru-RU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312863"/>
            <a:ext cx="7056438" cy="4852987"/>
          </a:xfrm>
        </p:spPr>
        <p:txBody>
          <a:bodyPr rtlCol="0">
            <a:normAutofit fontScale="925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результаты </a:t>
            </a:r>
            <a:r>
              <a:rPr lang="ru-RU" sz="2400" b="1" dirty="0" err="1" smtClean="0"/>
              <a:t>внутришкольного</a:t>
            </a:r>
            <a:r>
              <a:rPr lang="ru-RU" sz="2400" b="1" dirty="0" smtClean="0"/>
              <a:t> мониторинга образовательных достижений по всем предметам, зафиксированные в оценочных листах, в том числе за промежуточные и итоговые комплексные работы на </a:t>
            </a:r>
            <a:r>
              <a:rPr lang="ru-RU" sz="2400" b="1" dirty="0" err="1" smtClean="0"/>
              <a:t>межпредметной</a:t>
            </a:r>
            <a:r>
              <a:rPr lang="ru-RU" sz="2400" b="1" dirty="0" smtClean="0"/>
              <a:t> основе;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оценки за выполнение итоговых работ по всем учебным предметам;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оценки за выполнение и защиту индивидуального проекта (</a:t>
            </a:r>
            <a:r>
              <a:rPr lang="ru-RU" sz="2400" b="1" i="1" dirty="0" smtClean="0"/>
              <a:t>особенности оценки индивидуального проекта включаются отдельным пунктом</a:t>
            </a:r>
            <a:r>
              <a:rPr lang="ru-RU" sz="2400" b="1" dirty="0" smtClean="0"/>
              <a:t>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оценки за работы, выносимые на государственную итоговую аттестацию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0"/>
            <a:ext cx="7158038" cy="1309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Использование данных оценки образовательных результатов</a:t>
            </a:r>
            <a:endParaRPr lang="ru-RU" altLang="ru-RU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125538"/>
            <a:ext cx="7273925" cy="52562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100" b="1" dirty="0" smtClean="0"/>
              <a:t>1</a:t>
            </a:r>
            <a:r>
              <a:rPr lang="ru-RU" sz="2100" b="1" i="1" dirty="0" smtClean="0"/>
              <a:t>. В процедурах аттестации педагогических кадров: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 Стабильные положительные результаты освоения обучающимися образовательных программ по итогам мониторингов, проводимых организацией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 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</a:t>
            </a:r>
            <a:r>
              <a:rPr lang="ru-RU" sz="2100" b="1" dirty="0" smtClean="0">
                <a:hlinkClick r:id="rId3"/>
              </a:rPr>
              <a:t>постановлением</a:t>
            </a:r>
            <a:r>
              <a:rPr lang="ru-RU" sz="2100" b="1" dirty="0" smtClean="0"/>
              <a:t> Правительства Российской Федерации от 5 августа 2013 г. N 662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 Выявление развития у обучающихся способностей к научной (интеллектуальной), творческой, физкультурно-спортивной деятельности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100" b="1" dirty="0" smtClean="0"/>
              <a:t>2</a:t>
            </a:r>
            <a:r>
              <a:rPr lang="ru-RU" sz="2100" b="1" i="1" dirty="0" smtClean="0"/>
              <a:t>.  В процедурах оценки деятельности образовательной организаций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Доля выпускников ступени основного общего образования, результат которых по итоговой аттестации выше среднего по району, от их общего числа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Доля обучающихся 6-8 классов, результат которых по мониторинговым исследованиям качества знаний выше среднего по району, от их общего числа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Доля выпускников ступени основного общего образования, получивших аттестаты особого образца (по районному показателю)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/>
              <a:t>Динамика индивидуальных образовательных результатов обучающихся (по материалам областных контрольных мероприятий и мониторинговых исследований)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54138"/>
          <a:ext cx="9144000" cy="5453062"/>
        </p:xfrm>
        <a:graphic>
          <a:graphicData uri="http://schemas.openxmlformats.org/drawingml/2006/table">
            <a:tbl>
              <a:tblPr/>
              <a:tblGrid>
                <a:gridCol w="1957388"/>
                <a:gridCol w="2935287"/>
                <a:gridCol w="42513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Объекты учета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Формы регистрации результатов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Формы представления результатов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Предметные результаты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(по предметам)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Классные журналы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Справки по результатам внутришкольного контроля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78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Выполнение оценочных работ, осуществляемых внешними по отношению к школе службами</a:t>
                      </a: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78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Предметные олимпиады</a:t>
                      </a: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78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Тематические контрольные работы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Метапредметные результаты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Образовательные характеристики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Листы достижений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Портфолио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Диагностические работы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Презентации проектных (исследовательских, конструкторских и т. п.) работ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Учебно-практические конференции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Образовательные игры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Личностные результаты (социальный опыт подростков)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Дневники наблюдения учителя (классного руководителя, тьютора, психолога)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Образовательные характеристики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Портфолио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Эссе-размышление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Участие в общественной жизни класса и школы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Творческая самопрезентация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2" name="TextBox 3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Индивидуальные учебные достижения (планируемые результаты)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428750" y="785813"/>
            <a:ext cx="7286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2400" b="1"/>
              <a:t>представляет основные направления и цели оценочной деятельности, описание объекта и содержание оценки, критериев, процедур и состава инструментария оценивания, форм представления результатов;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2400" b="1"/>
              <a:t>обеспечивает комплексный, уровневый и критериальный подход к оценке предметных, метапредметных и личностных результатов освоения основной образовательной программы;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2400" b="1"/>
              <a:t>характеризует технологию оценки достижений обучающихся, позволяющую осуществлять оценку динамики индивидуальных учебных достижений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образовательной программе данный раздел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Принципиальная особенность новой системы оценки образовательных результатов, заложенной в ФГОС общего образования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58888" y="1125538"/>
            <a:ext cx="2665412" cy="50165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1">
                <a:solidFill>
                  <a:srgbClr val="FF0000"/>
                </a:solidFill>
              </a:rPr>
              <a:t>Нормативное оценивание, характеризующееся ограниченностью объектов и средств оценивания, ориентацией на сравнение индивидуальных результатов с некоторой нормой, получаемой, как правило, путем усреднения соответствующих значений показателя по достаточно большой группе индивидуальных результатов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4300" y="2708275"/>
            <a:ext cx="216058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948113" y="3028950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/>
              <a:t>ПЕРЕХОД</a:t>
            </a:r>
          </a:p>
        </p:txBody>
      </p:sp>
      <p:sp>
        <p:nvSpPr>
          <p:cNvPr id="7" name="Круговая стрелка 6"/>
          <p:cNvSpPr/>
          <p:nvPr/>
        </p:nvSpPr>
        <p:spPr>
          <a:xfrm rot="3048056">
            <a:off x="5323681" y="3175794"/>
            <a:ext cx="1584325" cy="15827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8380083">
            <a:off x="5317332" y="1861344"/>
            <a:ext cx="1582737" cy="15843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6516688" y="798513"/>
            <a:ext cx="2519362" cy="25558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1">
                <a:solidFill>
                  <a:srgbClr val="FF0000"/>
                </a:solidFill>
              </a:rPr>
              <a:t>Критериальное оценивание, основанное на прямой оценке индивидуального значения показателя без учета соответствующих значений показателя других индивидуумов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651500" y="4516438"/>
            <a:ext cx="3313113" cy="1816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1">
                <a:solidFill>
                  <a:srgbClr val="FF0000"/>
                </a:solidFill>
              </a:rPr>
              <a:t>Ипсативное оценивание, предполагающее оценку индивидуального значения показателя с, так называемой, индивидуальной нормой, т.е. с нормой, характерной для самого индивида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971550" y="836613"/>
            <a:ext cx="8172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 </a:t>
            </a:r>
            <a:r>
              <a:rPr lang="ru-RU" b="1">
                <a:solidFill>
                  <a:srgbClr val="C00000"/>
                </a:solidFill>
              </a:rPr>
              <a:t>Комплексный подход</a:t>
            </a:r>
            <a:r>
              <a:rPr lang="ru-RU" b="1"/>
              <a:t>, позволяющий вести оценку достижения обучающимися всех трёх групп результатов образования: личностных, метапредметных и предметных.</a:t>
            </a:r>
            <a:endParaRPr lang="ru-RU" sz="1400" b="1"/>
          </a:p>
          <a:p>
            <a:r>
              <a:rPr lang="ru-RU" b="1"/>
              <a:t>2. </a:t>
            </a:r>
            <a:r>
              <a:rPr lang="ru-RU" b="1">
                <a:solidFill>
                  <a:srgbClr val="C00000"/>
                </a:solidFill>
              </a:rPr>
              <a:t>Уровневый подход </a:t>
            </a:r>
            <a:r>
              <a:rPr lang="ru-RU" b="1"/>
              <a:t>, основанный на  «методе сложения», при котором фиксируется достижение опорного уровня, необходимого для успешного продолжения образования и реально достигаемого большинством обучающихся, и его превышение, что позволяет выстраивать индивидуальные траектории движения с учетом зоны ближайшего развития, формировать положительную учебную и социальную мотивацию. </a:t>
            </a:r>
            <a:endParaRPr lang="ru-RU" sz="1400" b="1"/>
          </a:p>
          <a:p>
            <a:r>
              <a:rPr lang="ru-RU" b="1"/>
              <a:t>3. </a:t>
            </a:r>
            <a:r>
              <a:rPr lang="ru-RU" b="1">
                <a:solidFill>
                  <a:srgbClr val="C00000"/>
                </a:solidFill>
              </a:rPr>
              <a:t>Критериальный подход, </a:t>
            </a:r>
            <a:r>
              <a:rPr lang="ru-RU" b="1"/>
              <a:t>означающий переход к деятельностному подходу в организации учебного процесса, который ориентирован на повышение мотивации обучающихся, при этом:</a:t>
            </a:r>
            <a:endParaRPr lang="ru-RU" sz="1400" b="1"/>
          </a:p>
          <a:p>
            <a:r>
              <a:rPr lang="ru-RU" b="1"/>
              <a:t>- работа учащегося сравнивается с образцом (эталоном) правильно выполненной работы, который известен учащимся заранее;</a:t>
            </a:r>
            <a:endParaRPr lang="ru-RU" sz="1400" b="1"/>
          </a:p>
          <a:p>
            <a:r>
              <a:rPr lang="ru-RU" b="1"/>
              <a:t>- учащемуся известен четкий алгоритм выведения оценки, по которому он сам может определить уровень своей работы и информировать родителей;</a:t>
            </a:r>
            <a:endParaRPr lang="ru-RU" sz="1400" b="1"/>
          </a:p>
          <a:p>
            <a:r>
              <a:rPr lang="ru-RU" b="1"/>
              <a:t>- оценивают у учащихся только то, чему учили, так как критерий оценивания представляет конкретное выражение учебных целей.</a:t>
            </a:r>
            <a:endParaRPr lang="ru-RU" alt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оценке результатов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освоения ООП ООО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258888" y="1557338"/>
            <a:ext cx="7561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- внешняя и внутренняя оценка;</a:t>
            </a:r>
          </a:p>
          <a:p>
            <a:r>
              <a:rPr lang="ru-RU" sz="2400" b="1"/>
              <a:t>- стартовое, текущее (формирующее) и итоговое оценивание;</a:t>
            </a:r>
          </a:p>
          <a:p>
            <a:r>
              <a:rPr lang="ru-RU" sz="2400" b="1"/>
              <a:t>- оценка личностных, метапредметных и предметных результатов;</a:t>
            </a:r>
          </a:p>
          <a:p>
            <a:r>
              <a:rPr lang="ru-RU" sz="2400" b="1"/>
              <a:t>- оценка базового уровня образовательных результатов – «выпускник научится», повышенного уровня (особо мотивированные и способные обучающиеся) – «выпускник получит возможность научиться», индивидуальных достижений (ипсативная оценка) – портфолио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FF0000"/>
                </a:solidFill>
              </a:rPr>
              <a:t>Контексты описания системы оценки планируемых результатов освоения образовательной программы основного общего образования 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личностных результатов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" y="641350"/>
            <a:ext cx="8496300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800000"/>
                </a:solidFill>
              </a:rPr>
              <a:t>Объект оценки  - </a:t>
            </a:r>
            <a:r>
              <a:rPr lang="ru-RU" b="1" dirty="0" err="1">
                <a:solidFill>
                  <a:srgbClr val="800000"/>
                </a:solidFill>
              </a:rPr>
              <a:t>сформированность</a:t>
            </a:r>
            <a:r>
              <a:rPr lang="ru-RU" b="1" dirty="0">
                <a:solidFill>
                  <a:srgbClr val="800000"/>
                </a:solidFill>
              </a:rPr>
              <a:t> личностных универсальных учебных действий:</a:t>
            </a:r>
          </a:p>
          <a:p>
            <a:pPr eaLnBrk="1" hangingPunct="1">
              <a:defRPr/>
            </a:pPr>
            <a:r>
              <a:rPr lang="ru-RU" b="1" dirty="0"/>
              <a:t>1) </a:t>
            </a:r>
            <a:r>
              <a:rPr lang="ru-RU" b="1" dirty="0" err="1"/>
              <a:t>сформированность</a:t>
            </a:r>
            <a:r>
              <a:rPr lang="ru-RU" b="1" dirty="0"/>
              <a:t> основ гражданской идентичности личности;</a:t>
            </a:r>
          </a:p>
          <a:p>
            <a:pPr eaLnBrk="1" hangingPunct="1">
              <a:defRPr/>
            </a:pPr>
            <a:r>
              <a:rPr lang="ru-RU" b="1" dirty="0"/>
              <a:t>2) готовность к переходу к самообразованию на основе учебно-познавательной мотивации, в том числе готовность к выбору направления профильного образования;</a:t>
            </a:r>
          </a:p>
          <a:p>
            <a:pPr eaLnBrk="1" hangingPunct="1">
              <a:defRPr/>
            </a:pPr>
            <a:r>
              <a:rPr lang="ru-RU" b="1" dirty="0"/>
              <a:t>3) </a:t>
            </a:r>
            <a:r>
              <a:rPr lang="ru-RU" b="1" dirty="0" err="1"/>
              <a:t>сформированность</a:t>
            </a:r>
            <a:r>
              <a:rPr lang="ru-RU" b="1" dirty="0"/>
              <a:t> социальных компетенций, включая ценностно-смысловые установки и моральные нормы, опыт социальных и межличностных отношений, правосознание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Процедуры: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ru-RU" b="1" u="sng" dirty="0"/>
              <a:t>Внешние </a:t>
            </a:r>
            <a:r>
              <a:rPr lang="ru-RU" b="1" u="sng" dirty="0" err="1"/>
              <a:t>неперсонифицированные</a:t>
            </a:r>
            <a:r>
              <a:rPr lang="ru-RU" b="1" u="sng" dirty="0"/>
              <a:t> мониторинговые исследования</a:t>
            </a:r>
          </a:p>
          <a:p>
            <a:pPr eaLnBrk="1" hangingPunct="1">
              <a:defRPr/>
            </a:pPr>
            <a:r>
              <a:rPr lang="ru-RU" b="1" dirty="0"/>
              <a:t>2) </a:t>
            </a:r>
            <a:r>
              <a:rPr lang="ru-RU" b="1" u="sng" dirty="0"/>
              <a:t>Ограниченная оценка </a:t>
            </a:r>
            <a:r>
              <a:rPr lang="ru-RU" b="1" u="sng" dirty="0" err="1"/>
              <a:t>сформированности</a:t>
            </a:r>
            <a:r>
              <a:rPr lang="ru-RU" b="1" u="sng" dirty="0"/>
              <a:t> отдельных личностных результатов</a:t>
            </a:r>
            <a:r>
              <a:rPr lang="ru-RU" b="1" dirty="0"/>
              <a:t>:</a:t>
            </a:r>
          </a:p>
          <a:p>
            <a:pPr eaLnBrk="1" hangingPunct="1">
              <a:defRPr/>
            </a:pPr>
            <a:r>
              <a:rPr lang="ru-RU" b="1" dirty="0"/>
              <a:t>- Наблюдение за соблюдением норм и правил поведения;</a:t>
            </a:r>
          </a:p>
          <a:p>
            <a:pPr eaLnBrk="1" hangingPunct="1">
              <a:defRPr/>
            </a:pPr>
            <a:r>
              <a:rPr lang="ru-RU" b="1" dirty="0"/>
              <a:t>- Свидетельства участия в общественной жизни образовательного учреждения и ближайшего социального окружения, общественно полезной деятельности;</a:t>
            </a:r>
          </a:p>
          <a:p>
            <a:pPr eaLnBrk="1" hangingPunct="1">
              <a:defRPr/>
            </a:pPr>
            <a:r>
              <a:rPr lang="ru-RU" b="1" dirty="0"/>
              <a:t> - Наблюдение за отношением к учебе (прилежание и ответственность);</a:t>
            </a:r>
          </a:p>
          <a:p>
            <a:pPr eaLnBrk="1" hangingPunct="1">
              <a:defRPr/>
            </a:pPr>
            <a:r>
              <a:rPr lang="ru-RU" b="1" dirty="0"/>
              <a:t>- Диагностика профессионального самоопределения;</a:t>
            </a:r>
          </a:p>
          <a:p>
            <a:pPr eaLnBrk="1" hangingPunct="1">
              <a:defRPr/>
            </a:pPr>
            <a:r>
              <a:rPr lang="ru-RU" b="1" dirty="0"/>
              <a:t>- Диагностика ценностно-смысловых установок обучающихся, формируемых средствами различных предметов в рамках системы общего образования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836613"/>
            <a:ext cx="8027987" cy="57610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Объекты оценки: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способность и готовность к освоению систематических знаний, их самостоятельному пополнению, переносу и интеграции;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 способность к сотрудничеству и коммуникации;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 способность к решению личностно и социально значимых проблем и воплощению найденных решений в практику;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 способность и готовность к использованию ИКТ в целях обучения и развития;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  способность к самоорганизации, </a:t>
            </a:r>
            <a:r>
              <a:rPr lang="ru-RU" sz="1800" b="1" dirty="0" err="1" smtClean="0"/>
              <a:t>саморегуляции</a:t>
            </a:r>
            <a:r>
              <a:rPr lang="ru-RU" sz="1800" b="1" dirty="0" smtClean="0"/>
              <a:t> и рефлексии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Процедуры: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• стартовая диагностика;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• текущее выполнение учебных исследований и учебных проектов;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• промежуточные итоговые </a:t>
            </a:r>
            <a:r>
              <a:rPr lang="ru-RU" sz="1800" b="1" dirty="0" err="1" smtClean="0"/>
              <a:t>комплексныеработ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ы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межпредметной</a:t>
            </a:r>
            <a:r>
              <a:rPr lang="ru-RU" sz="1800" b="1" dirty="0" smtClean="0"/>
              <a:t> основе,  направленные на оценку </a:t>
            </a:r>
            <a:r>
              <a:rPr lang="ru-RU" sz="1800" b="1" dirty="0" err="1" smtClean="0"/>
              <a:t>сформированности</a:t>
            </a:r>
            <a:r>
              <a:rPr lang="ru-RU" sz="1800" b="1" dirty="0" smtClean="0"/>
              <a:t> познавательных, регулятивных и коммуникативных действий при решении учебно-познавательных и учебно-практических задач, основанных на работе с текстом;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• текущее выполнение выборочных учебно-практических и учебно-познавательных заданий по основным объектам оценки </a:t>
            </a:r>
            <a:r>
              <a:rPr lang="ru-RU" sz="1800" b="1" dirty="0" err="1" smtClean="0"/>
              <a:t>метапредметных</a:t>
            </a:r>
            <a:r>
              <a:rPr lang="ru-RU" sz="1800" b="1" dirty="0" smtClean="0"/>
              <a:t> результатов;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/>
              <a:t>• проекты, рефераты и другие формы письменных работ учащихся;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/>
              <a:t>• выступления на конференциях, семинарах и другие формы устной презентации учащимися своих работ;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/>
              <a:t>• использование в учебной деятельности школьного сайта для организации коммуникации между участниками образовательного процесса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• защита индивидуального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3" y="96838"/>
            <a:ext cx="7786687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оценки предметных результатов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052513"/>
            <a:ext cx="7127875" cy="54483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Объект оценки </a:t>
            </a:r>
            <a:r>
              <a:rPr lang="ru-RU" sz="2000" b="1" dirty="0" smtClean="0"/>
              <a:t>- способность к решению учебно-познавательных и учебно-практических задач, основанных на изучаемом учебном материале, с использованием способов действий, релевантных содержанию учебных предметов, в том числе универсальных учебных (познавательных, регулятивных, коммуникативных) действий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Процедуры: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ru-RU" sz="2000" b="1" dirty="0" smtClean="0"/>
              <a:t>стартовые и итоговые проверочные работы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ru-RU" sz="2000" b="1" dirty="0" smtClean="0"/>
              <a:t>тематические проверочные работы</a:t>
            </a:r>
            <a:endParaRPr lang="ru-RU" sz="2000" b="1" i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ru-RU" sz="2000" b="1" dirty="0" smtClean="0"/>
              <a:t>творческие работы, включая учебные исследования и учебные проекты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ru-RU" sz="2000" b="1" dirty="0" smtClean="0"/>
              <a:t>диагностические работы по итогам изучения темы в классе;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ru-RU" sz="2000" b="1" dirty="0" smtClean="0"/>
              <a:t>зачет как интегральная характеристика освоения основных тем 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813" y="96838"/>
            <a:ext cx="7596187" cy="884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внешней оценки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052513"/>
            <a:ext cx="7127875" cy="5448300"/>
          </a:xfrm>
        </p:spPr>
        <p:txBody>
          <a:bodyPr/>
          <a:lstStyle/>
          <a:p>
            <a:r>
              <a:rPr lang="ru-RU" sz="2000" b="1" smtClean="0"/>
              <a:t>стартовая диагностика пятиклассников с целью определения готовности к обучению в основной школе (комплексный тест на материале математики, русского языка, естествознания и литературы (работа с художественным и информационным текстом); </a:t>
            </a:r>
          </a:p>
          <a:p>
            <a:r>
              <a:rPr lang="ru-RU" sz="2000" b="1" smtClean="0"/>
              <a:t>государственная итоговая аттестация с целью выявления достижений предметных и метапредметных результатов освоения образовательной программы основного общего образования в рамках учебных дисциплин, необходимых для продолжения образования;</a:t>
            </a:r>
          </a:p>
          <a:p>
            <a:r>
              <a:rPr lang="ru-RU" sz="2000" b="1" smtClean="0"/>
              <a:t>результаты промежуточной аттестации обучающихся за 7-9 классы, отражающие, динамику индивидуальных образовательных достижений, обучающихся;</a:t>
            </a:r>
          </a:p>
          <a:p>
            <a:r>
              <a:rPr lang="ru-RU" sz="2000" b="1" smtClean="0"/>
              <a:t>итоги внеучебных (школьных и внешкольных) достижений обучающихся за 7-9-й классы (портфолио);</a:t>
            </a:r>
          </a:p>
          <a:p>
            <a:r>
              <a:rPr lang="ru-RU" sz="2000" b="1" smtClean="0"/>
              <a:t>мониторинговые процедуры  в рамках НИКО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2036</TotalTime>
  <Words>1972</Words>
  <Application>Microsoft Office PowerPoint</Application>
  <PresentationFormat>Экран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1_Идея</vt:lpstr>
      <vt:lpstr>Тема Office</vt:lpstr>
      <vt:lpstr>  </vt:lpstr>
      <vt:lpstr>Слайд 2</vt:lpstr>
      <vt:lpstr>Слайд 3</vt:lpstr>
      <vt:lpstr>Слайд 4</vt:lpstr>
      <vt:lpstr>Слайд 5</vt:lpstr>
      <vt:lpstr>Оценка личностных результатов</vt:lpstr>
      <vt:lpstr>Оценка метапредметных результатов</vt:lpstr>
      <vt:lpstr>Особенности оценки предметных результатов</vt:lpstr>
      <vt:lpstr>Система внешней оценки</vt:lpstr>
      <vt:lpstr>Параметры системы внутренней оценки достижения планируемых результатов освоения образовательной программы</vt:lpstr>
      <vt:lpstr>Стартовая диагностика</vt:lpstr>
      <vt:lpstr>Итоговое оценивание</vt:lpstr>
      <vt:lpstr>       Текущее (формирующее) оценивание</vt:lpstr>
      <vt:lpstr>Основные процедуры текущего (формирующего) оценивания</vt:lpstr>
      <vt:lpstr>Портфолио достижений</vt:lpstr>
      <vt:lpstr>Модель внутришкольного мониторинга образовательных достижений учащихся основной школы</vt:lpstr>
      <vt:lpstr>Итоговая оценка выпускника и её использование при переходе от основного к среднему общему образованию</vt:lpstr>
      <vt:lpstr>Использование данных оценки образовательных результатов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askvor&amp;masha</dc:creator>
  <cp:lastModifiedBy>usern</cp:lastModifiedBy>
  <cp:revision>159</cp:revision>
  <dcterms:created xsi:type="dcterms:W3CDTF">2009-03-22T17:41:28Z</dcterms:created>
  <dcterms:modified xsi:type="dcterms:W3CDTF">2015-09-03T11:29:08Z</dcterms:modified>
</cp:coreProperties>
</file>